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48" r:id="rId5"/>
    <p:sldId id="349" r:id="rId6"/>
    <p:sldId id="350" r:id="rId7"/>
    <p:sldId id="353" r:id="rId8"/>
    <p:sldId id="354" r:id="rId9"/>
    <p:sldId id="351" r:id="rId10"/>
    <p:sldId id="355" r:id="rId11"/>
    <p:sldId id="356" r:id="rId12"/>
    <p:sldId id="359" r:id="rId13"/>
    <p:sldId id="358" r:id="rId14"/>
    <p:sldId id="357" r:id="rId1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  <a:srgbClr val="0B2A4A"/>
    <a:srgbClr val="1488C2"/>
    <a:srgbClr val="148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D44A4-85F3-1F47-8DC3-31123D8D714F}" v="81" dt="2021-05-10T21:57:51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6" autoAdjust="0"/>
    <p:restoredTop sz="72171" autoAdjust="0"/>
  </p:normalViewPr>
  <p:slideViewPr>
    <p:cSldViewPr snapToGrid="0" snapToObjects="1">
      <p:cViewPr varScale="1">
        <p:scale>
          <a:sx n="52" d="100"/>
          <a:sy n="52" d="100"/>
        </p:scale>
        <p:origin x="16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FCD4B-B6EB-3D45-AD58-40468BCA11A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597C1-433C-AC4E-AED4-BE5139A6475D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0460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Buenas tardes a todos</a:t>
            </a:r>
          </a:p>
          <a:p>
            <a:r>
              <a:rPr lang="es-ES" dirty="0"/>
              <a:t>Hago propio el vocativo del maestro de ceremonias</a:t>
            </a:r>
          </a:p>
          <a:p>
            <a:r>
              <a:rPr lang="es-ES" dirty="0"/>
              <a:t>Es un honor como ministro de economía estar en el Lanzamiento de la Ventanilla Ágil de Construcción</a:t>
            </a:r>
          </a:p>
          <a:p>
            <a:endParaRPr lang="es-ES" dirty="0"/>
          </a:p>
          <a:p>
            <a:r>
              <a:rPr lang="es-ES" dirty="0"/>
              <a:t>La implementación de la Ventanilla Ágil de Construcción coadyuvará los esfuerzos para facilitar negocios, atraer inversiones y generar empleos</a:t>
            </a: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97C1-433C-AC4E-AED4-BE5139A6475D}" type="slidenum">
              <a:rPr lang="es-GT" smtClean="0"/>
              <a:t>1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79368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Actualmente, antes de llegar a la municipalidad, un trámite de construcción puede tardar hasta 744 días hábiles. 263 requisitos son solicitados en el Organismo ejecutivo, y estos cambian constantemente.</a:t>
            </a:r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97C1-433C-AC4E-AED4-BE5139A6475D}" type="slidenum">
              <a:rPr lang="es-GT" smtClean="0"/>
              <a:t>10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9264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Buenas tardes a todos</a:t>
            </a:r>
          </a:p>
          <a:p>
            <a:r>
              <a:rPr lang="es-ES" dirty="0"/>
              <a:t>Hago propio el vocativo del maestro de ceremonias</a:t>
            </a:r>
          </a:p>
          <a:p>
            <a:r>
              <a:rPr lang="es-ES" dirty="0"/>
              <a:t>Es un honor como ministro de economía estar en el Lanzamiento de la Ventanilla Ágil de Construcción</a:t>
            </a:r>
          </a:p>
          <a:p>
            <a:endParaRPr lang="es-ES" dirty="0"/>
          </a:p>
          <a:p>
            <a:r>
              <a:rPr lang="es-ES" dirty="0"/>
              <a:t>La implementación de la Ventanilla Ágil de Construcción coadyuvará los esfuerzos para facilitar negocios, atraer inversiones y generar empleos</a:t>
            </a: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97C1-433C-AC4E-AED4-BE5139A6475D}" type="slidenum">
              <a:rPr lang="es-GT" smtClean="0"/>
              <a:t>11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5629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Buenas tardes a todos</a:t>
            </a:r>
          </a:p>
          <a:p>
            <a:r>
              <a:rPr lang="es-ES" dirty="0"/>
              <a:t>Hago propio el vocativo del maestro de ceremonias</a:t>
            </a:r>
          </a:p>
          <a:p>
            <a:r>
              <a:rPr lang="es-ES" dirty="0"/>
              <a:t>Es un honor como ministro de economía estar en el Lanzamiento de la Ventanilla Ágil de Construcción</a:t>
            </a:r>
          </a:p>
          <a:p>
            <a:endParaRPr lang="es-ES" dirty="0"/>
          </a:p>
          <a:p>
            <a:r>
              <a:rPr lang="es-ES" dirty="0"/>
              <a:t>La implementación de la Ventanilla Ágil de Construcción coadyuvará los esfuerzos para facilitar negocios, atraer inversiones y generar empleos</a:t>
            </a: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97C1-433C-AC4E-AED4-BE5139A6475D}" type="slidenum">
              <a:rPr lang="es-GT" smtClean="0"/>
              <a:t>2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6810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Buenas tardes a todos</a:t>
            </a:r>
          </a:p>
          <a:p>
            <a:r>
              <a:rPr lang="es-ES" dirty="0"/>
              <a:t>Hago propio el vocativo del maestro de ceremonias</a:t>
            </a:r>
          </a:p>
          <a:p>
            <a:r>
              <a:rPr lang="es-ES" dirty="0"/>
              <a:t>Es un honor como ministro de economía estar en el Lanzamiento de la Ventanilla Ágil de Construcción</a:t>
            </a:r>
          </a:p>
          <a:p>
            <a:endParaRPr lang="es-ES" dirty="0"/>
          </a:p>
          <a:p>
            <a:r>
              <a:rPr lang="es-ES" dirty="0"/>
              <a:t>La implementación de la Ventanilla Ágil de Construcción coadyuvará los esfuerzos para facilitar negocios, atraer inversiones y generar empleos</a:t>
            </a: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97C1-433C-AC4E-AED4-BE5139A6475D}" type="slidenum">
              <a:rPr lang="es-GT" smtClean="0"/>
              <a:t>3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9542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Actualmente, antes de llegar a la municipalidad, un trámite de construcción puede tardar hasta 744 días hábiles. 263 requisitos son solicitados en el Organismo ejecutivo, y estos cambian constantemente.</a:t>
            </a:r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97C1-433C-AC4E-AED4-BE5139A6475D}" type="slidenum">
              <a:rPr lang="es-GT" smtClean="0"/>
              <a:t>4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838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Actualmente, antes de llegar a la municipalidad, un trámite de construcción puede tardar hasta 744 días hábiles. 263 requisitos son solicitados en el Organismo ejecutivo, y estos cambian constantemente.</a:t>
            </a:r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97C1-433C-AC4E-AED4-BE5139A6475D}" type="slidenum">
              <a:rPr lang="es-GT" smtClean="0"/>
              <a:t>5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5712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Actualmente, antes de llegar a la municipalidad, un trámite de construcción puede tardar hasta 744 días hábiles. 263 requisitos son solicitados en el Organismo ejecutivo, y estos cambian constantemente.</a:t>
            </a:r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97C1-433C-AC4E-AED4-BE5139A6475D}" type="slidenum">
              <a:rPr lang="es-GT" smtClean="0"/>
              <a:t>6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0863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Actualmente, antes de llegar a la municipalidad, un trámite de construcción puede tardar hasta 744 días hábiles. 263 requisitos son solicitados en el Organismo ejecutivo, y estos cambian constantemente.</a:t>
            </a:r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97C1-433C-AC4E-AED4-BE5139A6475D}" type="slidenum">
              <a:rPr lang="es-GT" smtClean="0"/>
              <a:t>7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02215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Actualmente, antes de llegar a la municipalidad, un trámite de construcción puede tardar hasta 744 días hábiles. 263 requisitos son solicitados en el Organismo ejecutivo, y estos cambian constantemente.</a:t>
            </a:r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97C1-433C-AC4E-AED4-BE5139A6475D}" type="slidenum">
              <a:rPr lang="es-GT" smtClean="0"/>
              <a:t>8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5614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Actualmente, antes de llegar a la municipalidad, un trámite de construcción puede tardar hasta 744 días hábiles. 263 requisitos son solicitados en el Organismo ejecutivo, y estos cambian constantemente.</a:t>
            </a:r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97C1-433C-AC4E-AED4-BE5139A6475D}" type="slidenum">
              <a:rPr lang="es-GT" smtClean="0"/>
              <a:t>9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4073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57804-E760-0046-BDBC-D0B6E1A57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33A134-47CE-CD43-B1EF-C29F18C83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A3CC2B-F23F-7E45-9C86-B8F62E5B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B18F71-FB8F-6443-9C41-3B0E6ECB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64F08-20DD-7848-A1C1-73647187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3582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96101-033C-3145-AB6C-9902561F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2A38E0-667E-2847-B6AF-3CBC9C8BC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D6C004-DE61-1540-B19C-E9BFC3E3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54E45B-3355-B54D-8BD8-FA65B228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1DB3F-AFD0-4645-BAFC-4EF665ED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1379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B79A94-892F-4644-AE95-0661FEBA4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B0F680-0D92-5247-B96E-0AA926A50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4E8A4-B09F-1140-957B-3BA7A02D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95F67D-6113-FE4F-BC2F-4B21C33D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C8571A-CC66-904D-812E-94F384C8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2410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1AD6A-E644-F146-BB67-CC5E9D2C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6B8B74-FC90-B740-8D38-D470C019E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C8CCEE-3776-F642-B290-0A946AC6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ED11F7-4498-6545-9268-868D52D9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EB147-DA92-3641-B7E8-34A9F494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786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CB2BE-0933-534E-B94D-49A1FCE5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AB8605-A598-1147-B98A-42F2768A5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4663D-6E10-8F47-9430-570E50BD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632106-1977-1048-826B-30E20224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BDC8F-3610-CE4C-971F-1C7C3C7F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2827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7D8E8-074F-FA47-AD11-0991990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B2C29-76D2-3546-ABFE-9056AAD94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35DA62-F648-0B40-9F5E-469F3998D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E1981D-8633-F34C-BF5F-C7BB1217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B8D201-A638-4D47-A156-019D4BFE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9DE3BD-131B-6344-B252-18E2D52B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322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58481-1F1C-5B40-9A70-8F32AD3D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78A5D8-E76C-7841-956F-A5219945C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48B192-421D-BB46-BF29-94E1E022F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1FF2A3-5E17-F347-A3FA-4978BDB30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D81CBC-C640-9E4D-B60E-27296D1BD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1CC7A-208B-8A4D-BE30-F51EE44F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943482-C56A-3B47-8716-264A00B4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F9BF2D-C043-DB4E-9A82-93652AE3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0318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948E5-4DB9-C040-A9A3-D9953B18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8FF793-6511-F247-B687-CFE1DF0D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0579B6-9C4B-0E4E-B018-53984E83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78FA28-E621-2E45-8BE3-9FE8A254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894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3C7783-D3E1-7746-9BB1-D2761171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B5711A-E0D7-6845-96C4-6C0B698A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0F2D62-9F8D-E54F-96D5-2DF0F20C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7731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8CD3D-AE1C-534A-B834-32D2972D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8A255A-4B48-594C-9F2F-24DA1C19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A1BDFC-2677-D446-8706-81F9E0801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7881B5-1E97-BA43-B5FC-C57957A3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963A2E-963C-5943-92B2-DDAB63AE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99AB7B-F421-F640-8932-265C9ED7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2437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4B000-0236-9548-AC66-14FB754C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2A9C80-7B69-DE4A-B7F8-A384F9846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5FBB66-3946-5947-B426-DFAC39899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C78BFC-2114-454D-A2E3-8B2CEFB0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49AA45-4919-7A4D-BE8F-2A15F5FC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0DCC3-DB9A-6146-8032-F11442F8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7336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171A04-40C2-C04A-81DD-6D5639AA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7D485A-D02C-B547-BF9F-ED8D5B83B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684835-BB0E-3445-AAD0-190B709D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B452C-3CED-A840-9D12-8923D70D124B}" type="datetimeFigureOut">
              <a:rPr lang="es-GT" smtClean="0"/>
              <a:t>18/08/2021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321DEC-1E1F-3849-A18F-FCFAF6A42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17D87A-EBC1-1E44-9051-B7B93B967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4314-8F7A-D248-9E59-4E96B295C306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3509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coche, avión, parado, hombre&#10;&#10;Descripción generada automáticamente">
            <a:extLst>
              <a:ext uri="{FF2B5EF4-FFF2-40B4-BE49-F238E27FC236}">
                <a16:creationId xmlns:a16="http://schemas.microsoft.com/office/drawing/2014/main" id="{EB9C091B-F59A-4382-B545-2ED7BDB08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2648"/>
            <a:ext cx="12750800" cy="80432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36A74B5-1D26-9D42-9C3D-05FA08577EBE}"/>
              </a:ext>
            </a:extLst>
          </p:cNvPr>
          <p:cNvSpPr/>
          <p:nvPr/>
        </p:nvSpPr>
        <p:spPr>
          <a:xfrm>
            <a:off x="2958922" y="-723900"/>
            <a:ext cx="9887448" cy="6585744"/>
          </a:xfrm>
          <a:prstGeom prst="rect">
            <a:avLst/>
          </a:prstGeom>
          <a:solidFill>
            <a:srgbClr val="0B2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956737-00A4-B24B-A8F8-0157E59A8481}"/>
              </a:ext>
            </a:extLst>
          </p:cNvPr>
          <p:cNvSpPr/>
          <p:nvPr/>
        </p:nvSpPr>
        <p:spPr>
          <a:xfrm>
            <a:off x="3282451" y="4877732"/>
            <a:ext cx="10011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800" b="1" dirty="0">
                <a:solidFill>
                  <a:schemeClr val="bg1"/>
                </a:solidFill>
                <a:latin typeface="Montserrat" pitchFamily="2" charset="77"/>
              </a:rPr>
              <a:t>VENTANILLA ÁGIL DE CONSTRUCIÓN –VAC–</a:t>
            </a:r>
            <a:endParaRPr lang="es-GT" sz="2800" b="1" dirty="0">
              <a:solidFill>
                <a:srgbClr val="1488C2"/>
              </a:solidFill>
              <a:latin typeface="Montserrat Medium" pitchFamily="2" charset="77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FD1C4C0-F077-374D-ABEB-A58672EBA1E4}"/>
              </a:ext>
            </a:extLst>
          </p:cNvPr>
          <p:cNvSpPr/>
          <p:nvPr/>
        </p:nvSpPr>
        <p:spPr>
          <a:xfrm>
            <a:off x="9215922" y="-127000"/>
            <a:ext cx="3953977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4D67FA2-8FB0-4EF6-A279-ACCF2C15B4AE}"/>
              </a:ext>
            </a:extLst>
          </p:cNvPr>
          <p:cNvGrpSpPr/>
          <p:nvPr/>
        </p:nvGrpSpPr>
        <p:grpSpPr>
          <a:xfrm>
            <a:off x="3282451" y="232821"/>
            <a:ext cx="1664412" cy="832207"/>
            <a:chOff x="297951" y="135999"/>
            <a:chExt cx="1664412" cy="832207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1A1747A-2877-4F43-9BF8-112C8F12DB67}"/>
                </a:ext>
              </a:extLst>
            </p:cNvPr>
            <p:cNvSpPr/>
            <p:nvPr/>
          </p:nvSpPr>
          <p:spPr>
            <a:xfrm>
              <a:off x="393522" y="321271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DEF1491A-8B20-E740-A177-F559EBBD735B}"/>
                </a:ext>
              </a:extLst>
            </p:cNvPr>
            <p:cNvCxnSpPr/>
            <p:nvPr/>
          </p:nvCxnSpPr>
          <p:spPr>
            <a:xfrm>
              <a:off x="297951" y="135999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4BF1F516-36E9-F24C-A6B1-BA3A71417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017" y="220121"/>
            <a:ext cx="958171" cy="1126868"/>
          </a:xfrm>
          <a:prstGeom prst="rect">
            <a:avLst/>
          </a:prstGeom>
        </p:spPr>
      </p:pic>
      <p:pic>
        <p:nvPicPr>
          <p:cNvPr id="1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AC34406-43F2-4347-9E88-74E438E73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234" y="143629"/>
            <a:ext cx="1338819" cy="13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9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DE78931-01FF-4F82-B0FB-4A58DD018DBA}"/>
              </a:ext>
            </a:extLst>
          </p:cNvPr>
          <p:cNvSpPr/>
          <p:nvPr/>
        </p:nvSpPr>
        <p:spPr>
          <a:xfrm>
            <a:off x="-1" y="1520960"/>
            <a:ext cx="12192000" cy="5329376"/>
          </a:xfrm>
          <a:prstGeom prst="rect">
            <a:avLst/>
          </a:prstGeom>
          <a:solidFill>
            <a:srgbClr val="0B2A4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BBC47FA-65E2-42F4-BCB9-DFD829CA34B9}"/>
              </a:ext>
            </a:extLst>
          </p:cNvPr>
          <p:cNvSpPr/>
          <p:nvPr/>
        </p:nvSpPr>
        <p:spPr>
          <a:xfrm>
            <a:off x="9118600" y="0"/>
            <a:ext cx="3073401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46C05C1-FE12-40D0-8F10-1EAEA078F9EE}"/>
              </a:ext>
            </a:extLst>
          </p:cNvPr>
          <p:cNvSpPr/>
          <p:nvPr/>
        </p:nvSpPr>
        <p:spPr>
          <a:xfrm>
            <a:off x="-1" y="0"/>
            <a:ext cx="9215925" cy="1600200"/>
          </a:xfrm>
          <a:prstGeom prst="rect">
            <a:avLst/>
          </a:prstGeom>
          <a:solidFill>
            <a:srgbClr val="0B2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C42AC25-E12E-4564-A2A9-C74D4A06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017" y="220121"/>
            <a:ext cx="958171" cy="1126868"/>
          </a:xfrm>
          <a:prstGeom prst="rect">
            <a:avLst/>
          </a:prstGeom>
        </p:spPr>
      </p:pic>
      <p:pic>
        <p:nvPicPr>
          <p:cNvPr id="1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E489724-B7CC-42BA-B550-EE95044EE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234" y="143629"/>
            <a:ext cx="1338819" cy="1338819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2CDFE207-B769-4180-B9BE-3DAE17A71298}"/>
              </a:ext>
            </a:extLst>
          </p:cNvPr>
          <p:cNvGrpSpPr/>
          <p:nvPr/>
        </p:nvGrpSpPr>
        <p:grpSpPr>
          <a:xfrm>
            <a:off x="386851" y="236750"/>
            <a:ext cx="1664412" cy="832207"/>
            <a:chOff x="297951" y="135999"/>
            <a:chExt cx="1664412" cy="83220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92A5DAA-9745-4C7C-B2E6-8F1E5AB63F5B}"/>
                </a:ext>
              </a:extLst>
            </p:cNvPr>
            <p:cNvSpPr/>
            <p:nvPr/>
          </p:nvSpPr>
          <p:spPr>
            <a:xfrm>
              <a:off x="393522" y="321271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8E811C29-D3C2-485B-8B74-3288648A6C84}"/>
                </a:ext>
              </a:extLst>
            </p:cNvPr>
            <p:cNvCxnSpPr/>
            <p:nvPr/>
          </p:nvCxnSpPr>
          <p:spPr>
            <a:xfrm>
              <a:off x="297951" y="135999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80A6C539-7285-594E-A5C3-851AA3EF7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18" y="2501064"/>
            <a:ext cx="4938294" cy="2408330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C57842AC-8808-B847-A934-112F21985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148" y="2501064"/>
            <a:ext cx="4938296" cy="2408331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73D42D4F-2390-E345-B036-E3D9CD0777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7002" y="4405974"/>
            <a:ext cx="4677993" cy="2281386"/>
          </a:xfrm>
          <a:prstGeom prst="rect">
            <a:avLst/>
          </a:prstGeom>
        </p:spPr>
      </p:pic>
      <p:sp>
        <p:nvSpPr>
          <p:cNvPr id="27" name="Rectángulo 19">
            <a:extLst>
              <a:ext uri="{FF2B5EF4-FFF2-40B4-BE49-F238E27FC236}">
                <a16:creationId xmlns:a16="http://schemas.microsoft.com/office/drawing/2014/main" id="{4F0D6AD0-DAEA-7F4C-8045-1D0D5CDF7198}"/>
              </a:ext>
            </a:extLst>
          </p:cNvPr>
          <p:cNvSpPr/>
          <p:nvPr/>
        </p:nvSpPr>
        <p:spPr>
          <a:xfrm>
            <a:off x="-2" y="2025629"/>
            <a:ext cx="12192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rgbClr val="1488C3"/>
                </a:solidFill>
                <a:latin typeface="Montserrat" panose="00000500000000000000" pitchFamily="50" charset="0"/>
                <a:ea typeface="+mj-ea"/>
                <a:cs typeface="+mj-cs"/>
              </a:rPr>
              <a:t>PRIORIDADES </a:t>
            </a:r>
            <a:r>
              <a:rPr lang="es-GT" sz="2400" b="1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27644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platform, tower, tiled&#10;&#10;Description automatically generated">
            <a:extLst>
              <a:ext uri="{FF2B5EF4-FFF2-40B4-BE49-F238E27FC236}">
                <a16:creationId xmlns:a16="http://schemas.microsoft.com/office/drawing/2014/main" id="{E80CA235-0E55-1646-A1B5-B6CA7349D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7681" y="-1643650"/>
            <a:ext cx="12750799" cy="850165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36A74B5-1D26-9D42-9C3D-05FA08577EBE}"/>
              </a:ext>
            </a:extLst>
          </p:cNvPr>
          <p:cNvSpPr/>
          <p:nvPr/>
        </p:nvSpPr>
        <p:spPr>
          <a:xfrm>
            <a:off x="2958922" y="-723900"/>
            <a:ext cx="9887448" cy="6585744"/>
          </a:xfrm>
          <a:prstGeom prst="rect">
            <a:avLst/>
          </a:prstGeom>
          <a:solidFill>
            <a:srgbClr val="0B2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7185D48-EC37-994F-BE60-707DDB5F945A}"/>
              </a:ext>
            </a:extLst>
          </p:cNvPr>
          <p:cNvSpPr txBox="1">
            <a:spLocks/>
          </p:cNvSpPr>
          <p:nvPr/>
        </p:nvSpPr>
        <p:spPr>
          <a:xfrm>
            <a:off x="5465234" y="5340415"/>
            <a:ext cx="2292279" cy="398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400" dirty="0">
                <a:solidFill>
                  <a:srgbClr val="1488C2"/>
                </a:solidFill>
                <a:latin typeface="Montserrat Medium" pitchFamily="2" charset="77"/>
              </a:rPr>
              <a:t>www.</a:t>
            </a:r>
            <a:r>
              <a:rPr lang="es-GT" sz="1400" b="1" dirty="0">
                <a:solidFill>
                  <a:schemeClr val="bg1"/>
                </a:solidFill>
                <a:latin typeface="Montserrat" pitchFamily="2" charset="77"/>
              </a:rPr>
              <a:t>MINECO</a:t>
            </a:r>
            <a:r>
              <a:rPr lang="es-GT" sz="1400" dirty="0">
                <a:solidFill>
                  <a:srgbClr val="1488C2"/>
                </a:solidFill>
                <a:latin typeface="Montserrat Medium" pitchFamily="2" charset="77"/>
              </a:rPr>
              <a:t>.gob.gt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182D67-41AC-D44B-B240-B119392AD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027" y="-128802"/>
            <a:ext cx="5765091" cy="1305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348DB-89E8-ED48-A89F-6CF6105E8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644" y="5435061"/>
            <a:ext cx="2037125" cy="2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negro de una torre&#10;&#10;Descripción generada automáticamente">
            <a:extLst>
              <a:ext uri="{FF2B5EF4-FFF2-40B4-BE49-F238E27FC236}">
                <a16:creationId xmlns:a16="http://schemas.microsoft.com/office/drawing/2014/main" id="{163574ED-B548-43B5-AC1E-5B6F57948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39"/>
          <a:stretch/>
        </p:blipFill>
        <p:spPr>
          <a:xfrm>
            <a:off x="-1714500" y="0"/>
            <a:ext cx="4673422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36A74B5-1D26-9D42-9C3D-05FA08577EBE}"/>
              </a:ext>
            </a:extLst>
          </p:cNvPr>
          <p:cNvSpPr/>
          <p:nvPr/>
        </p:nvSpPr>
        <p:spPr>
          <a:xfrm>
            <a:off x="2958922" y="0"/>
            <a:ext cx="9233078" cy="1600200"/>
          </a:xfrm>
          <a:prstGeom prst="rect">
            <a:avLst/>
          </a:prstGeom>
          <a:solidFill>
            <a:srgbClr val="0B2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FD1C4C0-F077-374D-ABEB-A58672EBA1E4}"/>
              </a:ext>
            </a:extLst>
          </p:cNvPr>
          <p:cNvSpPr/>
          <p:nvPr/>
        </p:nvSpPr>
        <p:spPr>
          <a:xfrm>
            <a:off x="9215923" y="0"/>
            <a:ext cx="2976078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F1F516-36E9-F24C-A6B1-BA3A71417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017" y="220121"/>
            <a:ext cx="958171" cy="1126868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45BA790-2EB3-F34E-80BB-1C5AF660E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234" y="143629"/>
            <a:ext cx="1338819" cy="133881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342DF84-2BE4-4F52-A94B-F5D9F5E81FBF}"/>
              </a:ext>
            </a:extLst>
          </p:cNvPr>
          <p:cNvSpPr/>
          <p:nvPr/>
        </p:nvSpPr>
        <p:spPr>
          <a:xfrm>
            <a:off x="2958921" y="1600200"/>
            <a:ext cx="9233078" cy="5329376"/>
          </a:xfrm>
          <a:prstGeom prst="rect">
            <a:avLst/>
          </a:prstGeom>
          <a:solidFill>
            <a:srgbClr val="0B2A4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D77F2F2-B062-4FE5-81BB-5417658371E1}"/>
              </a:ext>
            </a:extLst>
          </p:cNvPr>
          <p:cNvGrpSpPr/>
          <p:nvPr/>
        </p:nvGrpSpPr>
        <p:grpSpPr>
          <a:xfrm>
            <a:off x="3282451" y="232821"/>
            <a:ext cx="1664412" cy="832207"/>
            <a:chOff x="297951" y="135999"/>
            <a:chExt cx="1664412" cy="83220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1189F40-B663-4D54-B175-4F669B3586F5}"/>
                </a:ext>
              </a:extLst>
            </p:cNvPr>
            <p:cNvSpPr/>
            <p:nvPr/>
          </p:nvSpPr>
          <p:spPr>
            <a:xfrm>
              <a:off x="393522" y="321271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5D4790C-73C0-47D5-B575-73499DFAF348}"/>
                </a:ext>
              </a:extLst>
            </p:cNvPr>
            <p:cNvCxnSpPr/>
            <p:nvPr/>
          </p:nvCxnSpPr>
          <p:spPr>
            <a:xfrm>
              <a:off x="297951" y="135999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ítulo 1">
            <a:extLst>
              <a:ext uri="{FF2B5EF4-FFF2-40B4-BE49-F238E27FC236}">
                <a16:creationId xmlns:a16="http://schemas.microsoft.com/office/drawing/2014/main" id="{BF1B772D-D5DE-426F-962E-CA7AFB68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021" y="2107171"/>
            <a:ext cx="8813977" cy="1325563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0B2A4A"/>
                </a:solidFill>
                <a:latin typeface="Montserrat" panose="00000500000000000000" pitchFamily="50" charset="0"/>
              </a:rPr>
              <a:t>¿</a:t>
            </a:r>
            <a:r>
              <a:rPr lang="en-US" sz="2500" b="1" dirty="0" err="1">
                <a:solidFill>
                  <a:srgbClr val="0B2A4A"/>
                </a:solidFill>
                <a:latin typeface="Montserrat" panose="00000500000000000000" pitchFamily="50" charset="0"/>
              </a:rPr>
              <a:t>Qué</a:t>
            </a:r>
            <a:r>
              <a:rPr lang="en-US" sz="2500" b="1" dirty="0">
                <a:solidFill>
                  <a:srgbClr val="0B2A4A"/>
                </a:solidFill>
                <a:latin typeface="Montserrat" panose="00000500000000000000" pitchFamily="50" charset="0"/>
              </a:rPr>
              <a:t> es la </a:t>
            </a:r>
            <a:r>
              <a:rPr lang="en-US" sz="2500" b="1" dirty="0" err="1">
                <a:solidFill>
                  <a:srgbClr val="0B2A4A"/>
                </a:solidFill>
                <a:latin typeface="Montserrat" panose="00000500000000000000" pitchFamily="50" charset="0"/>
              </a:rPr>
              <a:t>Ventanilla</a:t>
            </a:r>
            <a:r>
              <a:rPr lang="en-US" sz="2500" b="1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2500" b="1" dirty="0" err="1">
                <a:solidFill>
                  <a:srgbClr val="0B2A4A"/>
                </a:solidFill>
                <a:latin typeface="Montserrat" panose="00000500000000000000" pitchFamily="50" charset="0"/>
              </a:rPr>
              <a:t>Ágil</a:t>
            </a:r>
            <a:r>
              <a:rPr lang="en-US" sz="2500" b="1" dirty="0">
                <a:solidFill>
                  <a:srgbClr val="0B2A4A"/>
                </a:solidFill>
                <a:latin typeface="Montserrat" panose="00000500000000000000" pitchFamily="50" charset="0"/>
              </a:rPr>
              <a:t> de la </a:t>
            </a:r>
            <a:r>
              <a:rPr lang="en-US" sz="2500" b="1" dirty="0" err="1">
                <a:solidFill>
                  <a:srgbClr val="0B2A4A"/>
                </a:solidFill>
                <a:latin typeface="Montserrat" panose="00000500000000000000" pitchFamily="50" charset="0"/>
              </a:rPr>
              <a:t>Construcción</a:t>
            </a:r>
            <a:r>
              <a:rPr lang="en-US" sz="2500" b="1" dirty="0">
                <a:solidFill>
                  <a:srgbClr val="0B2A4A"/>
                </a:solidFill>
                <a:latin typeface="Montserrat" panose="00000500000000000000" pitchFamily="50" charset="0"/>
              </a:rPr>
              <a:t>?</a:t>
            </a:r>
            <a:endParaRPr lang="es-GT" sz="2500" b="1" dirty="0">
              <a:solidFill>
                <a:srgbClr val="0B2A4A"/>
              </a:solidFill>
              <a:latin typeface="Montserrat" panose="00000500000000000000" pitchFamily="50" charset="0"/>
            </a:endParaRP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91182A52-69E2-4F3A-A87C-FABA024A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222" y="3454160"/>
            <a:ext cx="7645578" cy="2575299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Brindar</a:t>
            </a:r>
            <a:r>
              <a:rPr lang="en-US" sz="2000" dirty="0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x-none" sz="2000" dirty="0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certeza jurídica</a:t>
            </a:r>
            <a:endParaRPr lang="en-US" sz="2000" dirty="0">
              <a:solidFill>
                <a:srgbClr val="002060"/>
              </a:solidFill>
              <a:latin typeface="Montserrat" panose="00000500000000000000" pitchFamily="50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just"/>
            <a:r>
              <a:rPr lang="en-US" sz="2000" dirty="0" err="1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Transparencia</a:t>
            </a:r>
            <a:endParaRPr lang="en-US" sz="2000" dirty="0">
              <a:solidFill>
                <a:srgbClr val="002060"/>
              </a:solidFill>
              <a:latin typeface="Montserrat" panose="00000500000000000000" pitchFamily="50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just"/>
            <a:r>
              <a:rPr lang="en-US" sz="2000" dirty="0" err="1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Trámites</a:t>
            </a:r>
            <a:r>
              <a:rPr lang="en-US" sz="2000" dirty="0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más</a:t>
            </a:r>
            <a:r>
              <a:rPr lang="en-US" sz="2000" dirty="0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ágiles</a:t>
            </a:r>
            <a:r>
              <a:rPr lang="en-US" sz="2000" dirty="0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sz="2000" dirty="0" err="1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sencillos</a:t>
            </a:r>
            <a:r>
              <a:rPr lang="en-US" sz="2000" dirty="0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</a:p>
          <a:p>
            <a:pPr algn="just"/>
            <a:endParaRPr lang="en-US" sz="2000" dirty="0">
              <a:solidFill>
                <a:srgbClr val="002060"/>
              </a:solidFill>
              <a:latin typeface="Montserrat" panose="00000500000000000000" pitchFamily="50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La </a:t>
            </a:r>
            <a:r>
              <a:rPr lang="en-US" sz="2000" dirty="0" err="1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digitalización</a:t>
            </a:r>
            <a:r>
              <a:rPr lang="en-US" sz="2000" dirty="0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 para la </a:t>
            </a:r>
            <a:r>
              <a:rPr lang="en-US" sz="2000" dirty="0" err="1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agilización</a:t>
            </a:r>
            <a:r>
              <a:rPr lang="en-US" sz="2000" dirty="0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 es el primer paso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Plataforma </a:t>
            </a:r>
            <a:r>
              <a:rPr lang="en-US" sz="2000" dirty="0" err="1">
                <a:solidFill>
                  <a:srgbClr val="00206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Mukta ExtraLight" panose="020B0000000000000000" pitchFamily="34" charset="77"/>
              </a:rPr>
              <a:t>electrónica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7546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36A74B5-1D26-9D42-9C3D-05FA08577EBE}"/>
              </a:ext>
            </a:extLst>
          </p:cNvPr>
          <p:cNvSpPr/>
          <p:nvPr/>
        </p:nvSpPr>
        <p:spPr>
          <a:xfrm>
            <a:off x="2958922" y="0"/>
            <a:ext cx="9233078" cy="1600200"/>
          </a:xfrm>
          <a:prstGeom prst="rect">
            <a:avLst/>
          </a:prstGeom>
          <a:solidFill>
            <a:srgbClr val="0B2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FD1C4C0-F077-374D-ABEB-A58672EBA1E4}"/>
              </a:ext>
            </a:extLst>
          </p:cNvPr>
          <p:cNvSpPr/>
          <p:nvPr/>
        </p:nvSpPr>
        <p:spPr>
          <a:xfrm>
            <a:off x="9215923" y="0"/>
            <a:ext cx="2976078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F1F516-36E9-F24C-A6B1-BA3A71417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017" y="220121"/>
            <a:ext cx="958171" cy="1126868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45BA790-2EB3-F34E-80BB-1C5AF660E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234" y="143629"/>
            <a:ext cx="1338819" cy="133881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342DF84-2BE4-4F52-A94B-F5D9F5E81FBF}"/>
              </a:ext>
            </a:extLst>
          </p:cNvPr>
          <p:cNvSpPr/>
          <p:nvPr/>
        </p:nvSpPr>
        <p:spPr>
          <a:xfrm>
            <a:off x="2958921" y="1600200"/>
            <a:ext cx="9233078" cy="5329376"/>
          </a:xfrm>
          <a:prstGeom prst="rect">
            <a:avLst/>
          </a:prstGeom>
          <a:solidFill>
            <a:srgbClr val="0B2A4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D77F2F2-B062-4FE5-81BB-5417658371E1}"/>
              </a:ext>
            </a:extLst>
          </p:cNvPr>
          <p:cNvGrpSpPr/>
          <p:nvPr/>
        </p:nvGrpSpPr>
        <p:grpSpPr>
          <a:xfrm>
            <a:off x="3282451" y="232821"/>
            <a:ext cx="1664412" cy="832207"/>
            <a:chOff x="297951" y="135999"/>
            <a:chExt cx="1664412" cy="83220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1189F40-B663-4D54-B175-4F669B3586F5}"/>
                </a:ext>
              </a:extLst>
            </p:cNvPr>
            <p:cNvSpPr/>
            <p:nvPr/>
          </p:nvSpPr>
          <p:spPr>
            <a:xfrm>
              <a:off x="393522" y="321271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5D4790C-73C0-47D5-B575-73499DFAF348}"/>
                </a:ext>
              </a:extLst>
            </p:cNvPr>
            <p:cNvCxnSpPr/>
            <p:nvPr/>
          </p:nvCxnSpPr>
          <p:spPr>
            <a:xfrm>
              <a:off x="297951" y="135999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n 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4F70EDE-F65D-4450-8C6D-2C50CCBC9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3937" y="0"/>
            <a:ext cx="4572538" cy="6858000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6157F0EB-B8FE-475A-9CF0-E522DF44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022" y="2111346"/>
            <a:ext cx="7721778" cy="914419"/>
          </a:xfrm>
        </p:spPr>
        <p:txBody>
          <a:bodyPr anchor="t">
            <a:normAutofit/>
          </a:bodyPr>
          <a:lstStyle/>
          <a:p>
            <a:r>
              <a:rPr lang="en-US" sz="2500" b="1" dirty="0">
                <a:solidFill>
                  <a:srgbClr val="0B2A4A"/>
                </a:solidFill>
                <a:latin typeface="Montserrat" panose="00000500000000000000" pitchFamily="50" charset="0"/>
              </a:rPr>
              <a:t>La </a:t>
            </a:r>
            <a:r>
              <a:rPr lang="en-US" sz="2500" b="1" dirty="0" err="1">
                <a:solidFill>
                  <a:srgbClr val="0B2A4A"/>
                </a:solidFill>
                <a:latin typeface="Montserrat" panose="00000500000000000000" pitchFamily="50" charset="0"/>
              </a:rPr>
              <a:t>agilización</a:t>
            </a:r>
            <a:r>
              <a:rPr lang="en-US" sz="2500" b="1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2500" b="1" dirty="0" err="1">
                <a:solidFill>
                  <a:srgbClr val="0B2A4A"/>
                </a:solidFill>
                <a:latin typeface="Montserrat" panose="00000500000000000000" pitchFamily="50" charset="0"/>
              </a:rPr>
              <a:t>trámites</a:t>
            </a:r>
            <a:r>
              <a:rPr lang="en-US" sz="2500" b="1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2500" b="1" dirty="0" err="1">
                <a:solidFill>
                  <a:srgbClr val="0B2A4A"/>
                </a:solidFill>
                <a:latin typeface="Montserrat" panose="00000500000000000000" pitchFamily="50" charset="0"/>
              </a:rPr>
              <a:t>construcción</a:t>
            </a:r>
            <a:br>
              <a:rPr lang="en-US" sz="2500" b="1" dirty="0">
                <a:solidFill>
                  <a:srgbClr val="0B2A4A"/>
                </a:solidFill>
                <a:latin typeface="Montserrat" panose="00000500000000000000" pitchFamily="50" charset="0"/>
              </a:rPr>
            </a:br>
            <a:r>
              <a:rPr lang="en-US" sz="2500" b="1" dirty="0">
                <a:solidFill>
                  <a:srgbClr val="0B2A4A"/>
                </a:solidFill>
                <a:latin typeface="Montserrat" panose="00000500000000000000" pitchFamily="50" charset="0"/>
              </a:rPr>
              <a:t>a </a:t>
            </a:r>
            <a:r>
              <a:rPr lang="en-US" sz="2500" b="1" dirty="0" err="1">
                <a:solidFill>
                  <a:srgbClr val="0B2A4A"/>
                </a:solidFill>
                <a:latin typeface="Montserrat" panose="00000500000000000000" pitchFamily="50" charset="0"/>
              </a:rPr>
              <a:t>través</a:t>
            </a:r>
            <a:r>
              <a:rPr lang="en-US" sz="2500" b="1" dirty="0">
                <a:solidFill>
                  <a:srgbClr val="0B2A4A"/>
                </a:solidFill>
                <a:latin typeface="Montserrat" panose="00000500000000000000" pitchFamily="50" charset="0"/>
              </a:rPr>
              <a:t> de la VAC: </a:t>
            </a:r>
            <a:endParaRPr lang="es-GT" sz="2500" b="1" dirty="0">
              <a:solidFill>
                <a:srgbClr val="0B2A4A"/>
              </a:solidFill>
              <a:latin typeface="Montserrat" panose="00000500000000000000" pitchFamily="50" charset="0"/>
            </a:endParaRP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74B6B6F3-976B-46A9-BCAA-E33415BCE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822" y="3295109"/>
            <a:ext cx="7759878" cy="3385091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Generación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empleos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 </a:t>
            </a:r>
          </a:p>
          <a:p>
            <a:pPr lvl="1">
              <a:buFontTx/>
              <a:buChar char="-"/>
            </a:pP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Inicio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obras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mas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rápidas</a:t>
            </a:r>
            <a:endParaRPr lang="en-US" sz="2000" dirty="0">
              <a:solidFill>
                <a:srgbClr val="0B2A4A"/>
              </a:solidFill>
              <a:latin typeface="Montserrat" panose="00000500000000000000" pitchFamily="50" charset="0"/>
            </a:endParaRPr>
          </a:p>
          <a:p>
            <a:pPr lvl="1">
              <a:buFontTx/>
              <a:buChar char="-"/>
            </a:pP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Derrame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empleo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en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un sector de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alta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capacidad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generación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directa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e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indirecta</a:t>
            </a:r>
            <a:endParaRPr lang="en-US" sz="2000" dirty="0">
              <a:solidFill>
                <a:srgbClr val="0B2A4A"/>
              </a:solidFill>
              <a:latin typeface="Montserrat" panose="00000500000000000000" pitchFamily="50" charset="0"/>
            </a:endParaRPr>
          </a:p>
          <a:p>
            <a:pPr lvl="1">
              <a:buFontTx/>
              <a:buChar char="-"/>
            </a:pPr>
            <a:endParaRPr lang="en-US" sz="2000" dirty="0">
              <a:solidFill>
                <a:srgbClr val="0B2A4A"/>
              </a:solidFill>
              <a:latin typeface="Montserrat" panose="00000500000000000000" pitchFamily="50" charset="0"/>
            </a:endParaRPr>
          </a:p>
          <a:p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Mejora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la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calidad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vida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los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guatemaltecos</a:t>
            </a:r>
            <a:endParaRPr lang="en-US" sz="2000" dirty="0">
              <a:solidFill>
                <a:srgbClr val="0B2A4A"/>
              </a:solidFill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    -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Menos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intereses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por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obras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detenidas</a:t>
            </a:r>
            <a:endParaRPr lang="en-US" sz="2000" dirty="0">
              <a:solidFill>
                <a:srgbClr val="0B2A4A"/>
              </a:solidFill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    -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Disminución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precios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de casas y </a:t>
            </a:r>
            <a:r>
              <a:rPr lang="en-US" sz="2000" dirty="0" err="1">
                <a:solidFill>
                  <a:srgbClr val="0B2A4A"/>
                </a:solidFill>
                <a:latin typeface="Montserrat" panose="00000500000000000000" pitchFamily="50" charset="0"/>
              </a:rPr>
              <a:t>apartamentos</a:t>
            </a:r>
            <a:r>
              <a:rPr lang="en-US" sz="20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endParaRPr lang="en-US" sz="20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9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DE78931-01FF-4F82-B0FB-4A58DD018DBA}"/>
              </a:ext>
            </a:extLst>
          </p:cNvPr>
          <p:cNvSpPr/>
          <p:nvPr/>
        </p:nvSpPr>
        <p:spPr>
          <a:xfrm>
            <a:off x="3972438" y="1528624"/>
            <a:ext cx="8219561" cy="5329376"/>
          </a:xfrm>
          <a:prstGeom prst="rect">
            <a:avLst/>
          </a:prstGeom>
          <a:solidFill>
            <a:srgbClr val="0B2A4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BBC47FA-65E2-42F4-BCB9-DFD829CA34B9}"/>
              </a:ext>
            </a:extLst>
          </p:cNvPr>
          <p:cNvSpPr/>
          <p:nvPr/>
        </p:nvSpPr>
        <p:spPr>
          <a:xfrm>
            <a:off x="9118600" y="0"/>
            <a:ext cx="3073401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46C05C1-FE12-40D0-8F10-1EAEA078F9EE}"/>
              </a:ext>
            </a:extLst>
          </p:cNvPr>
          <p:cNvSpPr/>
          <p:nvPr/>
        </p:nvSpPr>
        <p:spPr>
          <a:xfrm>
            <a:off x="-1" y="0"/>
            <a:ext cx="9215925" cy="1600200"/>
          </a:xfrm>
          <a:prstGeom prst="rect">
            <a:avLst/>
          </a:prstGeom>
          <a:solidFill>
            <a:srgbClr val="0B2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C42AC25-E12E-4564-A2A9-C74D4A06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017" y="220121"/>
            <a:ext cx="958171" cy="1126868"/>
          </a:xfrm>
          <a:prstGeom prst="rect">
            <a:avLst/>
          </a:prstGeom>
        </p:spPr>
      </p:pic>
      <p:pic>
        <p:nvPicPr>
          <p:cNvPr id="1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E489724-B7CC-42BA-B550-EE95044EE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234" y="143629"/>
            <a:ext cx="1338819" cy="1338819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2CDFE207-B769-4180-B9BE-3DAE17A71298}"/>
              </a:ext>
            </a:extLst>
          </p:cNvPr>
          <p:cNvGrpSpPr/>
          <p:nvPr/>
        </p:nvGrpSpPr>
        <p:grpSpPr>
          <a:xfrm>
            <a:off x="386851" y="236750"/>
            <a:ext cx="1664412" cy="832207"/>
            <a:chOff x="297951" y="135999"/>
            <a:chExt cx="1664412" cy="83220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92A5DAA-9745-4C7C-B2E6-8F1E5AB63F5B}"/>
                </a:ext>
              </a:extLst>
            </p:cNvPr>
            <p:cNvSpPr/>
            <p:nvPr/>
          </p:nvSpPr>
          <p:spPr>
            <a:xfrm>
              <a:off x="393522" y="321271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8E811C29-D3C2-485B-8B74-3288648A6C84}"/>
                </a:ext>
              </a:extLst>
            </p:cNvPr>
            <p:cNvCxnSpPr/>
            <p:nvPr/>
          </p:nvCxnSpPr>
          <p:spPr>
            <a:xfrm>
              <a:off x="297951" y="135999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ángulo redondeado 2">
            <a:extLst>
              <a:ext uri="{FF2B5EF4-FFF2-40B4-BE49-F238E27FC236}">
                <a16:creationId xmlns:a16="http://schemas.microsoft.com/office/drawing/2014/main" id="{78E95AF5-53BB-4343-ACA2-CDCB9FE10D76}"/>
              </a:ext>
            </a:extLst>
          </p:cNvPr>
          <p:cNvSpPr/>
          <p:nvPr/>
        </p:nvSpPr>
        <p:spPr>
          <a:xfrm>
            <a:off x="4381352" y="3498199"/>
            <a:ext cx="2160574" cy="752559"/>
          </a:xfrm>
          <a:prstGeom prst="roundRect">
            <a:avLst/>
          </a:prstGeom>
          <a:solidFill>
            <a:srgbClr val="148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solidFill>
                  <a:schemeClr val="bg1"/>
                </a:solidFill>
                <a:latin typeface="Montserrat" panose="00000500000000000000" pitchFamily="50" charset="0"/>
              </a:rPr>
              <a:t>Son solicitados </a:t>
            </a:r>
            <a:r>
              <a:rPr lang="es-GT" b="1" dirty="0">
                <a:solidFill>
                  <a:schemeClr val="bg1"/>
                </a:solidFill>
                <a:latin typeface="Montserrat" panose="00000500000000000000" pitchFamily="50" charset="0"/>
              </a:rPr>
              <a:t>263 requisitos </a:t>
            </a:r>
          </a:p>
        </p:txBody>
      </p:sp>
      <p:sp>
        <p:nvSpPr>
          <p:cNvPr id="27" name="Rectángulo 35">
            <a:extLst>
              <a:ext uri="{FF2B5EF4-FFF2-40B4-BE49-F238E27FC236}">
                <a16:creationId xmlns:a16="http://schemas.microsoft.com/office/drawing/2014/main" id="{90CC89B9-F006-2842-90E2-20076A121447}"/>
              </a:ext>
            </a:extLst>
          </p:cNvPr>
          <p:cNvSpPr/>
          <p:nvPr/>
        </p:nvSpPr>
        <p:spPr>
          <a:xfrm>
            <a:off x="6810391" y="3212758"/>
            <a:ext cx="5054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0B2A4A"/>
                </a:solidFill>
                <a:latin typeface="Montserrat" panose="00000500000000000000" pitchFamily="50" charset="0"/>
              </a:rPr>
              <a:t>Algunos requisitos, con </a:t>
            </a:r>
            <a:r>
              <a:rPr lang="es-GT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costos de hasta Q20,000.00 (planos), </a:t>
            </a:r>
            <a:r>
              <a:rPr lang="es-GT" sz="1600" dirty="0">
                <a:solidFill>
                  <a:srgbClr val="0B2A4A"/>
                </a:solidFill>
                <a:latin typeface="Montserrat" panose="00000500000000000000" pitchFamily="50" charset="0"/>
              </a:rPr>
              <a:t>son solicitados </a:t>
            </a:r>
            <a:r>
              <a:rPr lang="es-GT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más de una vez </a:t>
            </a:r>
            <a:r>
              <a:rPr lang="es-GT" sz="1600" dirty="0">
                <a:solidFill>
                  <a:srgbClr val="0B2A4A"/>
                </a:solidFill>
                <a:latin typeface="Montserrat" panose="00000500000000000000" pitchFamily="50" charset="0"/>
              </a:rPr>
              <a:t>en el proceso.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Cambian constantemente los requisitos y los procedimientos.</a:t>
            </a:r>
          </a:p>
        </p:txBody>
      </p:sp>
      <p:sp>
        <p:nvSpPr>
          <p:cNvPr id="34" name="Título 3">
            <a:extLst>
              <a:ext uri="{FF2B5EF4-FFF2-40B4-BE49-F238E27FC236}">
                <a16:creationId xmlns:a16="http://schemas.microsoft.com/office/drawing/2014/main" id="{D82999AF-EA7F-D941-97C2-CF27DFA36700}"/>
              </a:ext>
            </a:extLst>
          </p:cNvPr>
          <p:cNvSpPr txBox="1">
            <a:spLocks/>
          </p:cNvSpPr>
          <p:nvPr/>
        </p:nvSpPr>
        <p:spPr>
          <a:xfrm>
            <a:off x="254912" y="2851076"/>
            <a:ext cx="3449061" cy="27853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1488C2"/>
                </a:solidFill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s-GT" sz="2500" b="1" dirty="0"/>
              <a:t>Antes de llegar a</a:t>
            </a:r>
          </a:p>
          <a:p>
            <a:pPr>
              <a:lnSpc>
                <a:spcPct val="100000"/>
              </a:lnSpc>
            </a:pPr>
            <a:r>
              <a:rPr lang="es-GT" sz="2500" b="1" dirty="0"/>
              <a:t>la municipalidad, </a:t>
            </a:r>
            <a:r>
              <a:rPr lang="es-GT" sz="2500" dirty="0">
                <a:solidFill>
                  <a:srgbClr val="0E3655"/>
                </a:solidFill>
              </a:rPr>
              <a:t>un trámite transcurre </a:t>
            </a:r>
            <a:r>
              <a:rPr lang="es-GT" sz="2500" b="1" dirty="0">
                <a:solidFill>
                  <a:srgbClr val="0E3655"/>
                </a:solidFill>
              </a:rPr>
              <a:t>hasta 744 días hábiles</a:t>
            </a:r>
          </a:p>
          <a:p>
            <a:pPr>
              <a:lnSpc>
                <a:spcPct val="100000"/>
              </a:lnSpc>
            </a:pPr>
            <a:r>
              <a:rPr lang="es-GT" sz="2500" dirty="0">
                <a:solidFill>
                  <a:srgbClr val="0E3655"/>
                </a:solidFill>
              </a:rPr>
              <a:t>en el organismo ejecutivo.</a:t>
            </a:r>
            <a:endParaRPr lang="es-EC" sz="2500" b="1" dirty="0">
              <a:solidFill>
                <a:srgbClr val="0E36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DE78931-01FF-4F82-B0FB-4A58DD018DBA}"/>
              </a:ext>
            </a:extLst>
          </p:cNvPr>
          <p:cNvSpPr/>
          <p:nvPr/>
        </p:nvSpPr>
        <p:spPr>
          <a:xfrm>
            <a:off x="3972438" y="1528624"/>
            <a:ext cx="8219561" cy="5329376"/>
          </a:xfrm>
          <a:prstGeom prst="rect">
            <a:avLst/>
          </a:prstGeom>
          <a:solidFill>
            <a:srgbClr val="0B2A4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BBC47FA-65E2-42F4-BCB9-DFD829CA34B9}"/>
              </a:ext>
            </a:extLst>
          </p:cNvPr>
          <p:cNvSpPr/>
          <p:nvPr/>
        </p:nvSpPr>
        <p:spPr>
          <a:xfrm>
            <a:off x="9118600" y="0"/>
            <a:ext cx="3073401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46C05C1-FE12-40D0-8F10-1EAEA078F9EE}"/>
              </a:ext>
            </a:extLst>
          </p:cNvPr>
          <p:cNvSpPr/>
          <p:nvPr/>
        </p:nvSpPr>
        <p:spPr>
          <a:xfrm>
            <a:off x="-1" y="0"/>
            <a:ext cx="9215925" cy="1600200"/>
          </a:xfrm>
          <a:prstGeom prst="rect">
            <a:avLst/>
          </a:prstGeom>
          <a:solidFill>
            <a:srgbClr val="0B2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C42AC25-E12E-4564-A2A9-C74D4A06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017" y="220121"/>
            <a:ext cx="958171" cy="1126868"/>
          </a:xfrm>
          <a:prstGeom prst="rect">
            <a:avLst/>
          </a:prstGeom>
        </p:spPr>
      </p:pic>
      <p:pic>
        <p:nvPicPr>
          <p:cNvPr id="1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E489724-B7CC-42BA-B550-EE95044EE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234" y="143629"/>
            <a:ext cx="1338819" cy="1338819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2CDFE207-B769-4180-B9BE-3DAE17A71298}"/>
              </a:ext>
            </a:extLst>
          </p:cNvPr>
          <p:cNvGrpSpPr/>
          <p:nvPr/>
        </p:nvGrpSpPr>
        <p:grpSpPr>
          <a:xfrm>
            <a:off x="386851" y="236750"/>
            <a:ext cx="1664412" cy="832207"/>
            <a:chOff x="297951" y="135999"/>
            <a:chExt cx="1664412" cy="83220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92A5DAA-9745-4C7C-B2E6-8F1E5AB63F5B}"/>
                </a:ext>
              </a:extLst>
            </p:cNvPr>
            <p:cNvSpPr/>
            <p:nvPr/>
          </p:nvSpPr>
          <p:spPr>
            <a:xfrm>
              <a:off x="393522" y="321271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8E811C29-D3C2-485B-8B74-3288648A6C84}"/>
                </a:ext>
              </a:extLst>
            </p:cNvPr>
            <p:cNvCxnSpPr/>
            <p:nvPr/>
          </p:nvCxnSpPr>
          <p:spPr>
            <a:xfrm>
              <a:off x="297951" y="135999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ángulo redondeado 2">
            <a:extLst>
              <a:ext uri="{FF2B5EF4-FFF2-40B4-BE49-F238E27FC236}">
                <a16:creationId xmlns:a16="http://schemas.microsoft.com/office/drawing/2014/main" id="{78E95AF5-53BB-4343-ACA2-CDCB9FE10D76}"/>
              </a:ext>
            </a:extLst>
          </p:cNvPr>
          <p:cNvSpPr/>
          <p:nvPr/>
        </p:nvSpPr>
        <p:spPr>
          <a:xfrm>
            <a:off x="4381352" y="1904328"/>
            <a:ext cx="2160574" cy="752559"/>
          </a:xfrm>
          <a:prstGeom prst="roundRect">
            <a:avLst/>
          </a:prstGeom>
          <a:solidFill>
            <a:srgbClr val="148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solidFill>
                  <a:schemeClr val="bg1"/>
                </a:solidFill>
                <a:latin typeface="Montserrat" panose="00000500000000000000" pitchFamily="50" charset="0"/>
              </a:rPr>
              <a:t>Son solicitados </a:t>
            </a:r>
            <a:r>
              <a:rPr lang="es-GT" b="1" dirty="0">
                <a:solidFill>
                  <a:schemeClr val="bg1"/>
                </a:solidFill>
                <a:latin typeface="Montserrat" panose="00000500000000000000" pitchFamily="50" charset="0"/>
              </a:rPr>
              <a:t>263 requisitos </a:t>
            </a:r>
          </a:p>
        </p:txBody>
      </p:sp>
      <p:sp>
        <p:nvSpPr>
          <p:cNvPr id="23" name="Rectángulo redondeado 21">
            <a:extLst>
              <a:ext uri="{FF2B5EF4-FFF2-40B4-BE49-F238E27FC236}">
                <a16:creationId xmlns:a16="http://schemas.microsoft.com/office/drawing/2014/main" id="{C6859D49-954C-B946-99D4-5419A0E2D961}"/>
              </a:ext>
            </a:extLst>
          </p:cNvPr>
          <p:cNvSpPr/>
          <p:nvPr/>
        </p:nvSpPr>
        <p:spPr>
          <a:xfrm>
            <a:off x="4381350" y="3671732"/>
            <a:ext cx="2160574" cy="752559"/>
          </a:xfrm>
          <a:prstGeom prst="roundRect">
            <a:avLst/>
          </a:prstGeom>
          <a:solidFill>
            <a:srgbClr val="148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solidFill>
                  <a:schemeClr val="bg1"/>
                </a:solidFill>
                <a:latin typeface="Montserrat" panose="00000500000000000000" pitchFamily="50" charset="0"/>
              </a:rPr>
              <a:t>Se transcurre por </a:t>
            </a:r>
            <a:r>
              <a:rPr lang="es-GT" b="1" dirty="0">
                <a:solidFill>
                  <a:schemeClr val="bg1"/>
                </a:solidFill>
                <a:latin typeface="Montserrat" panose="00000500000000000000" pitchFamily="50" charset="0"/>
              </a:rPr>
              <a:t>218 pasos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36324DD-5A27-944C-A5BC-47215A03B786}"/>
              </a:ext>
            </a:extLst>
          </p:cNvPr>
          <p:cNvSpPr/>
          <p:nvPr/>
        </p:nvSpPr>
        <p:spPr>
          <a:xfrm>
            <a:off x="6744478" y="3596080"/>
            <a:ext cx="4906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0B2A4A"/>
                </a:solidFill>
                <a:latin typeface="Montserrat" panose="00000500000000000000" pitchFamily="50" charset="0"/>
              </a:rPr>
              <a:t>Y en ocasiones </a:t>
            </a:r>
            <a:r>
              <a:rPr lang="es-GT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no son claros y requieren de multiples modificaciones</a:t>
            </a:r>
            <a:r>
              <a:rPr lang="es-GT" sz="1600" dirty="0">
                <a:solidFill>
                  <a:srgbClr val="0B2A4A"/>
                </a:solidFill>
                <a:latin typeface="Montserrat" panose="00000500000000000000" pitchFamily="50" charset="0"/>
              </a:rPr>
              <a:t>. Toda modificación requiere de </a:t>
            </a:r>
            <a:r>
              <a:rPr lang="es-GT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firmas de representantes legales (abogados).</a:t>
            </a:r>
          </a:p>
        </p:txBody>
      </p:sp>
      <p:sp>
        <p:nvSpPr>
          <p:cNvPr id="27" name="Rectángulo 35">
            <a:extLst>
              <a:ext uri="{FF2B5EF4-FFF2-40B4-BE49-F238E27FC236}">
                <a16:creationId xmlns:a16="http://schemas.microsoft.com/office/drawing/2014/main" id="{90CC89B9-F006-2842-90E2-20076A121447}"/>
              </a:ext>
            </a:extLst>
          </p:cNvPr>
          <p:cNvSpPr/>
          <p:nvPr/>
        </p:nvSpPr>
        <p:spPr>
          <a:xfrm>
            <a:off x="6744480" y="1848703"/>
            <a:ext cx="5054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B5B5B5"/>
                </a:solidFill>
                <a:latin typeface="Montserrat" panose="00000500000000000000" pitchFamily="50" charset="0"/>
              </a:rPr>
              <a:t>Algunos requisitos, con </a:t>
            </a:r>
            <a:r>
              <a:rPr lang="es-GT" sz="1600" b="1" dirty="0">
                <a:solidFill>
                  <a:srgbClr val="B5B5B5"/>
                </a:solidFill>
                <a:latin typeface="Montserrat" panose="00000500000000000000" pitchFamily="50" charset="0"/>
              </a:rPr>
              <a:t>costos de hasta Q20,000.00 (planos), </a:t>
            </a:r>
            <a:r>
              <a:rPr lang="es-GT" sz="1600" dirty="0">
                <a:solidFill>
                  <a:srgbClr val="B5B5B5"/>
                </a:solidFill>
                <a:latin typeface="Montserrat" panose="00000500000000000000" pitchFamily="50" charset="0"/>
              </a:rPr>
              <a:t>son solicitados </a:t>
            </a:r>
            <a:r>
              <a:rPr lang="es-GT" sz="1600" b="1" dirty="0">
                <a:solidFill>
                  <a:srgbClr val="B5B5B5"/>
                </a:solidFill>
                <a:latin typeface="Montserrat" panose="00000500000000000000" pitchFamily="50" charset="0"/>
              </a:rPr>
              <a:t>más de una vez </a:t>
            </a:r>
            <a:r>
              <a:rPr lang="es-GT" sz="1600" dirty="0">
                <a:solidFill>
                  <a:srgbClr val="B5B5B5"/>
                </a:solidFill>
                <a:latin typeface="Montserrat" panose="00000500000000000000" pitchFamily="50" charset="0"/>
              </a:rPr>
              <a:t>en el proceso.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b="1" dirty="0">
                <a:solidFill>
                  <a:srgbClr val="B5B5B5"/>
                </a:solidFill>
                <a:latin typeface="Montserrat" panose="00000500000000000000" pitchFamily="50" charset="0"/>
              </a:rPr>
              <a:t>Cambian constantemente los requisitos y los procedimientos.</a:t>
            </a:r>
          </a:p>
        </p:txBody>
      </p:sp>
      <p:sp>
        <p:nvSpPr>
          <p:cNvPr id="34" name="Título 3">
            <a:extLst>
              <a:ext uri="{FF2B5EF4-FFF2-40B4-BE49-F238E27FC236}">
                <a16:creationId xmlns:a16="http://schemas.microsoft.com/office/drawing/2014/main" id="{D82999AF-EA7F-D941-97C2-CF27DFA36700}"/>
              </a:ext>
            </a:extLst>
          </p:cNvPr>
          <p:cNvSpPr txBox="1">
            <a:spLocks/>
          </p:cNvSpPr>
          <p:nvPr/>
        </p:nvSpPr>
        <p:spPr>
          <a:xfrm>
            <a:off x="254912" y="2851076"/>
            <a:ext cx="3449061" cy="27853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1488C2"/>
                </a:solidFill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s-GT" sz="2500" b="1" dirty="0"/>
              <a:t>Antes de llegar a</a:t>
            </a:r>
          </a:p>
          <a:p>
            <a:pPr>
              <a:lnSpc>
                <a:spcPct val="100000"/>
              </a:lnSpc>
            </a:pPr>
            <a:r>
              <a:rPr lang="es-GT" sz="2500" b="1" dirty="0"/>
              <a:t>la municipalidad, </a:t>
            </a:r>
            <a:r>
              <a:rPr lang="es-GT" sz="2500" dirty="0">
                <a:solidFill>
                  <a:srgbClr val="0E3655"/>
                </a:solidFill>
              </a:rPr>
              <a:t>un trámite transcurre </a:t>
            </a:r>
            <a:r>
              <a:rPr lang="es-GT" sz="2500" b="1" dirty="0">
                <a:solidFill>
                  <a:srgbClr val="0E3655"/>
                </a:solidFill>
              </a:rPr>
              <a:t>hasta 744 días hábiles</a:t>
            </a:r>
          </a:p>
          <a:p>
            <a:pPr>
              <a:lnSpc>
                <a:spcPct val="100000"/>
              </a:lnSpc>
            </a:pPr>
            <a:r>
              <a:rPr lang="es-GT" sz="2500" dirty="0">
                <a:solidFill>
                  <a:srgbClr val="0E3655"/>
                </a:solidFill>
              </a:rPr>
              <a:t>en el organismo ejecutivo.</a:t>
            </a:r>
            <a:endParaRPr lang="es-EC" sz="2500" b="1" dirty="0">
              <a:solidFill>
                <a:srgbClr val="0E3655"/>
              </a:solidFill>
            </a:endParaRPr>
          </a:p>
        </p:txBody>
      </p:sp>
      <p:cxnSp>
        <p:nvCxnSpPr>
          <p:cNvPr id="36" name="Conector curvado 25">
            <a:extLst>
              <a:ext uri="{FF2B5EF4-FFF2-40B4-BE49-F238E27FC236}">
                <a16:creationId xmlns:a16="http://schemas.microsoft.com/office/drawing/2014/main" id="{A8B6BD37-3833-9E46-AD14-0DF549D39A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37423" y="3066486"/>
            <a:ext cx="834317" cy="14114"/>
          </a:xfrm>
          <a:prstGeom prst="curvedConnector3">
            <a:avLst>
              <a:gd name="adj1" fmla="val 50000"/>
            </a:avLst>
          </a:prstGeom>
          <a:ln w="38100">
            <a:solidFill>
              <a:srgbClr val="0B2A4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25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DE78931-01FF-4F82-B0FB-4A58DD018DBA}"/>
              </a:ext>
            </a:extLst>
          </p:cNvPr>
          <p:cNvSpPr/>
          <p:nvPr/>
        </p:nvSpPr>
        <p:spPr>
          <a:xfrm>
            <a:off x="3972438" y="1528624"/>
            <a:ext cx="8219561" cy="5329376"/>
          </a:xfrm>
          <a:prstGeom prst="rect">
            <a:avLst/>
          </a:prstGeom>
          <a:solidFill>
            <a:srgbClr val="0B2A4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BBC47FA-65E2-42F4-BCB9-DFD829CA34B9}"/>
              </a:ext>
            </a:extLst>
          </p:cNvPr>
          <p:cNvSpPr/>
          <p:nvPr/>
        </p:nvSpPr>
        <p:spPr>
          <a:xfrm>
            <a:off x="9118600" y="0"/>
            <a:ext cx="3073401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46C05C1-FE12-40D0-8F10-1EAEA078F9EE}"/>
              </a:ext>
            </a:extLst>
          </p:cNvPr>
          <p:cNvSpPr/>
          <p:nvPr/>
        </p:nvSpPr>
        <p:spPr>
          <a:xfrm>
            <a:off x="-1" y="0"/>
            <a:ext cx="9215925" cy="1600200"/>
          </a:xfrm>
          <a:prstGeom prst="rect">
            <a:avLst/>
          </a:prstGeom>
          <a:solidFill>
            <a:srgbClr val="0B2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C42AC25-E12E-4564-A2A9-C74D4A06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017" y="220121"/>
            <a:ext cx="958171" cy="1126868"/>
          </a:xfrm>
          <a:prstGeom prst="rect">
            <a:avLst/>
          </a:prstGeom>
        </p:spPr>
      </p:pic>
      <p:pic>
        <p:nvPicPr>
          <p:cNvPr id="1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E489724-B7CC-42BA-B550-EE95044EE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234" y="143629"/>
            <a:ext cx="1338819" cy="1338819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2CDFE207-B769-4180-B9BE-3DAE17A71298}"/>
              </a:ext>
            </a:extLst>
          </p:cNvPr>
          <p:cNvGrpSpPr/>
          <p:nvPr/>
        </p:nvGrpSpPr>
        <p:grpSpPr>
          <a:xfrm>
            <a:off x="386851" y="236750"/>
            <a:ext cx="1664412" cy="832207"/>
            <a:chOff x="297951" y="135999"/>
            <a:chExt cx="1664412" cy="83220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92A5DAA-9745-4C7C-B2E6-8F1E5AB63F5B}"/>
                </a:ext>
              </a:extLst>
            </p:cNvPr>
            <p:cNvSpPr/>
            <p:nvPr/>
          </p:nvSpPr>
          <p:spPr>
            <a:xfrm>
              <a:off x="393522" y="321271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8E811C29-D3C2-485B-8B74-3288648A6C84}"/>
                </a:ext>
              </a:extLst>
            </p:cNvPr>
            <p:cNvCxnSpPr/>
            <p:nvPr/>
          </p:nvCxnSpPr>
          <p:spPr>
            <a:xfrm>
              <a:off x="297951" y="135999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ángulo redondeado 2">
            <a:extLst>
              <a:ext uri="{FF2B5EF4-FFF2-40B4-BE49-F238E27FC236}">
                <a16:creationId xmlns:a16="http://schemas.microsoft.com/office/drawing/2014/main" id="{78E95AF5-53BB-4343-ACA2-CDCB9FE10D76}"/>
              </a:ext>
            </a:extLst>
          </p:cNvPr>
          <p:cNvSpPr/>
          <p:nvPr/>
        </p:nvSpPr>
        <p:spPr>
          <a:xfrm>
            <a:off x="4381352" y="1904328"/>
            <a:ext cx="2160574" cy="752559"/>
          </a:xfrm>
          <a:prstGeom prst="roundRect">
            <a:avLst/>
          </a:prstGeom>
          <a:solidFill>
            <a:srgbClr val="148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solidFill>
                  <a:schemeClr val="bg1"/>
                </a:solidFill>
                <a:latin typeface="Montserrat" panose="00000500000000000000" pitchFamily="50" charset="0"/>
              </a:rPr>
              <a:t>Son solicitados </a:t>
            </a:r>
            <a:r>
              <a:rPr lang="es-GT" b="1" dirty="0">
                <a:solidFill>
                  <a:schemeClr val="bg1"/>
                </a:solidFill>
                <a:latin typeface="Montserrat" panose="00000500000000000000" pitchFamily="50" charset="0"/>
              </a:rPr>
              <a:t>263 requisitos </a:t>
            </a:r>
          </a:p>
        </p:txBody>
      </p:sp>
      <p:sp>
        <p:nvSpPr>
          <p:cNvPr id="23" name="Rectángulo redondeado 21">
            <a:extLst>
              <a:ext uri="{FF2B5EF4-FFF2-40B4-BE49-F238E27FC236}">
                <a16:creationId xmlns:a16="http://schemas.microsoft.com/office/drawing/2014/main" id="{C6859D49-954C-B946-99D4-5419A0E2D961}"/>
              </a:ext>
            </a:extLst>
          </p:cNvPr>
          <p:cNvSpPr/>
          <p:nvPr/>
        </p:nvSpPr>
        <p:spPr>
          <a:xfrm>
            <a:off x="4381350" y="3671732"/>
            <a:ext cx="2160574" cy="752559"/>
          </a:xfrm>
          <a:prstGeom prst="roundRect">
            <a:avLst/>
          </a:prstGeom>
          <a:solidFill>
            <a:srgbClr val="148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solidFill>
                  <a:schemeClr val="bg1"/>
                </a:solidFill>
                <a:latin typeface="Montserrat" panose="00000500000000000000" pitchFamily="50" charset="0"/>
              </a:rPr>
              <a:t>Se transcurre por </a:t>
            </a:r>
            <a:r>
              <a:rPr lang="es-GT" b="1" dirty="0">
                <a:solidFill>
                  <a:schemeClr val="bg1"/>
                </a:solidFill>
                <a:latin typeface="Montserrat" panose="00000500000000000000" pitchFamily="50" charset="0"/>
              </a:rPr>
              <a:t>218 pasos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36324DD-5A27-944C-A5BC-47215A03B786}"/>
              </a:ext>
            </a:extLst>
          </p:cNvPr>
          <p:cNvSpPr/>
          <p:nvPr/>
        </p:nvSpPr>
        <p:spPr>
          <a:xfrm>
            <a:off x="6744478" y="3596080"/>
            <a:ext cx="4906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B5B5B5"/>
                </a:solidFill>
                <a:latin typeface="Montserrat" panose="00000500000000000000" pitchFamily="50" charset="0"/>
              </a:rPr>
              <a:t>Y en ocasiones </a:t>
            </a:r>
            <a:r>
              <a:rPr lang="es-GT" sz="1600" b="1" dirty="0">
                <a:solidFill>
                  <a:srgbClr val="B5B5B5"/>
                </a:solidFill>
                <a:latin typeface="Montserrat" panose="00000500000000000000" pitchFamily="50" charset="0"/>
              </a:rPr>
              <a:t>no son claros y requieren de multiples modificaciones</a:t>
            </a:r>
            <a:r>
              <a:rPr lang="es-GT" sz="1600" dirty="0">
                <a:solidFill>
                  <a:srgbClr val="B5B5B5"/>
                </a:solidFill>
                <a:latin typeface="Montserrat" panose="00000500000000000000" pitchFamily="50" charset="0"/>
              </a:rPr>
              <a:t>. Toda modificación requiere de </a:t>
            </a:r>
            <a:r>
              <a:rPr lang="es-GT" sz="1600" b="1" dirty="0">
                <a:solidFill>
                  <a:srgbClr val="B5B5B5"/>
                </a:solidFill>
                <a:latin typeface="Montserrat" panose="00000500000000000000" pitchFamily="50" charset="0"/>
              </a:rPr>
              <a:t>firmas de representantes legales (abogados).</a:t>
            </a:r>
          </a:p>
        </p:txBody>
      </p:sp>
      <p:sp>
        <p:nvSpPr>
          <p:cNvPr id="27" name="Rectángulo 35">
            <a:extLst>
              <a:ext uri="{FF2B5EF4-FFF2-40B4-BE49-F238E27FC236}">
                <a16:creationId xmlns:a16="http://schemas.microsoft.com/office/drawing/2014/main" id="{90CC89B9-F006-2842-90E2-20076A121447}"/>
              </a:ext>
            </a:extLst>
          </p:cNvPr>
          <p:cNvSpPr/>
          <p:nvPr/>
        </p:nvSpPr>
        <p:spPr>
          <a:xfrm>
            <a:off x="6744480" y="1848703"/>
            <a:ext cx="5054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B5B5B5"/>
                </a:solidFill>
                <a:latin typeface="Montserrat" panose="00000500000000000000" pitchFamily="50" charset="0"/>
              </a:rPr>
              <a:t>Algunos requisitos, con </a:t>
            </a:r>
            <a:r>
              <a:rPr lang="es-GT" sz="1600" b="1" dirty="0">
                <a:solidFill>
                  <a:srgbClr val="B5B5B5"/>
                </a:solidFill>
                <a:latin typeface="Montserrat" panose="00000500000000000000" pitchFamily="50" charset="0"/>
              </a:rPr>
              <a:t>costos de hasta Q20,000.00 (planos), </a:t>
            </a:r>
            <a:r>
              <a:rPr lang="es-GT" sz="1600" dirty="0">
                <a:solidFill>
                  <a:srgbClr val="B5B5B5"/>
                </a:solidFill>
                <a:latin typeface="Montserrat" panose="00000500000000000000" pitchFamily="50" charset="0"/>
              </a:rPr>
              <a:t>son solicitados </a:t>
            </a:r>
            <a:r>
              <a:rPr lang="es-GT" sz="1600" b="1" dirty="0">
                <a:solidFill>
                  <a:srgbClr val="B5B5B5"/>
                </a:solidFill>
                <a:latin typeface="Montserrat" panose="00000500000000000000" pitchFamily="50" charset="0"/>
              </a:rPr>
              <a:t>más de una vez </a:t>
            </a:r>
            <a:r>
              <a:rPr lang="es-GT" sz="1600" dirty="0">
                <a:solidFill>
                  <a:srgbClr val="B5B5B5"/>
                </a:solidFill>
                <a:latin typeface="Montserrat" panose="00000500000000000000" pitchFamily="50" charset="0"/>
              </a:rPr>
              <a:t>en el proceso.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b="1" dirty="0">
                <a:solidFill>
                  <a:srgbClr val="B5B5B5"/>
                </a:solidFill>
                <a:latin typeface="Montserrat" panose="00000500000000000000" pitchFamily="50" charset="0"/>
              </a:rPr>
              <a:t>Cambian constantemente los requisitos y los procedimientos.</a:t>
            </a:r>
          </a:p>
        </p:txBody>
      </p:sp>
      <p:sp>
        <p:nvSpPr>
          <p:cNvPr id="34" name="Título 3">
            <a:extLst>
              <a:ext uri="{FF2B5EF4-FFF2-40B4-BE49-F238E27FC236}">
                <a16:creationId xmlns:a16="http://schemas.microsoft.com/office/drawing/2014/main" id="{D82999AF-EA7F-D941-97C2-CF27DFA36700}"/>
              </a:ext>
            </a:extLst>
          </p:cNvPr>
          <p:cNvSpPr txBox="1">
            <a:spLocks/>
          </p:cNvSpPr>
          <p:nvPr/>
        </p:nvSpPr>
        <p:spPr>
          <a:xfrm>
            <a:off x="254912" y="2851076"/>
            <a:ext cx="3449061" cy="27853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1488C2"/>
                </a:solidFill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s-GT" sz="2500" b="1" dirty="0"/>
              <a:t>Antes de llegar a</a:t>
            </a:r>
          </a:p>
          <a:p>
            <a:pPr>
              <a:lnSpc>
                <a:spcPct val="100000"/>
              </a:lnSpc>
            </a:pPr>
            <a:r>
              <a:rPr lang="es-GT" sz="2500" b="1" dirty="0"/>
              <a:t>la municipalidad, </a:t>
            </a:r>
            <a:r>
              <a:rPr lang="es-GT" sz="2500" dirty="0">
                <a:solidFill>
                  <a:srgbClr val="0E3655"/>
                </a:solidFill>
              </a:rPr>
              <a:t>un trámite transcurre </a:t>
            </a:r>
            <a:r>
              <a:rPr lang="es-GT" sz="2500" b="1" dirty="0">
                <a:solidFill>
                  <a:srgbClr val="0E3655"/>
                </a:solidFill>
              </a:rPr>
              <a:t>hasta 744 días hábiles</a:t>
            </a:r>
          </a:p>
          <a:p>
            <a:pPr>
              <a:lnSpc>
                <a:spcPct val="100000"/>
              </a:lnSpc>
            </a:pPr>
            <a:r>
              <a:rPr lang="es-GT" sz="2500" dirty="0">
                <a:solidFill>
                  <a:srgbClr val="0E3655"/>
                </a:solidFill>
              </a:rPr>
              <a:t>en el organismo ejecutivo.</a:t>
            </a:r>
            <a:endParaRPr lang="es-EC" sz="2500" b="1" dirty="0">
              <a:solidFill>
                <a:srgbClr val="0E3655"/>
              </a:solidFill>
            </a:endParaRPr>
          </a:p>
        </p:txBody>
      </p:sp>
      <p:sp>
        <p:nvSpPr>
          <p:cNvPr id="35" name="Rectángulo redondeado 14">
            <a:extLst>
              <a:ext uri="{FF2B5EF4-FFF2-40B4-BE49-F238E27FC236}">
                <a16:creationId xmlns:a16="http://schemas.microsoft.com/office/drawing/2014/main" id="{21C12E81-AE46-234D-A34D-A042A1A0A0C6}"/>
              </a:ext>
            </a:extLst>
          </p:cNvPr>
          <p:cNvSpPr/>
          <p:nvPr/>
        </p:nvSpPr>
        <p:spPr>
          <a:xfrm>
            <a:off x="4381350" y="5411083"/>
            <a:ext cx="2160574" cy="848728"/>
          </a:xfrm>
          <a:prstGeom prst="roundRect">
            <a:avLst/>
          </a:prstGeom>
          <a:solidFill>
            <a:srgbClr val="148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solidFill>
                  <a:schemeClr val="bg1"/>
                </a:solidFill>
                <a:latin typeface="Montserrat" panose="00000500000000000000" pitchFamily="50" charset="0"/>
              </a:rPr>
              <a:t>Están involucradas </a:t>
            </a:r>
            <a:r>
              <a:rPr lang="es-GT" b="1" dirty="0">
                <a:solidFill>
                  <a:schemeClr val="bg1"/>
                </a:solidFill>
                <a:latin typeface="Montserrat" panose="00000500000000000000" pitchFamily="50" charset="0"/>
              </a:rPr>
              <a:t>198 personas</a:t>
            </a:r>
          </a:p>
        </p:txBody>
      </p:sp>
      <p:cxnSp>
        <p:nvCxnSpPr>
          <p:cNvPr id="36" name="Conector curvado 25">
            <a:extLst>
              <a:ext uri="{FF2B5EF4-FFF2-40B4-BE49-F238E27FC236}">
                <a16:creationId xmlns:a16="http://schemas.microsoft.com/office/drawing/2014/main" id="{A8B6BD37-3833-9E46-AD14-0DF549D39A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37423" y="3066486"/>
            <a:ext cx="834317" cy="14114"/>
          </a:xfrm>
          <a:prstGeom prst="curvedConnector3">
            <a:avLst>
              <a:gd name="adj1" fmla="val 50000"/>
            </a:avLst>
          </a:prstGeom>
          <a:ln w="38100">
            <a:solidFill>
              <a:srgbClr val="0B2A4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15">
            <a:extLst>
              <a:ext uri="{FF2B5EF4-FFF2-40B4-BE49-F238E27FC236}">
                <a16:creationId xmlns:a16="http://schemas.microsoft.com/office/drawing/2014/main" id="{13909D2A-D20B-A14B-8EBC-558EEF98A462}"/>
              </a:ext>
            </a:extLst>
          </p:cNvPr>
          <p:cNvSpPr/>
          <p:nvPr/>
        </p:nvSpPr>
        <p:spPr>
          <a:xfrm>
            <a:off x="6810389" y="5343457"/>
            <a:ext cx="49883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0E3655"/>
                </a:solidFill>
                <a:latin typeface="Montserrat" panose="00000500000000000000" pitchFamily="50" charset="0"/>
              </a:rPr>
              <a:t>El </a:t>
            </a:r>
            <a:r>
              <a:rPr lang="es-GT" sz="1600" b="1" dirty="0">
                <a:solidFill>
                  <a:srgbClr val="0E3655"/>
                </a:solidFill>
                <a:latin typeface="Montserrat" panose="00000500000000000000" pitchFamily="50" charset="0"/>
              </a:rPr>
              <a:t>recurso humano es limitado </a:t>
            </a:r>
            <a:r>
              <a:rPr lang="es-GT" sz="1600" dirty="0">
                <a:solidFill>
                  <a:srgbClr val="0E3655"/>
                </a:solidFill>
                <a:latin typeface="Montserrat" panose="00000500000000000000" pitchFamily="50" charset="0"/>
              </a:rPr>
              <a:t>y tiene </a:t>
            </a:r>
            <a:r>
              <a:rPr lang="es-GT" sz="1600" b="1" dirty="0">
                <a:solidFill>
                  <a:srgbClr val="0E3655"/>
                </a:solidFill>
                <a:latin typeface="Montserrat" panose="00000500000000000000" pitchFamily="50" charset="0"/>
              </a:rPr>
              <a:t>carga de trabajo</a:t>
            </a:r>
            <a:r>
              <a:rPr lang="es-GT" sz="1600" dirty="0">
                <a:solidFill>
                  <a:srgbClr val="0E3655"/>
                </a:solidFill>
                <a:latin typeface="Montserrat" panose="00000500000000000000" pitchFamily="50" charset="0"/>
              </a:rPr>
              <a:t>. Y con la pandemia, se debe reducir al máximo </a:t>
            </a:r>
            <a:r>
              <a:rPr lang="es-GT" sz="1600" b="1" dirty="0">
                <a:solidFill>
                  <a:srgbClr val="0E3655"/>
                </a:solidFill>
                <a:latin typeface="Montserrat" panose="00000500000000000000" pitchFamily="50" charset="0"/>
              </a:rPr>
              <a:t>el contacto personal</a:t>
            </a:r>
            <a:r>
              <a:rPr lang="es-GT" sz="1600" dirty="0">
                <a:solidFill>
                  <a:srgbClr val="0E3655"/>
                </a:solidFill>
                <a:latin typeface="Montserrat" panose="00000500000000000000" pitchFamily="50" charset="0"/>
              </a:rPr>
              <a:t>.  </a:t>
            </a:r>
            <a:endParaRPr lang="es-GT" sz="1600" b="1" dirty="0">
              <a:solidFill>
                <a:srgbClr val="0E3655"/>
              </a:solidFill>
              <a:latin typeface="Montserrat" panose="00000500000000000000" pitchFamily="50" charset="0"/>
            </a:endParaRPr>
          </a:p>
        </p:txBody>
      </p:sp>
      <p:cxnSp>
        <p:nvCxnSpPr>
          <p:cNvPr id="42" name="Conector curvado 25">
            <a:extLst>
              <a:ext uri="{FF2B5EF4-FFF2-40B4-BE49-F238E27FC236}">
                <a16:creationId xmlns:a16="http://schemas.microsoft.com/office/drawing/2014/main" id="{A76C67DC-6F98-414A-BF44-A1A1DA16564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37423" y="4825595"/>
            <a:ext cx="834317" cy="14114"/>
          </a:xfrm>
          <a:prstGeom prst="curvedConnector3">
            <a:avLst>
              <a:gd name="adj1" fmla="val 50000"/>
            </a:avLst>
          </a:prstGeom>
          <a:ln w="38100">
            <a:solidFill>
              <a:srgbClr val="0B2A4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18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DE78931-01FF-4F82-B0FB-4A58DD018DBA}"/>
              </a:ext>
            </a:extLst>
          </p:cNvPr>
          <p:cNvSpPr/>
          <p:nvPr/>
        </p:nvSpPr>
        <p:spPr>
          <a:xfrm>
            <a:off x="0" y="1528624"/>
            <a:ext cx="12192000" cy="5329376"/>
          </a:xfrm>
          <a:prstGeom prst="rect">
            <a:avLst/>
          </a:prstGeom>
          <a:solidFill>
            <a:srgbClr val="0B2A4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BBC47FA-65E2-42F4-BCB9-DFD829CA34B9}"/>
              </a:ext>
            </a:extLst>
          </p:cNvPr>
          <p:cNvSpPr/>
          <p:nvPr/>
        </p:nvSpPr>
        <p:spPr>
          <a:xfrm>
            <a:off x="9118600" y="0"/>
            <a:ext cx="3073401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46C05C1-FE12-40D0-8F10-1EAEA078F9EE}"/>
              </a:ext>
            </a:extLst>
          </p:cNvPr>
          <p:cNvSpPr/>
          <p:nvPr/>
        </p:nvSpPr>
        <p:spPr>
          <a:xfrm>
            <a:off x="-1" y="0"/>
            <a:ext cx="9215925" cy="1600200"/>
          </a:xfrm>
          <a:prstGeom prst="rect">
            <a:avLst/>
          </a:prstGeom>
          <a:solidFill>
            <a:srgbClr val="0B2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C42AC25-E12E-4564-A2A9-C74D4A06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017" y="220121"/>
            <a:ext cx="958171" cy="1126868"/>
          </a:xfrm>
          <a:prstGeom prst="rect">
            <a:avLst/>
          </a:prstGeom>
        </p:spPr>
      </p:pic>
      <p:pic>
        <p:nvPicPr>
          <p:cNvPr id="1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E489724-B7CC-42BA-B550-EE95044EE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234" y="143629"/>
            <a:ext cx="1338819" cy="1338819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2CDFE207-B769-4180-B9BE-3DAE17A71298}"/>
              </a:ext>
            </a:extLst>
          </p:cNvPr>
          <p:cNvGrpSpPr/>
          <p:nvPr/>
        </p:nvGrpSpPr>
        <p:grpSpPr>
          <a:xfrm>
            <a:off x="386851" y="236750"/>
            <a:ext cx="1664412" cy="832207"/>
            <a:chOff x="297951" y="135999"/>
            <a:chExt cx="1664412" cy="83220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92A5DAA-9745-4C7C-B2E6-8F1E5AB63F5B}"/>
                </a:ext>
              </a:extLst>
            </p:cNvPr>
            <p:cNvSpPr/>
            <p:nvPr/>
          </p:nvSpPr>
          <p:spPr>
            <a:xfrm>
              <a:off x="393522" y="321271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8E811C29-D3C2-485B-8B74-3288648A6C84}"/>
                </a:ext>
              </a:extLst>
            </p:cNvPr>
            <p:cNvCxnSpPr/>
            <p:nvPr/>
          </p:nvCxnSpPr>
          <p:spPr>
            <a:xfrm>
              <a:off x="297951" y="135999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ángulo 20">
            <a:extLst>
              <a:ext uri="{FF2B5EF4-FFF2-40B4-BE49-F238E27FC236}">
                <a16:creationId xmlns:a16="http://schemas.microsoft.com/office/drawing/2014/main" id="{7881AECD-B156-7E49-B78A-F9F3549972C6}"/>
              </a:ext>
            </a:extLst>
          </p:cNvPr>
          <p:cNvSpPr/>
          <p:nvPr/>
        </p:nvSpPr>
        <p:spPr>
          <a:xfrm>
            <a:off x="-1" y="191774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b="1" dirty="0">
                <a:solidFill>
                  <a:srgbClr val="1488C3"/>
                </a:solidFill>
                <a:latin typeface="Montserrat" panose="00000500000000000000" pitchFamily="50" charset="0"/>
                <a:ea typeface="+mj-ea"/>
                <a:cs typeface="+mj-cs"/>
              </a:rPr>
              <a:t>Acuerdo Gubernativo 105-2021 </a:t>
            </a:r>
            <a:r>
              <a:rPr lang="es-GT" sz="2000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crea la </a:t>
            </a:r>
            <a:r>
              <a:rPr lang="es-GT" sz="2000" b="1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Comisión Interinstitucional</a:t>
            </a:r>
          </a:p>
          <a:p>
            <a:pPr algn="ctr"/>
            <a:r>
              <a:rPr lang="es-GT" sz="2000" b="1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para Contribuir en la Reactivación económica del Sector Construcción</a:t>
            </a:r>
          </a:p>
        </p:txBody>
      </p:sp>
      <p:cxnSp>
        <p:nvCxnSpPr>
          <p:cNvPr id="28" name="Conector recto 8">
            <a:extLst>
              <a:ext uri="{FF2B5EF4-FFF2-40B4-BE49-F238E27FC236}">
                <a16:creationId xmlns:a16="http://schemas.microsoft.com/office/drawing/2014/main" id="{93BFC8C0-AD4F-6347-BF32-2B6CCC9B58E0}"/>
              </a:ext>
            </a:extLst>
          </p:cNvPr>
          <p:cNvCxnSpPr>
            <a:cxnSpLocks/>
          </p:cNvCxnSpPr>
          <p:nvPr/>
        </p:nvCxnSpPr>
        <p:spPr>
          <a:xfrm>
            <a:off x="4484597" y="4845690"/>
            <a:ext cx="92050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ector recto 8">
            <a:extLst>
              <a:ext uri="{FF2B5EF4-FFF2-40B4-BE49-F238E27FC236}">
                <a16:creationId xmlns:a16="http://schemas.microsoft.com/office/drawing/2014/main" id="{E99FF202-0F76-6A47-B35E-7FC4A9603543}"/>
              </a:ext>
            </a:extLst>
          </p:cNvPr>
          <p:cNvCxnSpPr>
            <a:cxnSpLocks/>
          </p:cNvCxnSpPr>
          <p:nvPr/>
        </p:nvCxnSpPr>
        <p:spPr>
          <a:xfrm>
            <a:off x="4575057" y="5957388"/>
            <a:ext cx="92050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cto 22">
            <a:extLst>
              <a:ext uri="{FF2B5EF4-FFF2-40B4-BE49-F238E27FC236}">
                <a16:creationId xmlns:a16="http://schemas.microsoft.com/office/drawing/2014/main" id="{D2551BE5-BDDF-5248-B990-D8DF409108EF}"/>
              </a:ext>
            </a:extLst>
          </p:cNvPr>
          <p:cNvCxnSpPr>
            <a:cxnSpLocks/>
          </p:cNvCxnSpPr>
          <p:nvPr/>
        </p:nvCxnSpPr>
        <p:spPr>
          <a:xfrm>
            <a:off x="4427140" y="3461413"/>
            <a:ext cx="92050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9D9B665D-D0FE-304D-9731-ED5B1F78A349}"/>
              </a:ext>
            </a:extLst>
          </p:cNvPr>
          <p:cNvSpPr/>
          <p:nvPr/>
        </p:nvSpPr>
        <p:spPr>
          <a:xfrm>
            <a:off x="593630" y="3032721"/>
            <a:ext cx="4137553" cy="914400"/>
          </a:xfrm>
          <a:prstGeom prst="roundRect">
            <a:avLst>
              <a:gd name="adj" fmla="val 50000"/>
            </a:avLst>
          </a:prstGeom>
          <a:solidFill>
            <a:srgbClr val="148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2" name="Rounded Rectangle 41">
            <a:extLst>
              <a:ext uri="{FF2B5EF4-FFF2-40B4-BE49-F238E27FC236}">
                <a16:creationId xmlns:a16="http://schemas.microsoft.com/office/drawing/2014/main" id="{6C3FB4AC-44B5-EB4C-A351-18348BDCBBDB}"/>
              </a:ext>
            </a:extLst>
          </p:cNvPr>
          <p:cNvSpPr/>
          <p:nvPr/>
        </p:nvSpPr>
        <p:spPr>
          <a:xfrm>
            <a:off x="593630" y="3026103"/>
            <a:ext cx="1913338" cy="914400"/>
          </a:xfrm>
          <a:prstGeom prst="roundRect">
            <a:avLst>
              <a:gd name="adj" fmla="val 50000"/>
            </a:avLst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3" name="Rectángulo 51">
            <a:extLst>
              <a:ext uri="{FF2B5EF4-FFF2-40B4-BE49-F238E27FC236}">
                <a16:creationId xmlns:a16="http://schemas.microsoft.com/office/drawing/2014/main" id="{27C75981-9BB4-8E41-B904-CACBB87E1704}"/>
              </a:ext>
            </a:extLst>
          </p:cNvPr>
          <p:cNvSpPr/>
          <p:nvPr/>
        </p:nvSpPr>
        <p:spPr>
          <a:xfrm>
            <a:off x="2421340" y="3292298"/>
            <a:ext cx="2212739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s-GT" b="1" dirty="0">
                <a:solidFill>
                  <a:prstClr val="white"/>
                </a:solidFill>
                <a:latin typeface="Montserrat"/>
              </a:rPr>
              <a:t>Objetivo </a:t>
            </a:r>
          </a:p>
        </p:txBody>
      </p:sp>
      <p:sp>
        <p:nvSpPr>
          <p:cNvPr id="37" name="Rounded Rectangle 45">
            <a:extLst>
              <a:ext uri="{FF2B5EF4-FFF2-40B4-BE49-F238E27FC236}">
                <a16:creationId xmlns:a16="http://schemas.microsoft.com/office/drawing/2014/main" id="{69C3A502-EE63-B842-AAB7-CA65B7CF25AA}"/>
              </a:ext>
            </a:extLst>
          </p:cNvPr>
          <p:cNvSpPr/>
          <p:nvPr/>
        </p:nvSpPr>
        <p:spPr>
          <a:xfrm>
            <a:off x="5193616" y="3032721"/>
            <a:ext cx="6501139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E0B7407-BFF5-4C4D-ABB5-49B63014760A}"/>
              </a:ext>
            </a:extLst>
          </p:cNvPr>
          <p:cNvSpPr/>
          <p:nvPr/>
        </p:nvSpPr>
        <p:spPr>
          <a:xfrm>
            <a:off x="5668987" y="3169651"/>
            <a:ext cx="5168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62A46"/>
                </a:solidFill>
                <a:latin typeface="Montserrat"/>
              </a:rPr>
              <a:t>Promover la coordinación interinstitucional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62A46"/>
                </a:solidFill>
                <a:latin typeface="Montserrat"/>
              </a:rPr>
              <a:t>Agilizar la gestión administrativa</a:t>
            </a:r>
          </a:p>
        </p:txBody>
      </p:sp>
      <p:sp>
        <p:nvSpPr>
          <p:cNvPr id="40" name="Rounded Rectangle 46">
            <a:extLst>
              <a:ext uri="{FF2B5EF4-FFF2-40B4-BE49-F238E27FC236}">
                <a16:creationId xmlns:a16="http://schemas.microsoft.com/office/drawing/2014/main" id="{F774208C-2BF2-C141-AC10-2E80D1981DB2}"/>
              </a:ext>
            </a:extLst>
          </p:cNvPr>
          <p:cNvSpPr/>
          <p:nvPr/>
        </p:nvSpPr>
        <p:spPr>
          <a:xfrm>
            <a:off x="609005" y="4241276"/>
            <a:ext cx="4137553" cy="914400"/>
          </a:xfrm>
          <a:prstGeom prst="roundRect">
            <a:avLst>
              <a:gd name="adj" fmla="val 50000"/>
            </a:avLst>
          </a:prstGeom>
          <a:solidFill>
            <a:srgbClr val="148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1" name="Rounded Rectangle 47">
            <a:extLst>
              <a:ext uri="{FF2B5EF4-FFF2-40B4-BE49-F238E27FC236}">
                <a16:creationId xmlns:a16="http://schemas.microsoft.com/office/drawing/2014/main" id="{9895EB5C-771E-2546-A129-B086389434E3}"/>
              </a:ext>
            </a:extLst>
          </p:cNvPr>
          <p:cNvSpPr/>
          <p:nvPr/>
        </p:nvSpPr>
        <p:spPr>
          <a:xfrm>
            <a:off x="584056" y="4229465"/>
            <a:ext cx="1913338" cy="914400"/>
          </a:xfrm>
          <a:prstGeom prst="roundRect">
            <a:avLst>
              <a:gd name="adj" fmla="val 50000"/>
            </a:avLst>
          </a:prstGeom>
          <a:solidFill>
            <a:srgbClr val="2D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Rectángulo 51">
            <a:extLst>
              <a:ext uri="{FF2B5EF4-FFF2-40B4-BE49-F238E27FC236}">
                <a16:creationId xmlns:a16="http://schemas.microsoft.com/office/drawing/2014/main" id="{1F2F4083-D2E1-804D-9FC2-2F3BCAF71503}"/>
              </a:ext>
            </a:extLst>
          </p:cNvPr>
          <p:cNvSpPr/>
          <p:nvPr/>
        </p:nvSpPr>
        <p:spPr>
          <a:xfrm>
            <a:off x="2421340" y="4504917"/>
            <a:ext cx="221273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s-GT" sz="2000" b="1" dirty="0">
                <a:solidFill>
                  <a:prstClr val="white"/>
                </a:solidFill>
                <a:latin typeface="Montserrat"/>
              </a:rPr>
              <a:t>Instituciones</a:t>
            </a:r>
          </a:p>
        </p:txBody>
      </p:sp>
      <p:sp>
        <p:nvSpPr>
          <p:cNvPr id="44" name="Rounded Rectangle 53">
            <a:extLst>
              <a:ext uri="{FF2B5EF4-FFF2-40B4-BE49-F238E27FC236}">
                <a16:creationId xmlns:a16="http://schemas.microsoft.com/office/drawing/2014/main" id="{E7783A1A-86FE-3942-A0C2-DA43C7EA6786}"/>
              </a:ext>
            </a:extLst>
          </p:cNvPr>
          <p:cNvSpPr/>
          <p:nvPr/>
        </p:nvSpPr>
        <p:spPr>
          <a:xfrm>
            <a:off x="593630" y="5491607"/>
            <a:ext cx="4137553" cy="914400"/>
          </a:xfrm>
          <a:prstGeom prst="roundRect">
            <a:avLst>
              <a:gd name="adj" fmla="val 50000"/>
            </a:avLst>
          </a:prstGeom>
          <a:solidFill>
            <a:srgbClr val="0B2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5" name="Rounded Rectangle 55">
            <a:extLst>
              <a:ext uri="{FF2B5EF4-FFF2-40B4-BE49-F238E27FC236}">
                <a16:creationId xmlns:a16="http://schemas.microsoft.com/office/drawing/2014/main" id="{6B513396-457D-8442-9B30-2889AA0EE74C}"/>
              </a:ext>
            </a:extLst>
          </p:cNvPr>
          <p:cNvSpPr/>
          <p:nvPr/>
        </p:nvSpPr>
        <p:spPr>
          <a:xfrm>
            <a:off x="607490" y="5485748"/>
            <a:ext cx="1913338" cy="914400"/>
          </a:xfrm>
          <a:prstGeom prst="roundRect">
            <a:avLst>
              <a:gd name="adj" fmla="val 50000"/>
            </a:avLst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6" name="Rectángulo 51">
            <a:extLst>
              <a:ext uri="{FF2B5EF4-FFF2-40B4-BE49-F238E27FC236}">
                <a16:creationId xmlns:a16="http://schemas.microsoft.com/office/drawing/2014/main" id="{63EDEA36-4411-DC46-A3AC-2C817C1085D5}"/>
              </a:ext>
            </a:extLst>
          </p:cNvPr>
          <p:cNvSpPr/>
          <p:nvPr/>
        </p:nvSpPr>
        <p:spPr>
          <a:xfrm>
            <a:off x="2506968" y="5772722"/>
            <a:ext cx="2212739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b="1" dirty="0" err="1">
                <a:solidFill>
                  <a:prstClr val="white"/>
                </a:solidFill>
                <a:latin typeface="Montserrat"/>
              </a:rPr>
              <a:t>Permite</a:t>
            </a:r>
            <a:endParaRPr lang="es-GT" b="1" dirty="0">
              <a:solidFill>
                <a:prstClr val="white"/>
              </a:solidFill>
              <a:latin typeface="Montserrat"/>
            </a:endParaRP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4094647F-CE9F-0249-91BB-D093FC9A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884" y="3050424"/>
            <a:ext cx="72152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95670B75-2AA4-2A4A-9832-8FEE55E0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21" y="4304513"/>
            <a:ext cx="82384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ounded Rectangle 61">
            <a:extLst>
              <a:ext uri="{FF2B5EF4-FFF2-40B4-BE49-F238E27FC236}">
                <a16:creationId xmlns:a16="http://schemas.microsoft.com/office/drawing/2014/main" id="{27F281C4-4DFA-1041-A95E-87EF123DCBE9}"/>
              </a:ext>
            </a:extLst>
          </p:cNvPr>
          <p:cNvSpPr/>
          <p:nvPr/>
        </p:nvSpPr>
        <p:spPr>
          <a:xfrm>
            <a:off x="5194178" y="4245230"/>
            <a:ext cx="6501139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0" name="Rounded Rectangle 63">
            <a:extLst>
              <a:ext uri="{FF2B5EF4-FFF2-40B4-BE49-F238E27FC236}">
                <a16:creationId xmlns:a16="http://schemas.microsoft.com/office/drawing/2014/main" id="{F5189D0F-57E9-4B4D-933D-D43AF55BDDE2}"/>
              </a:ext>
            </a:extLst>
          </p:cNvPr>
          <p:cNvSpPr/>
          <p:nvPr/>
        </p:nvSpPr>
        <p:spPr>
          <a:xfrm>
            <a:off x="5193615" y="5535732"/>
            <a:ext cx="6501139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1" name="Rectangle 64">
            <a:extLst>
              <a:ext uri="{FF2B5EF4-FFF2-40B4-BE49-F238E27FC236}">
                <a16:creationId xmlns:a16="http://schemas.microsoft.com/office/drawing/2014/main" id="{CF8431A3-121C-2742-9AE6-8CE0AE1D3E49}"/>
              </a:ext>
            </a:extLst>
          </p:cNvPr>
          <p:cNvSpPr/>
          <p:nvPr/>
        </p:nvSpPr>
        <p:spPr>
          <a:xfrm>
            <a:off x="5648124" y="5594724"/>
            <a:ext cx="5858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62A46"/>
                </a:solidFill>
                <a:latin typeface="Montserrat"/>
              </a:rPr>
              <a:t>Utilización de Plataforma 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62A46"/>
                </a:solidFill>
                <a:latin typeface="Montserrat"/>
              </a:rPr>
              <a:t>Suscripción de Convenios y alianzas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62A46"/>
                </a:solidFill>
                <a:latin typeface="Montserrat"/>
              </a:rPr>
              <a:t>Simplificación de los procesos</a:t>
            </a:r>
            <a:endParaRPr lang="es-GT" sz="1600" b="1" dirty="0">
              <a:solidFill>
                <a:srgbClr val="062A46"/>
              </a:solidFill>
              <a:latin typeface="Montserrat"/>
            </a:endParaRPr>
          </a:p>
        </p:txBody>
      </p:sp>
      <p:sp>
        <p:nvSpPr>
          <p:cNvPr id="52" name="Rectangle 62">
            <a:extLst>
              <a:ext uri="{FF2B5EF4-FFF2-40B4-BE49-F238E27FC236}">
                <a16:creationId xmlns:a16="http://schemas.microsoft.com/office/drawing/2014/main" id="{A4A09538-C458-D44A-9C87-EDF6604FAB9D}"/>
              </a:ext>
            </a:extLst>
          </p:cNvPr>
          <p:cNvSpPr/>
          <p:nvPr/>
        </p:nvSpPr>
        <p:spPr>
          <a:xfrm>
            <a:off x="5651124" y="4309341"/>
            <a:ext cx="1448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MX" sz="1600" b="1" dirty="0">
                <a:solidFill>
                  <a:srgbClr val="062A46"/>
                </a:solidFill>
                <a:latin typeface="Montserrat"/>
              </a:rPr>
              <a:t>MEM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600" b="1" dirty="0">
                <a:solidFill>
                  <a:srgbClr val="062A46"/>
                </a:solidFill>
                <a:latin typeface="Montserrat"/>
              </a:rPr>
              <a:t>MSPAS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600" b="1" dirty="0">
                <a:solidFill>
                  <a:srgbClr val="062A46"/>
                </a:solidFill>
                <a:latin typeface="Montserrat"/>
              </a:rPr>
              <a:t>MCD</a:t>
            </a:r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33C32B64-8441-1D4B-924B-C9E80C55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114" y="5494452"/>
            <a:ext cx="856713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62">
            <a:extLst>
              <a:ext uri="{FF2B5EF4-FFF2-40B4-BE49-F238E27FC236}">
                <a16:creationId xmlns:a16="http://schemas.microsoft.com/office/drawing/2014/main" id="{8BB809A9-2EA3-2846-990E-2BB7BB7255E9}"/>
              </a:ext>
            </a:extLst>
          </p:cNvPr>
          <p:cNvSpPr/>
          <p:nvPr/>
        </p:nvSpPr>
        <p:spPr>
          <a:xfrm>
            <a:off x="7579080" y="4309341"/>
            <a:ext cx="1517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MX" sz="1600" b="1" dirty="0">
                <a:solidFill>
                  <a:srgbClr val="062A46"/>
                </a:solidFill>
                <a:latin typeface="Montserrat"/>
              </a:rPr>
              <a:t>MARN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600" b="1" dirty="0">
                <a:solidFill>
                  <a:srgbClr val="062A46"/>
                </a:solidFill>
                <a:latin typeface="Montserrat"/>
              </a:rPr>
              <a:t>MINECO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600" b="1" dirty="0">
                <a:solidFill>
                  <a:srgbClr val="062A46"/>
                </a:solidFill>
                <a:latin typeface="Montserrat"/>
              </a:rPr>
              <a:t>CONRED</a:t>
            </a:r>
          </a:p>
        </p:txBody>
      </p:sp>
      <p:sp>
        <p:nvSpPr>
          <p:cNvPr id="55" name="Rectangle 62">
            <a:extLst>
              <a:ext uri="{FF2B5EF4-FFF2-40B4-BE49-F238E27FC236}">
                <a16:creationId xmlns:a16="http://schemas.microsoft.com/office/drawing/2014/main" id="{5D247861-81FA-2044-9C31-F9FF8089D28B}"/>
              </a:ext>
            </a:extLst>
          </p:cNvPr>
          <p:cNvSpPr/>
          <p:nvPr/>
        </p:nvSpPr>
        <p:spPr>
          <a:xfrm>
            <a:off x="9544399" y="4289474"/>
            <a:ext cx="1626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MX" sz="1600" b="1" dirty="0">
                <a:solidFill>
                  <a:srgbClr val="062A46"/>
                </a:solidFill>
                <a:latin typeface="Montserrat"/>
              </a:rPr>
              <a:t>DGAC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600" b="1" dirty="0">
                <a:solidFill>
                  <a:srgbClr val="062A46"/>
                </a:solidFill>
                <a:latin typeface="Montserrat"/>
              </a:rPr>
              <a:t>CONAP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600" b="1" dirty="0">
                <a:solidFill>
                  <a:srgbClr val="062A46"/>
                </a:solidFill>
                <a:latin typeface="Montserrat"/>
              </a:rPr>
              <a:t>RGP</a:t>
            </a:r>
          </a:p>
        </p:txBody>
      </p:sp>
    </p:spTree>
    <p:extLst>
      <p:ext uri="{BB962C8B-B14F-4D97-AF65-F5344CB8AC3E}">
        <p14:creationId xmlns:p14="http://schemas.microsoft.com/office/powerpoint/2010/main" val="206841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DE78931-01FF-4F82-B0FB-4A58DD018DBA}"/>
              </a:ext>
            </a:extLst>
          </p:cNvPr>
          <p:cNvSpPr/>
          <p:nvPr/>
        </p:nvSpPr>
        <p:spPr>
          <a:xfrm>
            <a:off x="-1" y="1520960"/>
            <a:ext cx="12192000" cy="5329376"/>
          </a:xfrm>
          <a:prstGeom prst="rect">
            <a:avLst/>
          </a:prstGeom>
          <a:solidFill>
            <a:srgbClr val="0B2A4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BBC47FA-65E2-42F4-BCB9-DFD829CA34B9}"/>
              </a:ext>
            </a:extLst>
          </p:cNvPr>
          <p:cNvSpPr/>
          <p:nvPr/>
        </p:nvSpPr>
        <p:spPr>
          <a:xfrm>
            <a:off x="9118600" y="0"/>
            <a:ext cx="3073401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46C05C1-FE12-40D0-8F10-1EAEA078F9EE}"/>
              </a:ext>
            </a:extLst>
          </p:cNvPr>
          <p:cNvSpPr/>
          <p:nvPr/>
        </p:nvSpPr>
        <p:spPr>
          <a:xfrm>
            <a:off x="-1" y="0"/>
            <a:ext cx="9215925" cy="1600200"/>
          </a:xfrm>
          <a:prstGeom prst="rect">
            <a:avLst/>
          </a:prstGeom>
          <a:solidFill>
            <a:srgbClr val="0B2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C42AC25-E12E-4564-A2A9-C74D4A06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017" y="220121"/>
            <a:ext cx="958171" cy="1126868"/>
          </a:xfrm>
          <a:prstGeom prst="rect">
            <a:avLst/>
          </a:prstGeom>
        </p:spPr>
      </p:pic>
      <p:pic>
        <p:nvPicPr>
          <p:cNvPr id="1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E489724-B7CC-42BA-B550-EE95044EE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234" y="143629"/>
            <a:ext cx="1338819" cy="1338819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2CDFE207-B769-4180-B9BE-3DAE17A71298}"/>
              </a:ext>
            </a:extLst>
          </p:cNvPr>
          <p:cNvGrpSpPr/>
          <p:nvPr/>
        </p:nvGrpSpPr>
        <p:grpSpPr>
          <a:xfrm>
            <a:off x="386851" y="236750"/>
            <a:ext cx="1664412" cy="832207"/>
            <a:chOff x="297951" y="135999"/>
            <a:chExt cx="1664412" cy="83220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92A5DAA-9745-4C7C-B2E6-8F1E5AB63F5B}"/>
                </a:ext>
              </a:extLst>
            </p:cNvPr>
            <p:cNvSpPr/>
            <p:nvPr/>
          </p:nvSpPr>
          <p:spPr>
            <a:xfrm>
              <a:off x="393522" y="321271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8E811C29-D3C2-485B-8B74-3288648A6C84}"/>
                </a:ext>
              </a:extLst>
            </p:cNvPr>
            <p:cNvCxnSpPr/>
            <p:nvPr/>
          </p:nvCxnSpPr>
          <p:spPr>
            <a:xfrm>
              <a:off x="297951" y="135999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ángulo redondeado 31">
            <a:extLst>
              <a:ext uri="{FF2B5EF4-FFF2-40B4-BE49-F238E27FC236}">
                <a16:creationId xmlns:a16="http://schemas.microsoft.com/office/drawing/2014/main" id="{DEC2195D-9D7B-8640-9586-DD464333A445}"/>
              </a:ext>
            </a:extLst>
          </p:cNvPr>
          <p:cNvSpPr/>
          <p:nvPr/>
        </p:nvSpPr>
        <p:spPr>
          <a:xfrm>
            <a:off x="4457406" y="3335389"/>
            <a:ext cx="4707529" cy="430560"/>
          </a:xfrm>
          <a:prstGeom prst="roundRect">
            <a:avLst/>
          </a:prstGeom>
          <a:solidFill>
            <a:srgbClr val="148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bg1"/>
                </a:solidFill>
                <a:latin typeface="Montserrat" panose="00000500000000000000" pitchFamily="50" charset="0"/>
              </a:rPr>
              <a:t>LOS </a:t>
            </a:r>
            <a:r>
              <a:rPr lang="es-GT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DOCUMENTOS </a:t>
            </a:r>
            <a:r>
              <a:rPr lang="es-GT" sz="1400" dirty="0">
                <a:solidFill>
                  <a:schemeClr val="bg1"/>
                </a:solidFill>
                <a:latin typeface="Montserrat" panose="00000500000000000000" pitchFamily="50" charset="0"/>
              </a:rPr>
              <a:t>SE REDUCIRÁN EN UN  </a:t>
            </a:r>
            <a:r>
              <a:rPr lang="es-GT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56%</a:t>
            </a:r>
          </a:p>
        </p:txBody>
      </p:sp>
      <p:sp>
        <p:nvSpPr>
          <p:cNvPr id="35" name="Rectángulo redondeado 32">
            <a:extLst>
              <a:ext uri="{FF2B5EF4-FFF2-40B4-BE49-F238E27FC236}">
                <a16:creationId xmlns:a16="http://schemas.microsoft.com/office/drawing/2014/main" id="{E1AA5331-1997-7B4D-8459-03390B6716FD}"/>
              </a:ext>
            </a:extLst>
          </p:cNvPr>
          <p:cNvSpPr/>
          <p:nvPr/>
        </p:nvSpPr>
        <p:spPr>
          <a:xfrm>
            <a:off x="6299332" y="4707629"/>
            <a:ext cx="4778062" cy="352160"/>
          </a:xfrm>
          <a:prstGeom prst="roundRect">
            <a:avLst/>
          </a:prstGeom>
          <a:solidFill>
            <a:srgbClr val="148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bg1"/>
                </a:solidFill>
                <a:latin typeface="Montserrat" panose="00000500000000000000" pitchFamily="50" charset="0"/>
              </a:rPr>
              <a:t>EL </a:t>
            </a:r>
            <a:r>
              <a:rPr lang="es-GT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TIEMPO </a:t>
            </a:r>
            <a:r>
              <a:rPr lang="es-GT" sz="1400" dirty="0">
                <a:solidFill>
                  <a:schemeClr val="bg1"/>
                </a:solidFill>
                <a:latin typeface="Montserrat" panose="00000500000000000000" pitchFamily="50" charset="0"/>
              </a:rPr>
              <a:t>SE REDUCIRÁ EN UN </a:t>
            </a:r>
            <a:r>
              <a:rPr lang="es-GT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73%</a:t>
            </a:r>
          </a:p>
        </p:txBody>
      </p:sp>
      <p:sp>
        <p:nvSpPr>
          <p:cNvPr id="36" name="Rectángulo 33">
            <a:extLst>
              <a:ext uri="{FF2B5EF4-FFF2-40B4-BE49-F238E27FC236}">
                <a16:creationId xmlns:a16="http://schemas.microsoft.com/office/drawing/2014/main" id="{34C33D29-BD7F-1F47-A54A-035D4DB078ED}"/>
              </a:ext>
            </a:extLst>
          </p:cNvPr>
          <p:cNvSpPr/>
          <p:nvPr/>
        </p:nvSpPr>
        <p:spPr>
          <a:xfrm>
            <a:off x="0" y="188278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b="1" dirty="0">
                <a:solidFill>
                  <a:srgbClr val="1488C3"/>
                </a:solidFill>
                <a:latin typeface="Montserrat" panose="00000500000000000000" pitchFamily="50" charset="0"/>
                <a:ea typeface="+mj-ea"/>
                <a:cs typeface="+mj-cs"/>
              </a:rPr>
              <a:t>Con la implementación de la VAC, </a:t>
            </a:r>
            <a:r>
              <a:rPr lang="es-GT" sz="2000" b="1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se reducirá </a:t>
            </a:r>
            <a:r>
              <a:rPr lang="es-GT" sz="2000" b="1" dirty="0">
                <a:solidFill>
                  <a:srgbClr val="0B2A4A"/>
                </a:solidFill>
                <a:latin typeface="Montserrat" panose="00000500000000000000" pitchFamily="50" charset="0"/>
              </a:rPr>
              <a:t>procesos, </a:t>
            </a:r>
            <a:r>
              <a:rPr lang="es-GT" sz="2000" b="1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tiempos</a:t>
            </a:r>
            <a:r>
              <a:rPr lang="es-GT" sz="2000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 </a:t>
            </a:r>
            <a:r>
              <a:rPr lang="es-GT" sz="2000" b="1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y</a:t>
            </a:r>
            <a:r>
              <a:rPr lang="es-GT" sz="2000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 </a:t>
            </a:r>
            <a:r>
              <a:rPr lang="es-GT" sz="2000" b="1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costos</a:t>
            </a:r>
          </a:p>
        </p:txBody>
      </p:sp>
      <p:sp>
        <p:nvSpPr>
          <p:cNvPr id="39" name="Rectángulo redondeado 15">
            <a:extLst>
              <a:ext uri="{FF2B5EF4-FFF2-40B4-BE49-F238E27FC236}">
                <a16:creationId xmlns:a16="http://schemas.microsoft.com/office/drawing/2014/main" id="{B3EC185D-C605-D344-9A8C-9ECD4D902A6F}"/>
              </a:ext>
            </a:extLst>
          </p:cNvPr>
          <p:cNvSpPr/>
          <p:nvPr/>
        </p:nvSpPr>
        <p:spPr>
          <a:xfrm>
            <a:off x="4143402" y="6091646"/>
            <a:ext cx="5335539" cy="352160"/>
          </a:xfrm>
          <a:prstGeom prst="roundRect">
            <a:avLst/>
          </a:prstGeom>
          <a:solidFill>
            <a:srgbClr val="148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solidFill>
                  <a:schemeClr val="bg1"/>
                </a:solidFill>
                <a:latin typeface="Montserrat" panose="00000500000000000000" pitchFamily="50" charset="0"/>
              </a:rPr>
              <a:t>EL </a:t>
            </a:r>
            <a:r>
              <a:rPr lang="es-GT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PROCESO </a:t>
            </a:r>
            <a:r>
              <a:rPr lang="es-GT" sz="1400" dirty="0">
                <a:solidFill>
                  <a:schemeClr val="bg1"/>
                </a:solidFill>
                <a:latin typeface="Montserrat" panose="00000500000000000000" pitchFamily="50" charset="0"/>
              </a:rPr>
              <a:t>SE REDUCIRÁ EN UN </a:t>
            </a:r>
            <a:r>
              <a:rPr lang="es-GT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44%</a:t>
            </a:r>
          </a:p>
        </p:txBody>
      </p:sp>
      <p:pic>
        <p:nvPicPr>
          <p:cNvPr id="42" name="Imagen 4">
            <a:extLst>
              <a:ext uri="{FF2B5EF4-FFF2-40B4-BE49-F238E27FC236}">
                <a16:creationId xmlns:a16="http://schemas.microsoft.com/office/drawing/2014/main" id="{C13D7129-73F7-614D-8F18-46B8EA432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51" y="2466344"/>
            <a:ext cx="6058194" cy="4538015"/>
          </a:xfrm>
          <a:prstGeom prst="rect">
            <a:avLst/>
          </a:prstGeom>
        </p:spPr>
      </p:pic>
      <p:sp>
        <p:nvSpPr>
          <p:cNvPr id="56" name="CuadroTexto 5">
            <a:extLst>
              <a:ext uri="{FF2B5EF4-FFF2-40B4-BE49-F238E27FC236}">
                <a16:creationId xmlns:a16="http://schemas.microsoft.com/office/drawing/2014/main" id="{6810E7B2-C620-3844-8B35-552EEC4866A1}"/>
              </a:ext>
            </a:extLst>
          </p:cNvPr>
          <p:cNvSpPr txBox="1"/>
          <p:nvPr/>
        </p:nvSpPr>
        <p:spPr>
          <a:xfrm>
            <a:off x="2970077" y="5378723"/>
            <a:ext cx="557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B2A4A"/>
                </a:solidFill>
                <a:latin typeface="Montserrat" charset="0"/>
                <a:ea typeface="Montserrat" charset="0"/>
                <a:cs typeface="Montserrat" charset="0"/>
              </a:rPr>
              <a:t>32%</a:t>
            </a:r>
          </a:p>
        </p:txBody>
      </p:sp>
      <p:sp>
        <p:nvSpPr>
          <p:cNvPr id="57" name="CuadroTexto 21">
            <a:extLst>
              <a:ext uri="{FF2B5EF4-FFF2-40B4-BE49-F238E27FC236}">
                <a16:creationId xmlns:a16="http://schemas.microsoft.com/office/drawing/2014/main" id="{23983413-BCCC-6642-B01D-34A5C96E1629}"/>
              </a:ext>
            </a:extLst>
          </p:cNvPr>
          <p:cNvSpPr txBox="1"/>
          <p:nvPr/>
        </p:nvSpPr>
        <p:spPr>
          <a:xfrm>
            <a:off x="3018694" y="2794739"/>
            <a:ext cx="557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B2A4A"/>
                </a:solidFill>
                <a:latin typeface="Montserrat" charset="0"/>
                <a:ea typeface="Montserrat" charset="0"/>
                <a:cs typeface="Montserrat" charset="0"/>
              </a:rPr>
              <a:t>44%</a:t>
            </a:r>
          </a:p>
        </p:txBody>
      </p:sp>
      <p:sp>
        <p:nvSpPr>
          <p:cNvPr id="58" name="Cerrar corchete 6">
            <a:extLst>
              <a:ext uri="{FF2B5EF4-FFF2-40B4-BE49-F238E27FC236}">
                <a16:creationId xmlns:a16="http://schemas.microsoft.com/office/drawing/2014/main" id="{C57A0908-AAB7-5340-9CFD-44ED8DB0D690}"/>
              </a:ext>
            </a:extLst>
          </p:cNvPr>
          <p:cNvSpPr/>
          <p:nvPr/>
        </p:nvSpPr>
        <p:spPr>
          <a:xfrm rot="16200000">
            <a:off x="3086613" y="5640748"/>
            <a:ext cx="176707" cy="245168"/>
          </a:xfrm>
          <a:prstGeom prst="rightBracket">
            <a:avLst/>
          </a:prstGeom>
          <a:ln w="28575">
            <a:solidFill>
              <a:srgbClr val="1488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9" name="CuadroTexto 23">
            <a:extLst>
              <a:ext uri="{FF2B5EF4-FFF2-40B4-BE49-F238E27FC236}">
                <a16:creationId xmlns:a16="http://schemas.microsoft.com/office/drawing/2014/main" id="{3C058B3D-8FD9-CC45-BFD6-D3EA98598248}"/>
              </a:ext>
            </a:extLst>
          </p:cNvPr>
          <p:cNvSpPr txBox="1"/>
          <p:nvPr/>
        </p:nvSpPr>
        <p:spPr>
          <a:xfrm>
            <a:off x="3048430" y="4074099"/>
            <a:ext cx="557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B2A4A"/>
                </a:solidFill>
                <a:latin typeface="Montserrat" charset="0"/>
                <a:ea typeface="Montserrat" charset="0"/>
                <a:cs typeface="Montserrat" charset="0"/>
              </a:rPr>
              <a:t>27%</a:t>
            </a:r>
          </a:p>
        </p:txBody>
      </p:sp>
      <p:sp>
        <p:nvSpPr>
          <p:cNvPr id="60" name="Cerrar corchete 24">
            <a:extLst>
              <a:ext uri="{FF2B5EF4-FFF2-40B4-BE49-F238E27FC236}">
                <a16:creationId xmlns:a16="http://schemas.microsoft.com/office/drawing/2014/main" id="{1E56C132-34ED-ED49-A18C-213FA23D3B69}"/>
              </a:ext>
            </a:extLst>
          </p:cNvPr>
          <p:cNvSpPr/>
          <p:nvPr/>
        </p:nvSpPr>
        <p:spPr>
          <a:xfrm rot="16200000">
            <a:off x="3290680" y="4106109"/>
            <a:ext cx="176707" cy="661211"/>
          </a:xfrm>
          <a:prstGeom prst="rightBracket">
            <a:avLst/>
          </a:prstGeom>
          <a:ln w="28575">
            <a:solidFill>
              <a:srgbClr val="1488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Cerrar corchete 35">
            <a:extLst>
              <a:ext uri="{FF2B5EF4-FFF2-40B4-BE49-F238E27FC236}">
                <a16:creationId xmlns:a16="http://schemas.microsoft.com/office/drawing/2014/main" id="{CDE87159-3EE4-8443-9D01-259B57D97ACD}"/>
              </a:ext>
            </a:extLst>
          </p:cNvPr>
          <p:cNvSpPr/>
          <p:nvPr/>
        </p:nvSpPr>
        <p:spPr>
          <a:xfrm rot="16200000">
            <a:off x="3207144" y="2902072"/>
            <a:ext cx="83585" cy="401016"/>
          </a:xfrm>
          <a:prstGeom prst="rightBracket">
            <a:avLst/>
          </a:prstGeom>
          <a:ln w="28575">
            <a:solidFill>
              <a:srgbClr val="1488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696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DE78931-01FF-4F82-B0FB-4A58DD018DBA}"/>
              </a:ext>
            </a:extLst>
          </p:cNvPr>
          <p:cNvSpPr/>
          <p:nvPr/>
        </p:nvSpPr>
        <p:spPr>
          <a:xfrm>
            <a:off x="3972438" y="1528624"/>
            <a:ext cx="8219561" cy="5329376"/>
          </a:xfrm>
          <a:prstGeom prst="rect">
            <a:avLst/>
          </a:prstGeom>
          <a:solidFill>
            <a:srgbClr val="0B2A4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BBC47FA-65E2-42F4-BCB9-DFD829CA34B9}"/>
              </a:ext>
            </a:extLst>
          </p:cNvPr>
          <p:cNvSpPr/>
          <p:nvPr/>
        </p:nvSpPr>
        <p:spPr>
          <a:xfrm>
            <a:off x="9118600" y="0"/>
            <a:ext cx="3073401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46C05C1-FE12-40D0-8F10-1EAEA078F9EE}"/>
              </a:ext>
            </a:extLst>
          </p:cNvPr>
          <p:cNvSpPr/>
          <p:nvPr/>
        </p:nvSpPr>
        <p:spPr>
          <a:xfrm>
            <a:off x="-1" y="0"/>
            <a:ext cx="9215925" cy="1600200"/>
          </a:xfrm>
          <a:prstGeom prst="rect">
            <a:avLst/>
          </a:prstGeom>
          <a:solidFill>
            <a:srgbClr val="0B2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C42AC25-E12E-4564-A2A9-C74D4A06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017" y="220121"/>
            <a:ext cx="958171" cy="1126868"/>
          </a:xfrm>
          <a:prstGeom prst="rect">
            <a:avLst/>
          </a:prstGeom>
        </p:spPr>
      </p:pic>
      <p:pic>
        <p:nvPicPr>
          <p:cNvPr id="1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E489724-B7CC-42BA-B550-EE95044EE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234" y="143629"/>
            <a:ext cx="1338819" cy="1338819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2CDFE207-B769-4180-B9BE-3DAE17A71298}"/>
              </a:ext>
            </a:extLst>
          </p:cNvPr>
          <p:cNvGrpSpPr/>
          <p:nvPr/>
        </p:nvGrpSpPr>
        <p:grpSpPr>
          <a:xfrm>
            <a:off x="386851" y="236750"/>
            <a:ext cx="1664412" cy="832207"/>
            <a:chOff x="297951" y="135999"/>
            <a:chExt cx="1664412" cy="83220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92A5DAA-9745-4C7C-B2E6-8F1E5AB63F5B}"/>
                </a:ext>
              </a:extLst>
            </p:cNvPr>
            <p:cNvSpPr/>
            <p:nvPr/>
          </p:nvSpPr>
          <p:spPr>
            <a:xfrm>
              <a:off x="393522" y="321271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8E811C29-D3C2-485B-8B74-3288648A6C84}"/>
                </a:ext>
              </a:extLst>
            </p:cNvPr>
            <p:cNvCxnSpPr/>
            <p:nvPr/>
          </p:nvCxnSpPr>
          <p:spPr>
            <a:xfrm>
              <a:off x="297951" y="135999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43">
            <a:extLst>
              <a:ext uri="{FF2B5EF4-FFF2-40B4-BE49-F238E27FC236}">
                <a16:creationId xmlns:a16="http://schemas.microsoft.com/office/drawing/2014/main" id="{BB42DB84-B6E0-F84A-B675-AF94218A52FC}"/>
              </a:ext>
            </a:extLst>
          </p:cNvPr>
          <p:cNvSpPr/>
          <p:nvPr/>
        </p:nvSpPr>
        <p:spPr>
          <a:xfrm>
            <a:off x="4321759" y="5314737"/>
            <a:ext cx="7340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b="1" dirty="0">
                <a:solidFill>
                  <a:srgbClr val="0070C0"/>
                </a:solidFill>
                <a:latin typeface="Montserrat" panose="00000500000000000000" pitchFamily="50" charset="0"/>
              </a:rPr>
              <a:t>En 2021</a:t>
            </a:r>
            <a:r>
              <a:rPr lang="es-GT" sz="1600" b="1" dirty="0">
                <a:solidFill>
                  <a:srgbClr val="0E3655"/>
                </a:solidFill>
                <a:latin typeface="Montserrat" panose="00000500000000000000" pitchFamily="50" charset="0"/>
              </a:rPr>
              <a:t>, </a:t>
            </a:r>
            <a:r>
              <a:rPr lang="es-GT" sz="1600" dirty="0">
                <a:solidFill>
                  <a:srgbClr val="0B2A4A"/>
                </a:solidFill>
                <a:latin typeface="Montserrat" panose="00000500000000000000" pitchFamily="50" charset="0"/>
              </a:rPr>
              <a:t>se llevarán a cabo </a:t>
            </a:r>
            <a:r>
              <a:rPr lang="es-GT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ejercicios piloto </a:t>
            </a:r>
            <a:r>
              <a:rPr lang="es-GT" sz="1600" dirty="0">
                <a:solidFill>
                  <a:srgbClr val="0B2A4A"/>
                </a:solidFill>
                <a:latin typeface="Montserrat" panose="00000500000000000000" pitchFamily="50" charset="0"/>
              </a:rPr>
              <a:t>a través de la plataforma 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70C0"/>
                </a:solidFill>
                <a:latin typeface="Montserrat" panose="00000500000000000000" pitchFamily="50" charset="0"/>
              </a:rPr>
              <a:t>Enero</a:t>
            </a:r>
            <a:r>
              <a:rPr lang="en-US" sz="1600" b="1" dirty="0">
                <a:solidFill>
                  <a:srgbClr val="0070C0"/>
                </a:solidFill>
                <a:latin typeface="Montserrat" panose="00000500000000000000" pitchFamily="50" charset="0"/>
              </a:rPr>
              <a:t> 2022</a:t>
            </a:r>
            <a:r>
              <a:rPr lang="en-US" sz="1600" dirty="0">
                <a:solidFill>
                  <a:srgbClr val="0B2A4A"/>
                </a:solidFill>
                <a:latin typeface="Montserrat" panose="00000500000000000000" pitchFamily="50" charset="0"/>
              </a:rPr>
              <a:t>, </a:t>
            </a:r>
            <a:r>
              <a:rPr lang="en-US" sz="1600" dirty="0" err="1">
                <a:solidFill>
                  <a:srgbClr val="0B2A4A"/>
                </a:solidFill>
                <a:latin typeface="Montserrat" panose="00000500000000000000" pitchFamily="50" charset="0"/>
              </a:rPr>
              <a:t>apertura</a:t>
            </a:r>
            <a:r>
              <a:rPr lang="en-US" sz="1600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1600" b="1" dirty="0" err="1">
                <a:solidFill>
                  <a:srgbClr val="0070C0"/>
                </a:solidFill>
                <a:latin typeface="Montserrat" panose="00000500000000000000" pitchFamily="50" charset="0"/>
              </a:rPr>
              <a:t>plataforma</a:t>
            </a:r>
            <a:r>
              <a:rPr lang="en-US" sz="1600" b="1" dirty="0">
                <a:solidFill>
                  <a:srgbClr val="0070C0"/>
                </a:solidFill>
                <a:latin typeface="Montserrat" panose="00000500000000000000" pitchFamily="50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Montserrat" panose="00000500000000000000" pitchFamily="50" charset="0"/>
              </a:rPr>
              <a:t>electrónica</a:t>
            </a:r>
            <a:r>
              <a:rPr lang="en-US" sz="1600" dirty="0">
                <a:solidFill>
                  <a:srgbClr val="0070C0"/>
                </a:solidFill>
                <a:latin typeface="Montserrat" panose="00000500000000000000" pitchFamily="50" charset="0"/>
              </a:rPr>
              <a:t> </a:t>
            </a:r>
            <a:r>
              <a:rPr lang="en-US" sz="1600" dirty="0">
                <a:solidFill>
                  <a:srgbClr val="0B2A4A"/>
                </a:solidFill>
                <a:latin typeface="Montserrat" panose="00000500000000000000" pitchFamily="50" charset="0"/>
              </a:rPr>
              <a:t>a </a:t>
            </a:r>
            <a:r>
              <a:rPr lang="en-US" sz="1600" dirty="0" err="1">
                <a:solidFill>
                  <a:srgbClr val="0B2A4A"/>
                </a:solidFill>
                <a:latin typeface="Montserrat" panose="00000500000000000000" pitchFamily="50" charset="0"/>
              </a:rPr>
              <a:t>todo</a:t>
            </a:r>
            <a:r>
              <a:rPr lang="en-US" sz="16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1600" dirty="0" err="1">
                <a:solidFill>
                  <a:srgbClr val="0B2A4A"/>
                </a:solidFill>
                <a:latin typeface="Montserrat" panose="00000500000000000000" pitchFamily="50" charset="0"/>
              </a:rPr>
              <a:t>tipo</a:t>
            </a:r>
            <a:r>
              <a:rPr lang="en-US" sz="1600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1600" dirty="0" err="1">
                <a:solidFill>
                  <a:srgbClr val="0B2A4A"/>
                </a:solidFill>
                <a:latin typeface="Montserrat" panose="00000500000000000000" pitchFamily="50" charset="0"/>
              </a:rPr>
              <a:t>proyectos</a:t>
            </a:r>
            <a:endParaRPr lang="en-US" sz="1600" dirty="0">
              <a:solidFill>
                <a:srgbClr val="0B2A4A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2A4A"/>
                </a:solidFill>
                <a:latin typeface="Montserrat" panose="00000500000000000000" pitchFamily="50" charset="0"/>
              </a:rPr>
              <a:t>Se </a:t>
            </a:r>
            <a:r>
              <a:rPr lang="en-US" sz="1600" dirty="0" err="1">
                <a:solidFill>
                  <a:srgbClr val="0B2A4A"/>
                </a:solidFill>
                <a:latin typeface="Montserrat" panose="00000500000000000000" pitchFamily="50" charset="0"/>
              </a:rPr>
              <a:t>cooridnará</a:t>
            </a:r>
            <a:r>
              <a:rPr lang="en-US" sz="1600" dirty="0">
                <a:solidFill>
                  <a:srgbClr val="0B2A4A"/>
                </a:solidFill>
                <a:latin typeface="Montserrat" panose="00000500000000000000" pitchFamily="50" charset="0"/>
              </a:rPr>
              <a:t> la </a:t>
            </a:r>
            <a:r>
              <a:rPr lang="en-US" sz="1600" dirty="0" err="1">
                <a:solidFill>
                  <a:srgbClr val="0B2A4A"/>
                </a:solidFill>
                <a:latin typeface="Montserrat" panose="00000500000000000000" pitchFamily="50" charset="0"/>
              </a:rPr>
              <a:t>incorporación</a:t>
            </a:r>
            <a:r>
              <a:rPr lang="en-US" sz="1600" dirty="0">
                <a:solidFill>
                  <a:srgbClr val="0B2A4A"/>
                </a:solidFill>
                <a:latin typeface="Montserrat" panose="00000500000000000000" pitchFamily="50" charset="0"/>
              </a:rPr>
              <a:t> de </a:t>
            </a:r>
            <a:r>
              <a:rPr lang="en-US" sz="1600" b="1" dirty="0" err="1">
                <a:solidFill>
                  <a:srgbClr val="0B2A4A"/>
                </a:solidFill>
                <a:latin typeface="Montserrat" panose="00000500000000000000" pitchFamily="50" charset="0"/>
              </a:rPr>
              <a:t>otras</a:t>
            </a:r>
            <a:r>
              <a:rPr lang="en-US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1600" b="1" dirty="0" err="1">
                <a:solidFill>
                  <a:srgbClr val="0B2A4A"/>
                </a:solidFill>
                <a:latin typeface="Montserrat" panose="00000500000000000000" pitchFamily="50" charset="0"/>
              </a:rPr>
              <a:t>instituciones</a:t>
            </a:r>
            <a:r>
              <a:rPr lang="en-US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endParaRPr lang="es-GT" sz="1600" b="1" dirty="0">
              <a:solidFill>
                <a:srgbClr val="0B2A4A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1600" dirty="0">
              <a:solidFill>
                <a:srgbClr val="0E3655"/>
              </a:solidFill>
              <a:latin typeface="Montserrat" panose="00000500000000000000" pitchFamily="50" charset="0"/>
            </a:endParaRPr>
          </a:p>
        </p:txBody>
      </p:sp>
      <p:sp>
        <p:nvSpPr>
          <p:cNvPr id="30" name="Rectángulo 4">
            <a:extLst>
              <a:ext uri="{FF2B5EF4-FFF2-40B4-BE49-F238E27FC236}">
                <a16:creationId xmlns:a16="http://schemas.microsoft.com/office/drawing/2014/main" id="{E266EB7C-D8E1-2244-8C12-5AD997ABA404}"/>
              </a:ext>
            </a:extLst>
          </p:cNvPr>
          <p:cNvSpPr/>
          <p:nvPr/>
        </p:nvSpPr>
        <p:spPr>
          <a:xfrm>
            <a:off x="4309024" y="2810340"/>
            <a:ext cx="7353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0E3655"/>
                </a:solidFill>
                <a:latin typeface="Montserrat" panose="00000500000000000000" pitchFamily="50" charset="0"/>
              </a:rPr>
              <a:t>Se ha agilizado una </a:t>
            </a:r>
            <a:r>
              <a:rPr lang="es-GT" sz="1600" b="1" dirty="0">
                <a:solidFill>
                  <a:srgbClr val="1488C3"/>
                </a:solidFill>
                <a:latin typeface="Montserrat" panose="00000500000000000000" pitchFamily="50" charset="0"/>
              </a:rPr>
              <a:t>presa de expedientes</a:t>
            </a:r>
            <a:r>
              <a:rPr lang="es-GT" sz="1600" b="1" dirty="0">
                <a:solidFill>
                  <a:srgbClr val="0E3655"/>
                </a:solidFill>
                <a:latin typeface="Montserrat" panose="00000500000000000000" pitchFamily="50" charset="0"/>
              </a:rPr>
              <a:t> </a:t>
            </a:r>
            <a:r>
              <a:rPr lang="es-GT" sz="1600" dirty="0">
                <a:solidFill>
                  <a:srgbClr val="0E3655"/>
                </a:solidFill>
                <a:latin typeface="Montserrat" panose="00000500000000000000" pitchFamily="50" charset="0"/>
              </a:rPr>
              <a:t>de </a:t>
            </a:r>
            <a:r>
              <a:rPr lang="es-GT" sz="1600" b="1" dirty="0">
                <a:solidFill>
                  <a:srgbClr val="0E3655"/>
                </a:solidFill>
                <a:latin typeface="Montserrat" panose="00000500000000000000" pitchFamily="50" charset="0"/>
              </a:rPr>
              <a:t>aprox. </a:t>
            </a:r>
            <a:r>
              <a:rPr lang="es-GT" sz="1600" b="1" dirty="0">
                <a:solidFill>
                  <a:srgbClr val="1488C3"/>
                </a:solidFill>
                <a:latin typeface="Montserrat" panose="00000500000000000000" pitchFamily="50" charset="0"/>
              </a:rPr>
              <a:t>3.5 millones </a:t>
            </a:r>
            <a:r>
              <a:rPr lang="es-GT" sz="1600" b="1" dirty="0">
                <a:solidFill>
                  <a:srgbClr val="0E3655"/>
                </a:solidFill>
                <a:latin typeface="Montserrat" panose="00000500000000000000" pitchFamily="50" charset="0"/>
              </a:rPr>
              <a:t>de Mt2 </a:t>
            </a:r>
          </a:p>
        </p:txBody>
      </p:sp>
      <p:sp>
        <p:nvSpPr>
          <p:cNvPr id="31" name="Rectángulo 5">
            <a:extLst>
              <a:ext uri="{FF2B5EF4-FFF2-40B4-BE49-F238E27FC236}">
                <a16:creationId xmlns:a16="http://schemas.microsoft.com/office/drawing/2014/main" id="{B92D542B-B7C8-B14D-9A1F-299D1F09A49D}"/>
              </a:ext>
            </a:extLst>
          </p:cNvPr>
          <p:cNvSpPr/>
          <p:nvPr/>
        </p:nvSpPr>
        <p:spPr>
          <a:xfrm>
            <a:off x="4309024" y="3458266"/>
            <a:ext cx="7353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b="1" dirty="0">
                <a:solidFill>
                  <a:srgbClr val="1488C2"/>
                </a:solidFill>
                <a:latin typeface="Montserrat" panose="00000500000000000000" pitchFamily="50" charset="0"/>
              </a:rPr>
              <a:t>En</a:t>
            </a:r>
            <a:r>
              <a:rPr lang="en-US" sz="1600" b="1" dirty="0">
                <a:solidFill>
                  <a:srgbClr val="1488C2"/>
                </a:solidFill>
                <a:latin typeface="Montserrat" panose="00000500000000000000" pitchFamily="50" charset="0"/>
              </a:rPr>
              <a:t> </a:t>
            </a:r>
            <a:r>
              <a:rPr lang="en-US" sz="1600" b="1" dirty="0">
                <a:solidFill>
                  <a:srgbClr val="1488C3"/>
                </a:solidFill>
                <a:latin typeface="Montserrat" panose="00000500000000000000" pitchFamily="50" charset="0"/>
              </a:rPr>
              <a:t>2020</a:t>
            </a:r>
            <a:r>
              <a:rPr lang="en-US" sz="1600" b="1" dirty="0">
                <a:solidFill>
                  <a:srgbClr val="1488C2"/>
                </a:solidFill>
                <a:latin typeface="Montserrat" panose="00000500000000000000" pitchFamily="50" charset="0"/>
              </a:rPr>
              <a:t> </a:t>
            </a:r>
            <a:r>
              <a:rPr lang="en-US" sz="1600" dirty="0">
                <a:solidFill>
                  <a:srgbClr val="1488C2"/>
                </a:solidFill>
                <a:latin typeface="Montserrat" panose="00000500000000000000" pitchFamily="50" charset="0"/>
              </a:rPr>
              <a:t>se </a:t>
            </a:r>
            <a:r>
              <a:rPr lang="es-GT" sz="1600" dirty="0">
                <a:solidFill>
                  <a:srgbClr val="1488C2"/>
                </a:solidFill>
                <a:latin typeface="Montserrat" panose="00000500000000000000" pitchFamily="50" charset="0"/>
              </a:rPr>
              <a:t>brindó</a:t>
            </a:r>
            <a:r>
              <a:rPr lang="en-US" sz="1600" dirty="0">
                <a:solidFill>
                  <a:srgbClr val="1488C2"/>
                </a:solidFill>
                <a:latin typeface="Montserrat" panose="00000500000000000000" pitchFamily="50" charset="0"/>
              </a:rPr>
              <a:t> </a:t>
            </a:r>
            <a:r>
              <a:rPr lang="es-GT" sz="1600" dirty="0">
                <a:solidFill>
                  <a:srgbClr val="1488C2"/>
                </a:solidFill>
                <a:latin typeface="Montserrat" panose="00000500000000000000" pitchFamily="50" charset="0"/>
              </a:rPr>
              <a:t>apoyo</a:t>
            </a:r>
            <a:r>
              <a:rPr lang="en-US" sz="1600" dirty="0">
                <a:solidFill>
                  <a:srgbClr val="1488C2"/>
                </a:solidFill>
                <a:latin typeface="Montserrat" panose="00000500000000000000" pitchFamily="50" charset="0"/>
              </a:rPr>
              <a:t> </a:t>
            </a:r>
            <a:r>
              <a:rPr lang="en-US" sz="1600" dirty="0">
                <a:solidFill>
                  <a:srgbClr val="0E3655"/>
                </a:solidFill>
                <a:latin typeface="Montserrat" panose="00000500000000000000" pitchFamily="50" charset="0"/>
              </a:rPr>
              <a:t>a </a:t>
            </a:r>
            <a:r>
              <a:rPr lang="es-GT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más</a:t>
            </a:r>
            <a:r>
              <a:rPr lang="en-US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 de 60 </a:t>
            </a:r>
            <a:r>
              <a:rPr lang="es-GT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proyectos</a:t>
            </a:r>
            <a:r>
              <a:rPr lang="en-US" sz="1600" dirty="0">
                <a:solidFill>
                  <a:srgbClr val="0E3655"/>
                </a:solidFill>
                <a:latin typeface="Montserrat" panose="00000500000000000000" pitchFamily="50" charset="0"/>
              </a:rPr>
              <a:t>, </a:t>
            </a:r>
            <a:r>
              <a:rPr lang="en-US" sz="1600" dirty="0">
                <a:solidFill>
                  <a:srgbClr val="1488C2"/>
                </a:solidFill>
                <a:latin typeface="Montserrat" panose="00000500000000000000" pitchFamily="50" charset="0"/>
              </a:rPr>
              <a:t>que </a:t>
            </a:r>
            <a:r>
              <a:rPr lang="es-GT" sz="1600" dirty="0">
                <a:solidFill>
                  <a:srgbClr val="1488C2"/>
                </a:solidFill>
                <a:latin typeface="Montserrat" panose="00000500000000000000" pitchFamily="50" charset="0"/>
              </a:rPr>
              <a:t>permitirán</a:t>
            </a:r>
            <a:r>
              <a:rPr lang="en-US" sz="1600" dirty="0">
                <a:solidFill>
                  <a:srgbClr val="1488C2"/>
                </a:solidFill>
                <a:latin typeface="Montserrat" panose="00000500000000000000" pitchFamily="50" charset="0"/>
              </a:rPr>
              <a:t> </a:t>
            </a:r>
            <a:r>
              <a:rPr lang="es-GT" sz="1600" dirty="0">
                <a:solidFill>
                  <a:srgbClr val="1488C2"/>
                </a:solidFill>
                <a:latin typeface="Montserrat" panose="00000500000000000000" pitchFamily="50" charset="0"/>
              </a:rPr>
              <a:t>generar</a:t>
            </a:r>
            <a:r>
              <a:rPr lang="en-US" sz="1600" dirty="0">
                <a:solidFill>
                  <a:srgbClr val="0E3655"/>
                </a:solidFill>
                <a:latin typeface="Montserrat" panose="00000500000000000000" pitchFamily="50" charset="0"/>
              </a:rPr>
              <a:t> </a:t>
            </a:r>
            <a:r>
              <a:rPr lang="en-US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80,000 </a:t>
            </a:r>
            <a:r>
              <a:rPr lang="es-GT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empleos</a:t>
            </a:r>
            <a:r>
              <a:rPr lang="en-US" sz="1600" b="1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s-GT" sz="1600" dirty="0">
                <a:solidFill>
                  <a:srgbClr val="1488C2"/>
                </a:solidFill>
                <a:latin typeface="Montserrat" panose="00000500000000000000" pitchFamily="50" charset="0"/>
              </a:rPr>
              <a:t>directos</a:t>
            </a:r>
            <a:r>
              <a:rPr lang="en-US" sz="1600" dirty="0">
                <a:solidFill>
                  <a:srgbClr val="1488C2"/>
                </a:solidFill>
                <a:latin typeface="Montserrat" panose="00000500000000000000" pitchFamily="50" charset="0"/>
              </a:rPr>
              <a:t> e </a:t>
            </a:r>
            <a:r>
              <a:rPr lang="es-GT" sz="1600" dirty="0">
                <a:solidFill>
                  <a:srgbClr val="1488C2"/>
                </a:solidFill>
                <a:latin typeface="Montserrat" panose="00000500000000000000" pitchFamily="50" charset="0"/>
              </a:rPr>
              <a:t>indirectos</a:t>
            </a:r>
          </a:p>
        </p:txBody>
      </p:sp>
      <p:sp>
        <p:nvSpPr>
          <p:cNvPr id="32" name="Rectángulo 6">
            <a:extLst>
              <a:ext uri="{FF2B5EF4-FFF2-40B4-BE49-F238E27FC236}">
                <a16:creationId xmlns:a16="http://schemas.microsoft.com/office/drawing/2014/main" id="{3E5F7C6A-E72C-EC4B-B70D-A784F6470927}"/>
              </a:ext>
            </a:extLst>
          </p:cNvPr>
          <p:cNvSpPr/>
          <p:nvPr/>
        </p:nvSpPr>
        <p:spPr>
          <a:xfrm>
            <a:off x="4321760" y="4144814"/>
            <a:ext cx="787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B2A4A"/>
                </a:solidFill>
                <a:latin typeface="Montserrat" panose="00000500000000000000" pitchFamily="50" charset="0"/>
              </a:rPr>
              <a:t>Lanzamiento</a:t>
            </a:r>
            <a:r>
              <a:rPr lang="en-US" sz="16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1600" dirty="0" err="1">
                <a:solidFill>
                  <a:srgbClr val="0B2A4A"/>
                </a:solidFill>
                <a:latin typeface="Montserrat" panose="00000500000000000000" pitchFamily="50" charset="0"/>
              </a:rPr>
              <a:t>plataforma</a:t>
            </a:r>
            <a:r>
              <a:rPr lang="en-US" sz="16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1600" dirty="0" err="1">
                <a:solidFill>
                  <a:srgbClr val="0B2A4A"/>
                </a:solidFill>
                <a:latin typeface="Montserrat" panose="00000500000000000000" pitchFamily="50" charset="0"/>
              </a:rPr>
              <a:t>electrónica</a:t>
            </a:r>
            <a:r>
              <a:rPr lang="en-US" sz="1600" dirty="0">
                <a:solidFill>
                  <a:srgbClr val="0B2A4A"/>
                </a:solidFill>
                <a:latin typeface="Montserrat" panose="00000500000000000000" pitchFamily="50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Ventanilla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Ágil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 de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Construcción</a:t>
            </a:r>
            <a:endParaRPr lang="es-GT" sz="16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3" name="Rectángulo 33">
            <a:extLst>
              <a:ext uri="{FF2B5EF4-FFF2-40B4-BE49-F238E27FC236}">
                <a16:creationId xmlns:a16="http://schemas.microsoft.com/office/drawing/2014/main" id="{DDB2E373-0DD6-3448-913B-680916F77421}"/>
              </a:ext>
            </a:extLst>
          </p:cNvPr>
          <p:cNvSpPr/>
          <p:nvPr/>
        </p:nvSpPr>
        <p:spPr>
          <a:xfrm>
            <a:off x="3972436" y="1830919"/>
            <a:ext cx="8219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b="1" dirty="0">
                <a:solidFill>
                  <a:srgbClr val="1488C3"/>
                </a:solidFill>
                <a:latin typeface="Montserrat" panose="00000500000000000000" pitchFamily="50" charset="0"/>
                <a:ea typeface="+mj-ea"/>
                <a:cs typeface="+mj-cs"/>
              </a:rPr>
              <a:t>Acciones implementadas </a:t>
            </a:r>
            <a:r>
              <a:rPr lang="es-GT" sz="2000" b="1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en el marco</a:t>
            </a:r>
          </a:p>
          <a:p>
            <a:pPr algn="ctr"/>
            <a:r>
              <a:rPr lang="es-GT" sz="2000" b="1" dirty="0">
                <a:solidFill>
                  <a:srgbClr val="0B2A4A"/>
                </a:solidFill>
                <a:latin typeface="Montserrat" panose="00000500000000000000" pitchFamily="50" charset="0"/>
                <a:ea typeface="+mj-ea"/>
                <a:cs typeface="+mj-cs"/>
              </a:rPr>
              <a:t>del proyecto de la VAC</a:t>
            </a:r>
          </a:p>
        </p:txBody>
      </p:sp>
      <p:cxnSp>
        <p:nvCxnSpPr>
          <p:cNvPr id="35" name="Conector curvado 25">
            <a:extLst>
              <a:ext uri="{FF2B5EF4-FFF2-40B4-BE49-F238E27FC236}">
                <a16:creationId xmlns:a16="http://schemas.microsoft.com/office/drawing/2014/main" id="{7BB37627-9FF6-C740-B637-4B2C544B2335}"/>
              </a:ext>
            </a:extLst>
          </p:cNvPr>
          <p:cNvCxnSpPr>
            <a:cxnSpLocks/>
          </p:cNvCxnSpPr>
          <p:nvPr/>
        </p:nvCxnSpPr>
        <p:spPr>
          <a:xfrm>
            <a:off x="3088732" y="2967141"/>
            <a:ext cx="883704" cy="10538"/>
          </a:xfrm>
          <a:prstGeom prst="curvedConnector3">
            <a:avLst>
              <a:gd name="adj1" fmla="val 50000"/>
            </a:avLst>
          </a:prstGeom>
          <a:ln w="38100">
            <a:solidFill>
              <a:srgbClr val="0B2A4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curvado 25">
            <a:extLst>
              <a:ext uri="{FF2B5EF4-FFF2-40B4-BE49-F238E27FC236}">
                <a16:creationId xmlns:a16="http://schemas.microsoft.com/office/drawing/2014/main" id="{84DCB0B1-4DD2-5548-9A1C-82541DCCFD6A}"/>
              </a:ext>
            </a:extLst>
          </p:cNvPr>
          <p:cNvCxnSpPr>
            <a:cxnSpLocks/>
          </p:cNvCxnSpPr>
          <p:nvPr/>
        </p:nvCxnSpPr>
        <p:spPr>
          <a:xfrm>
            <a:off x="3088732" y="4334401"/>
            <a:ext cx="883704" cy="10538"/>
          </a:xfrm>
          <a:prstGeom prst="curvedConnector3">
            <a:avLst>
              <a:gd name="adj1" fmla="val 50000"/>
            </a:avLst>
          </a:prstGeom>
          <a:ln w="38100">
            <a:solidFill>
              <a:srgbClr val="0B2A4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curvado 25">
            <a:extLst>
              <a:ext uri="{FF2B5EF4-FFF2-40B4-BE49-F238E27FC236}">
                <a16:creationId xmlns:a16="http://schemas.microsoft.com/office/drawing/2014/main" id="{BA99AB5E-F62E-924E-A81D-2EA86E23C06A}"/>
              </a:ext>
            </a:extLst>
          </p:cNvPr>
          <p:cNvCxnSpPr>
            <a:cxnSpLocks/>
          </p:cNvCxnSpPr>
          <p:nvPr/>
        </p:nvCxnSpPr>
        <p:spPr>
          <a:xfrm>
            <a:off x="3088732" y="5455012"/>
            <a:ext cx="883704" cy="10538"/>
          </a:xfrm>
          <a:prstGeom prst="curvedConnector3">
            <a:avLst>
              <a:gd name="adj1" fmla="val 50000"/>
            </a:avLst>
          </a:prstGeom>
          <a:ln w="38100">
            <a:solidFill>
              <a:srgbClr val="0B2A4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4">
            <a:extLst>
              <a:ext uri="{FF2B5EF4-FFF2-40B4-BE49-F238E27FC236}">
                <a16:creationId xmlns:a16="http://schemas.microsoft.com/office/drawing/2014/main" id="{707C0AF2-1E7C-1D49-BD0F-61024A72DE33}"/>
              </a:ext>
            </a:extLst>
          </p:cNvPr>
          <p:cNvSpPr/>
          <p:nvPr/>
        </p:nvSpPr>
        <p:spPr>
          <a:xfrm>
            <a:off x="827174" y="2542402"/>
            <a:ext cx="2275488" cy="868042"/>
          </a:xfrm>
          <a:prstGeom prst="rect">
            <a:avLst/>
          </a:prstGeom>
          <a:solidFill>
            <a:srgbClr val="14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b="1" dirty="0">
                <a:solidFill>
                  <a:schemeClr val="bg1"/>
                </a:solidFill>
                <a:latin typeface="Montserrat"/>
              </a:rPr>
              <a:t>Ejercicios Piloto</a:t>
            </a:r>
          </a:p>
        </p:txBody>
      </p:sp>
      <p:sp>
        <p:nvSpPr>
          <p:cNvPr id="39" name="Rectángulo 36">
            <a:extLst>
              <a:ext uri="{FF2B5EF4-FFF2-40B4-BE49-F238E27FC236}">
                <a16:creationId xmlns:a16="http://schemas.microsoft.com/office/drawing/2014/main" id="{5D1AA47F-975A-554E-8968-0BBFE3E5245C}"/>
              </a:ext>
            </a:extLst>
          </p:cNvPr>
          <p:cNvSpPr/>
          <p:nvPr/>
        </p:nvSpPr>
        <p:spPr>
          <a:xfrm>
            <a:off x="883056" y="5032582"/>
            <a:ext cx="2275488" cy="871126"/>
          </a:xfrm>
          <a:prstGeom prst="rect">
            <a:avLst/>
          </a:prstGeom>
          <a:solidFill>
            <a:srgbClr val="0B2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GT" sz="1600" b="1" dirty="0">
                <a:solidFill>
                  <a:prstClr val="white"/>
                </a:solidFill>
                <a:latin typeface="Montserrat"/>
              </a:rPr>
              <a:t>Próximos paso    </a:t>
            </a:r>
          </a:p>
        </p:txBody>
      </p:sp>
      <p:sp>
        <p:nvSpPr>
          <p:cNvPr id="40" name="Rectángulo 50">
            <a:extLst>
              <a:ext uri="{FF2B5EF4-FFF2-40B4-BE49-F238E27FC236}">
                <a16:creationId xmlns:a16="http://schemas.microsoft.com/office/drawing/2014/main" id="{982B2897-59AC-6447-BE3A-30B4A67743D0}"/>
              </a:ext>
            </a:extLst>
          </p:cNvPr>
          <p:cNvSpPr/>
          <p:nvPr/>
        </p:nvSpPr>
        <p:spPr>
          <a:xfrm>
            <a:off x="883056" y="3905649"/>
            <a:ext cx="2275488" cy="86804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GT" b="1" dirty="0">
                <a:solidFill>
                  <a:prstClr val="white"/>
                </a:solidFill>
                <a:latin typeface="Montserrat"/>
              </a:rPr>
              <a:t>Hoy </a:t>
            </a:r>
            <a:endParaRPr lang="es-GT" sz="3600" b="1" dirty="0">
              <a:solidFill>
                <a:prstClr val="white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76109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6F33DE58ED2841AD4D24CAD4D26971" ma:contentTypeVersion="13" ma:contentTypeDescription="Crear nuevo documento." ma:contentTypeScope="" ma:versionID="be31500bc83795b5d637f2ad46424743">
  <xsd:schema xmlns:xsd="http://www.w3.org/2001/XMLSchema" xmlns:xs="http://www.w3.org/2001/XMLSchema" xmlns:p="http://schemas.microsoft.com/office/2006/metadata/properties" xmlns:ns3="6ba64947-0703-4813-b022-eaf673ac5ac7" xmlns:ns4="66dcfc8c-8807-4e86-b348-e9cf9c1b6dda" targetNamespace="http://schemas.microsoft.com/office/2006/metadata/properties" ma:root="true" ma:fieldsID="372656c7c7760eca4b502a643e29440b" ns3:_="" ns4:_="">
    <xsd:import namespace="6ba64947-0703-4813-b022-eaf673ac5ac7"/>
    <xsd:import namespace="66dcfc8c-8807-4e86-b348-e9cf9c1b6d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64947-0703-4813-b022-eaf673ac5a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cfc8c-8807-4e86-b348-e9cf9c1b6d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1620DC-C4E5-4D73-9C91-250E697E7F8A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66dcfc8c-8807-4e86-b348-e9cf9c1b6dda"/>
    <ds:schemaRef ds:uri="http://purl.org/dc/elements/1.1/"/>
    <ds:schemaRef ds:uri="6ba64947-0703-4813-b022-eaf673ac5ac7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AC6BB6-4B38-4A7F-9884-0480BB022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a64947-0703-4813-b022-eaf673ac5ac7"/>
    <ds:schemaRef ds:uri="66dcfc8c-8807-4e86-b348-e9cf9c1b6d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F51348-8973-4B7F-8F2D-5CAD44354C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1003</Words>
  <Application>Microsoft Office PowerPoint</Application>
  <PresentationFormat>Panorámica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Medium</vt:lpstr>
      <vt:lpstr>Montserrat SemiBold</vt:lpstr>
      <vt:lpstr>Tema de Office</vt:lpstr>
      <vt:lpstr>Presentación de PowerPoint</vt:lpstr>
      <vt:lpstr>¿Qué es la Ventanilla Ágil de la Construcción?</vt:lpstr>
      <vt:lpstr>La agilización de trámites de construcción a través de la VAC: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Isabela Carranza Alvarez</cp:lastModifiedBy>
  <cp:revision>85</cp:revision>
  <dcterms:created xsi:type="dcterms:W3CDTF">2020-01-21T15:07:34Z</dcterms:created>
  <dcterms:modified xsi:type="dcterms:W3CDTF">2021-08-18T15:39:26Z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0x010100686F33DE58ED2841AD4D24CAD4D26971</vt:lpwstr>
  </property>
</Properties>
</file>