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10.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theme/themeOverride5.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6"/>
  </p:notesMasterIdLst>
  <p:sldIdLst>
    <p:sldId id="256" r:id="rId4"/>
    <p:sldId id="257" r:id="rId5"/>
    <p:sldId id="342" r:id="rId6"/>
    <p:sldId id="264" r:id="rId7"/>
    <p:sldId id="362" r:id="rId8"/>
    <p:sldId id="265" r:id="rId9"/>
    <p:sldId id="263" r:id="rId10"/>
    <p:sldId id="307" r:id="rId11"/>
    <p:sldId id="327" r:id="rId12"/>
    <p:sldId id="318" r:id="rId13"/>
    <p:sldId id="317" r:id="rId14"/>
    <p:sldId id="306" r:id="rId15"/>
    <p:sldId id="308" r:id="rId16"/>
    <p:sldId id="314" r:id="rId17"/>
    <p:sldId id="311" r:id="rId18"/>
    <p:sldId id="363" r:id="rId19"/>
    <p:sldId id="330" r:id="rId20"/>
    <p:sldId id="331" r:id="rId21"/>
    <p:sldId id="329" r:id="rId22"/>
    <p:sldId id="374" r:id="rId23"/>
    <p:sldId id="276" r:id="rId24"/>
    <p:sldId id="268" r:id="rId25"/>
    <p:sldId id="376" r:id="rId26"/>
    <p:sldId id="277" r:id="rId27"/>
    <p:sldId id="274" r:id="rId28"/>
    <p:sldId id="320" r:id="rId29"/>
    <p:sldId id="321" r:id="rId30"/>
    <p:sldId id="322" r:id="rId31"/>
    <p:sldId id="323" r:id="rId32"/>
    <p:sldId id="324" r:id="rId33"/>
    <p:sldId id="325" r:id="rId34"/>
    <p:sldId id="326" r:id="rId35"/>
    <p:sldId id="334" r:id="rId36"/>
    <p:sldId id="271" r:id="rId37"/>
    <p:sldId id="354" r:id="rId38"/>
    <p:sldId id="355" r:id="rId39"/>
    <p:sldId id="357" r:id="rId40"/>
    <p:sldId id="358" r:id="rId41"/>
    <p:sldId id="359" r:id="rId42"/>
    <p:sldId id="361" r:id="rId43"/>
    <p:sldId id="267" r:id="rId44"/>
    <p:sldId id="259" r:id="rId4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5" autoAdjust="0"/>
    <p:restoredTop sz="85343" autoAdjust="0"/>
  </p:normalViewPr>
  <p:slideViewPr>
    <p:cSldViewPr snapToGrid="0">
      <p:cViewPr varScale="1">
        <p:scale>
          <a:sx n="62" d="100"/>
          <a:sy n="62" d="100"/>
        </p:scale>
        <p:origin x="73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EVITALES\Downloads\confirmados_fecha%20(4).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F:\SARS-CoV-2\seq\RESULTADOS\Gr&#225;fico%20de%20secuenciaci&#243;n%20gorgas%202%20env&#237;os.xlsx"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oleObject" Target="https://mspasgt-my.sharepoint.com/personal/mabonilla_mspas_gob_gt/Documents/Escritorio/analisis/programa%2094--decreto%2001-2021%20-%20agosto.xlsx" TargetMode="External"/><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oleObject" Target="https://mspasgt-my.sharepoint.com/personal/mabonilla_mspas_gob_gt/Documents/Escritorio/analisis/RENGLON%20261%20MENSUALIZADO%20PAGADO%20TOTAL%20A&#209;O%202018%20-%202021%20(1)%20uv%20-%20copia.xlsx" TargetMode="External"/><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oleObject" Target="https://mspasgt-my.sharepoint.com/personal/mabonilla_mspas_gob_gt/Documents/Escritorio/analisis/RENGLON%20295%20MENSUALIZADO%20PAGADO%20TOTAL%20A&#209;O%202018%20-%202021%20(3)%20UV%20-%20copia.xlsx" TargetMode="External"/><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nrodas\AppData\Local\Packages\microsoft.windowscommunicationsapps_8wekyb3d8bbwe\LocalState\Files\S0\10\Attachments\COMPARTIVO%20ANUAL%20RRHH%20_CONTRATOS_%5b20909%5d.xlsx" TargetMode="External"/><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1" Type="http://schemas.openxmlformats.org/officeDocument/2006/relationships/oleObject" Target="file:///C:\Users\aparedes\Downloads\proyecciones%20al%2013_08_2021%20RT%20(2).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57aaf71c4259f725/Escritorio/PROYECCION%20PACIENTES%20A%20DIC.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https://d.docs.live.net/57aaf71c4259f725/Escritorio/PROYECCION%20PACIENTES%20A%20DIC.xlsx"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1.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Sheet1!$D$1</c:f>
              <c:strCache>
                <c:ptCount val="1"/>
                <c:pt idx="0">
                  <c:v>% POSITIVIDAD</c:v>
                </c:pt>
              </c:strCache>
            </c:strRef>
          </c:tx>
          <c:spPr>
            <a:ln w="28575" cap="rnd">
              <a:solidFill>
                <a:schemeClr val="tx1"/>
              </a:solidFill>
              <a:round/>
            </a:ln>
            <a:effectLst/>
          </c:spPr>
          <c:marker>
            <c:symbol val="none"/>
          </c:marker>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8D4-4E81-8AEE-B6531B784A35}"/>
                </c:ext>
              </c:extLst>
            </c:dLbl>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8D4-4E81-8AEE-B6531B784A35}"/>
                </c:ext>
              </c:extLst>
            </c:dLbl>
            <c:dLbl>
              <c:idx val="1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8D4-4E81-8AEE-B6531B784A35}"/>
                </c:ext>
              </c:extLst>
            </c:dLbl>
            <c:dLbl>
              <c:idx val="2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8D4-4E81-8AEE-B6531B784A35}"/>
                </c:ext>
              </c:extLst>
            </c:dLbl>
            <c:dLbl>
              <c:idx val="3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8D4-4E81-8AEE-B6531B784A35}"/>
                </c:ext>
              </c:extLst>
            </c:dLbl>
            <c:dLbl>
              <c:idx val="5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8D4-4E81-8AEE-B6531B784A35}"/>
                </c:ext>
              </c:extLst>
            </c:dLbl>
            <c:dLbl>
              <c:idx val="5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8D4-4E81-8AEE-B6531B784A35}"/>
                </c:ext>
              </c:extLst>
            </c:dLbl>
            <c:dLbl>
              <c:idx val="6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8D4-4E81-8AEE-B6531B784A35}"/>
                </c:ext>
              </c:extLst>
            </c:dLbl>
            <c:dLbl>
              <c:idx val="7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8D4-4E81-8AEE-B6531B784A35}"/>
                </c:ext>
              </c:extLst>
            </c:dLbl>
            <c:dLbl>
              <c:idx val="7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8D4-4E81-8AEE-B6531B784A35}"/>
                </c:ext>
              </c:extLst>
            </c:dLbl>
            <c:dLbl>
              <c:idx val="8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8D4-4E81-8AEE-B6531B784A3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Sheet1!$A$2:$A$85</c:f>
              <c:numCache>
                <c:formatCode>d/mm/yyyy</c:formatCode>
                <c:ptCount val="84"/>
                <c:pt idx="0">
                  <c:v>44348</c:v>
                </c:pt>
                <c:pt idx="1">
                  <c:v>44349</c:v>
                </c:pt>
                <c:pt idx="2">
                  <c:v>44350</c:v>
                </c:pt>
                <c:pt idx="3">
                  <c:v>44351</c:v>
                </c:pt>
                <c:pt idx="4">
                  <c:v>44352</c:v>
                </c:pt>
                <c:pt idx="5">
                  <c:v>44353</c:v>
                </c:pt>
                <c:pt idx="6">
                  <c:v>44354</c:v>
                </c:pt>
                <c:pt idx="7">
                  <c:v>44355</c:v>
                </c:pt>
                <c:pt idx="8">
                  <c:v>44356</c:v>
                </c:pt>
                <c:pt idx="9">
                  <c:v>44357</c:v>
                </c:pt>
                <c:pt idx="10">
                  <c:v>44358</c:v>
                </c:pt>
                <c:pt idx="11">
                  <c:v>44359</c:v>
                </c:pt>
                <c:pt idx="12">
                  <c:v>44360</c:v>
                </c:pt>
                <c:pt idx="13">
                  <c:v>44361</c:v>
                </c:pt>
                <c:pt idx="14">
                  <c:v>44362</c:v>
                </c:pt>
                <c:pt idx="15">
                  <c:v>44363</c:v>
                </c:pt>
                <c:pt idx="16">
                  <c:v>44364</c:v>
                </c:pt>
                <c:pt idx="17">
                  <c:v>44365</c:v>
                </c:pt>
                <c:pt idx="18">
                  <c:v>44366</c:v>
                </c:pt>
                <c:pt idx="19">
                  <c:v>44367</c:v>
                </c:pt>
                <c:pt idx="20">
                  <c:v>44368</c:v>
                </c:pt>
                <c:pt idx="21">
                  <c:v>44369</c:v>
                </c:pt>
                <c:pt idx="22">
                  <c:v>44370</c:v>
                </c:pt>
                <c:pt idx="23">
                  <c:v>44371</c:v>
                </c:pt>
                <c:pt idx="24">
                  <c:v>44372</c:v>
                </c:pt>
                <c:pt idx="25">
                  <c:v>44373</c:v>
                </c:pt>
                <c:pt idx="26">
                  <c:v>44374</c:v>
                </c:pt>
                <c:pt idx="27">
                  <c:v>44375</c:v>
                </c:pt>
                <c:pt idx="28">
                  <c:v>44376</c:v>
                </c:pt>
                <c:pt idx="29">
                  <c:v>44377</c:v>
                </c:pt>
                <c:pt idx="30">
                  <c:v>44378</c:v>
                </c:pt>
                <c:pt idx="31">
                  <c:v>44379</c:v>
                </c:pt>
                <c:pt idx="32">
                  <c:v>44380</c:v>
                </c:pt>
                <c:pt idx="33">
                  <c:v>44381</c:v>
                </c:pt>
                <c:pt idx="34">
                  <c:v>44382</c:v>
                </c:pt>
                <c:pt idx="35">
                  <c:v>44383</c:v>
                </c:pt>
                <c:pt idx="36">
                  <c:v>44384</c:v>
                </c:pt>
                <c:pt idx="37">
                  <c:v>44385</c:v>
                </c:pt>
                <c:pt idx="38">
                  <c:v>44386</c:v>
                </c:pt>
                <c:pt idx="39">
                  <c:v>44387</c:v>
                </c:pt>
                <c:pt idx="40">
                  <c:v>44388</c:v>
                </c:pt>
                <c:pt idx="41">
                  <c:v>44389</c:v>
                </c:pt>
                <c:pt idx="42">
                  <c:v>44390</c:v>
                </c:pt>
                <c:pt idx="43">
                  <c:v>44391</c:v>
                </c:pt>
                <c:pt idx="44">
                  <c:v>44392</c:v>
                </c:pt>
                <c:pt idx="45">
                  <c:v>44393</c:v>
                </c:pt>
                <c:pt idx="46">
                  <c:v>44394</c:v>
                </c:pt>
                <c:pt idx="47">
                  <c:v>44395</c:v>
                </c:pt>
                <c:pt idx="48">
                  <c:v>44396</c:v>
                </c:pt>
                <c:pt idx="49">
                  <c:v>44397</c:v>
                </c:pt>
                <c:pt idx="50">
                  <c:v>44398</c:v>
                </c:pt>
                <c:pt idx="51">
                  <c:v>44399</c:v>
                </c:pt>
                <c:pt idx="52">
                  <c:v>44400</c:v>
                </c:pt>
                <c:pt idx="53">
                  <c:v>44401</c:v>
                </c:pt>
                <c:pt idx="54">
                  <c:v>44402</c:v>
                </c:pt>
                <c:pt idx="55">
                  <c:v>44403</c:v>
                </c:pt>
                <c:pt idx="56">
                  <c:v>44404</c:v>
                </c:pt>
                <c:pt idx="57">
                  <c:v>44405</c:v>
                </c:pt>
                <c:pt idx="58">
                  <c:v>44406</c:v>
                </c:pt>
                <c:pt idx="59">
                  <c:v>44407</c:v>
                </c:pt>
                <c:pt idx="60">
                  <c:v>44408</c:v>
                </c:pt>
                <c:pt idx="61">
                  <c:v>44409</c:v>
                </c:pt>
                <c:pt idx="62">
                  <c:v>44410</c:v>
                </c:pt>
                <c:pt idx="63">
                  <c:v>44411</c:v>
                </c:pt>
                <c:pt idx="64">
                  <c:v>44412</c:v>
                </c:pt>
                <c:pt idx="65">
                  <c:v>44413</c:v>
                </c:pt>
                <c:pt idx="66">
                  <c:v>44414</c:v>
                </c:pt>
                <c:pt idx="67">
                  <c:v>44415</c:v>
                </c:pt>
                <c:pt idx="68">
                  <c:v>44416</c:v>
                </c:pt>
                <c:pt idx="69">
                  <c:v>44417</c:v>
                </c:pt>
                <c:pt idx="70">
                  <c:v>44418</c:v>
                </c:pt>
                <c:pt idx="71">
                  <c:v>44419</c:v>
                </c:pt>
                <c:pt idx="72">
                  <c:v>44420</c:v>
                </c:pt>
                <c:pt idx="73">
                  <c:v>44421</c:v>
                </c:pt>
                <c:pt idx="74">
                  <c:v>44422</c:v>
                </c:pt>
                <c:pt idx="75">
                  <c:v>44423</c:v>
                </c:pt>
                <c:pt idx="76">
                  <c:v>44424</c:v>
                </c:pt>
                <c:pt idx="77">
                  <c:v>44425</c:v>
                </c:pt>
                <c:pt idx="78">
                  <c:v>44426</c:v>
                </c:pt>
                <c:pt idx="79">
                  <c:v>44427</c:v>
                </c:pt>
                <c:pt idx="80">
                  <c:v>44428</c:v>
                </c:pt>
                <c:pt idx="81">
                  <c:v>44429</c:v>
                </c:pt>
                <c:pt idx="82">
                  <c:v>44430</c:v>
                </c:pt>
                <c:pt idx="83">
                  <c:v>44431</c:v>
                </c:pt>
              </c:numCache>
            </c:numRef>
          </c:cat>
          <c:val>
            <c:numRef>
              <c:f>Sheet1!$D$2:$D$85</c:f>
              <c:numCache>
                <c:formatCode>0</c:formatCode>
                <c:ptCount val="84"/>
                <c:pt idx="0">
                  <c:v>23.813042675041562</c:v>
                </c:pt>
                <c:pt idx="1">
                  <c:v>20.891530460624075</c:v>
                </c:pt>
                <c:pt idx="2">
                  <c:v>20.703125</c:v>
                </c:pt>
                <c:pt idx="3">
                  <c:v>20.527108433734927</c:v>
                </c:pt>
                <c:pt idx="4">
                  <c:v>20.952009364026527</c:v>
                </c:pt>
                <c:pt idx="5">
                  <c:v>21.866096866096864</c:v>
                </c:pt>
                <c:pt idx="6">
                  <c:v>19.402985074626866</c:v>
                </c:pt>
                <c:pt idx="7">
                  <c:v>22.52925068459049</c:v>
                </c:pt>
                <c:pt idx="8">
                  <c:v>22.540089801154586</c:v>
                </c:pt>
                <c:pt idx="9">
                  <c:v>24.552778915744913</c:v>
                </c:pt>
                <c:pt idx="10">
                  <c:v>24.797768479776842</c:v>
                </c:pt>
                <c:pt idx="11">
                  <c:v>20.486249501793516</c:v>
                </c:pt>
                <c:pt idx="12">
                  <c:v>28.496868475991651</c:v>
                </c:pt>
                <c:pt idx="13">
                  <c:v>22.873978840230347</c:v>
                </c:pt>
                <c:pt idx="14">
                  <c:v>21.183581669946591</c:v>
                </c:pt>
                <c:pt idx="15">
                  <c:v>24.682528098087857</c:v>
                </c:pt>
                <c:pt idx="16">
                  <c:v>21.965058981633558</c:v>
                </c:pt>
                <c:pt idx="17">
                  <c:v>26.898280802292263</c:v>
                </c:pt>
                <c:pt idx="18">
                  <c:v>18.114874815905754</c:v>
                </c:pt>
                <c:pt idx="19">
                  <c:v>33.46897253306205</c:v>
                </c:pt>
                <c:pt idx="20">
                  <c:v>23.524884556182666</c:v>
                </c:pt>
                <c:pt idx="21">
                  <c:v>27.635760674312561</c:v>
                </c:pt>
                <c:pt idx="22">
                  <c:v>25.924468922108584</c:v>
                </c:pt>
                <c:pt idx="23">
                  <c:v>28.641757132037366</c:v>
                </c:pt>
                <c:pt idx="24">
                  <c:v>25.583982202447153</c:v>
                </c:pt>
                <c:pt idx="25">
                  <c:v>21.265025758443034</c:v>
                </c:pt>
                <c:pt idx="26">
                  <c:v>30.462519936204121</c:v>
                </c:pt>
                <c:pt idx="27">
                  <c:v>27.413127413127413</c:v>
                </c:pt>
                <c:pt idx="28">
                  <c:v>30.080000000000002</c:v>
                </c:pt>
                <c:pt idx="29">
                  <c:v>31.78234314269849</c:v>
                </c:pt>
                <c:pt idx="30">
                  <c:v>26.342494714587726</c:v>
                </c:pt>
                <c:pt idx="31">
                  <c:v>24.855993913705028</c:v>
                </c:pt>
                <c:pt idx="32">
                  <c:v>20.063383715260837</c:v>
                </c:pt>
                <c:pt idx="33">
                  <c:v>30.970815961882082</c:v>
                </c:pt>
                <c:pt idx="34">
                  <c:v>31.197301854974707</c:v>
                </c:pt>
                <c:pt idx="35">
                  <c:v>31.259166142887075</c:v>
                </c:pt>
                <c:pt idx="36">
                  <c:v>31.705809641532746</c:v>
                </c:pt>
                <c:pt idx="37">
                  <c:v>27.16967106485783</c:v>
                </c:pt>
                <c:pt idx="38">
                  <c:v>29.648290851610344</c:v>
                </c:pt>
                <c:pt idx="39">
                  <c:v>28.280749885688135</c:v>
                </c:pt>
                <c:pt idx="40">
                  <c:v>17.804667242869492</c:v>
                </c:pt>
                <c:pt idx="41">
                  <c:v>29.134241245136188</c:v>
                </c:pt>
                <c:pt idx="42">
                  <c:v>28.389075796556511</c:v>
                </c:pt>
                <c:pt idx="43">
                  <c:v>28.464616680707646</c:v>
                </c:pt>
                <c:pt idx="44">
                  <c:v>26.424253526286879</c:v>
                </c:pt>
                <c:pt idx="45">
                  <c:v>26.494724501758487</c:v>
                </c:pt>
                <c:pt idx="46">
                  <c:v>19.565814784281386</c:v>
                </c:pt>
                <c:pt idx="47">
                  <c:v>26.164186269803167</c:v>
                </c:pt>
                <c:pt idx="48">
                  <c:v>25.498757810735516</c:v>
                </c:pt>
                <c:pt idx="49">
                  <c:v>24.098730826130943</c:v>
                </c:pt>
                <c:pt idx="50">
                  <c:v>25.291331478836177</c:v>
                </c:pt>
                <c:pt idx="51">
                  <c:v>24.354874693240141</c:v>
                </c:pt>
                <c:pt idx="52">
                  <c:v>27.983816587997282</c:v>
                </c:pt>
                <c:pt idx="53">
                  <c:v>22.171866829353331</c:v>
                </c:pt>
                <c:pt idx="54">
                  <c:v>9.6950742767787368</c:v>
                </c:pt>
                <c:pt idx="55">
                  <c:v>19.24872355944564</c:v>
                </c:pt>
                <c:pt idx="56">
                  <c:v>25.056069526212514</c:v>
                </c:pt>
                <c:pt idx="57">
                  <c:v>22.345769977895358</c:v>
                </c:pt>
                <c:pt idx="58">
                  <c:v>23.302437349811189</c:v>
                </c:pt>
                <c:pt idx="59">
                  <c:v>23.055923874892752</c:v>
                </c:pt>
                <c:pt idx="60">
                  <c:v>17.50191570881228</c:v>
                </c:pt>
                <c:pt idx="61">
                  <c:v>13.585554600171974</c:v>
                </c:pt>
                <c:pt idx="62">
                  <c:v>21.130388665808034</c:v>
                </c:pt>
                <c:pt idx="63">
                  <c:v>31.119128466327105</c:v>
                </c:pt>
                <c:pt idx="64">
                  <c:v>31.828495422893354</c:v>
                </c:pt>
                <c:pt idx="65">
                  <c:v>33.647534085170861</c:v>
                </c:pt>
                <c:pt idx="66">
                  <c:v>32.644729321466457</c:v>
                </c:pt>
                <c:pt idx="67">
                  <c:v>24.251207729468611</c:v>
                </c:pt>
                <c:pt idx="68">
                  <c:v>26.502852128126371</c:v>
                </c:pt>
                <c:pt idx="69">
                  <c:v>28.092894759561425</c:v>
                </c:pt>
                <c:pt idx="70">
                  <c:v>34.431852072770646</c:v>
                </c:pt>
                <c:pt idx="71">
                  <c:v>35.207626433995799</c:v>
                </c:pt>
                <c:pt idx="72">
                  <c:v>35.410717285402285</c:v>
                </c:pt>
                <c:pt idx="73">
                  <c:v>34.083101586782234</c:v>
                </c:pt>
                <c:pt idx="74">
                  <c:v>32.529821073558644</c:v>
                </c:pt>
                <c:pt idx="75">
                  <c:v>32.65746333045729</c:v>
                </c:pt>
                <c:pt idx="76">
                  <c:v>33.876827647319409</c:v>
                </c:pt>
                <c:pt idx="77">
                  <c:v>36.986955138402813</c:v>
                </c:pt>
                <c:pt idx="78">
                  <c:v>38.118293640408268</c:v>
                </c:pt>
                <c:pt idx="79">
                  <c:v>33.596052800205072</c:v>
                </c:pt>
                <c:pt idx="80">
                  <c:v>33.923413080512546</c:v>
                </c:pt>
                <c:pt idx="81">
                  <c:v>27.454208684914594</c:v>
                </c:pt>
                <c:pt idx="82">
                  <c:v>29.522317932654659</c:v>
                </c:pt>
                <c:pt idx="83">
                  <c:v>34.485902651143192</c:v>
                </c:pt>
              </c:numCache>
            </c:numRef>
          </c:val>
          <c:smooth val="0"/>
          <c:extLst>
            <c:ext xmlns:c16="http://schemas.microsoft.com/office/drawing/2014/chart" uri="{C3380CC4-5D6E-409C-BE32-E72D297353CC}">
              <c16:uniqueId val="{00000000-28D4-4E81-8AEE-B6531B784A35}"/>
            </c:ext>
          </c:extLst>
        </c:ser>
        <c:ser>
          <c:idx val="1"/>
          <c:order val="1"/>
          <c:tx>
            <c:strRef>
              <c:f>Sheet1!$E$1</c:f>
              <c:strCache>
                <c:ptCount val="1"/>
                <c:pt idx="0">
                  <c:v>5 PER. MEDIA MOVIL</c:v>
                </c:pt>
              </c:strCache>
            </c:strRef>
          </c:tx>
          <c:spPr>
            <a:ln w="28575" cap="rnd">
              <a:solidFill>
                <a:schemeClr val="accent2"/>
              </a:solidFill>
              <a:round/>
            </a:ln>
            <a:effectLst/>
          </c:spPr>
          <c:marker>
            <c:symbol val="none"/>
          </c:marker>
          <c:cat>
            <c:numRef>
              <c:f>Sheet1!$A$2:$A$85</c:f>
              <c:numCache>
                <c:formatCode>d/mm/yyyy</c:formatCode>
                <c:ptCount val="84"/>
                <c:pt idx="0">
                  <c:v>44348</c:v>
                </c:pt>
                <c:pt idx="1">
                  <c:v>44349</c:v>
                </c:pt>
                <c:pt idx="2">
                  <c:v>44350</c:v>
                </c:pt>
                <c:pt idx="3">
                  <c:v>44351</c:v>
                </c:pt>
                <c:pt idx="4">
                  <c:v>44352</c:v>
                </c:pt>
                <c:pt idx="5">
                  <c:v>44353</c:v>
                </c:pt>
                <c:pt idx="6">
                  <c:v>44354</c:v>
                </c:pt>
                <c:pt idx="7">
                  <c:v>44355</c:v>
                </c:pt>
                <c:pt idx="8">
                  <c:v>44356</c:v>
                </c:pt>
                <c:pt idx="9">
                  <c:v>44357</c:v>
                </c:pt>
                <c:pt idx="10">
                  <c:v>44358</c:v>
                </c:pt>
                <c:pt idx="11">
                  <c:v>44359</c:v>
                </c:pt>
                <c:pt idx="12">
                  <c:v>44360</c:v>
                </c:pt>
                <c:pt idx="13">
                  <c:v>44361</c:v>
                </c:pt>
                <c:pt idx="14">
                  <c:v>44362</c:v>
                </c:pt>
                <c:pt idx="15">
                  <c:v>44363</c:v>
                </c:pt>
                <c:pt idx="16">
                  <c:v>44364</c:v>
                </c:pt>
                <c:pt idx="17">
                  <c:v>44365</c:v>
                </c:pt>
                <c:pt idx="18">
                  <c:v>44366</c:v>
                </c:pt>
                <c:pt idx="19">
                  <c:v>44367</c:v>
                </c:pt>
                <c:pt idx="20">
                  <c:v>44368</c:v>
                </c:pt>
                <c:pt idx="21">
                  <c:v>44369</c:v>
                </c:pt>
                <c:pt idx="22">
                  <c:v>44370</c:v>
                </c:pt>
                <c:pt idx="23">
                  <c:v>44371</c:v>
                </c:pt>
                <c:pt idx="24">
                  <c:v>44372</c:v>
                </c:pt>
                <c:pt idx="25">
                  <c:v>44373</c:v>
                </c:pt>
                <c:pt idx="26">
                  <c:v>44374</c:v>
                </c:pt>
                <c:pt idx="27">
                  <c:v>44375</c:v>
                </c:pt>
                <c:pt idx="28">
                  <c:v>44376</c:v>
                </c:pt>
                <c:pt idx="29">
                  <c:v>44377</c:v>
                </c:pt>
                <c:pt idx="30">
                  <c:v>44378</c:v>
                </c:pt>
                <c:pt idx="31">
                  <c:v>44379</c:v>
                </c:pt>
                <c:pt idx="32">
                  <c:v>44380</c:v>
                </c:pt>
                <c:pt idx="33">
                  <c:v>44381</c:v>
                </c:pt>
                <c:pt idx="34">
                  <c:v>44382</c:v>
                </c:pt>
                <c:pt idx="35">
                  <c:v>44383</c:v>
                </c:pt>
                <c:pt idx="36">
                  <c:v>44384</c:v>
                </c:pt>
                <c:pt idx="37">
                  <c:v>44385</c:v>
                </c:pt>
                <c:pt idx="38">
                  <c:v>44386</c:v>
                </c:pt>
                <c:pt idx="39">
                  <c:v>44387</c:v>
                </c:pt>
                <c:pt idx="40">
                  <c:v>44388</c:v>
                </c:pt>
                <c:pt idx="41">
                  <c:v>44389</c:v>
                </c:pt>
                <c:pt idx="42">
                  <c:v>44390</c:v>
                </c:pt>
                <c:pt idx="43">
                  <c:v>44391</c:v>
                </c:pt>
                <c:pt idx="44">
                  <c:v>44392</c:v>
                </c:pt>
                <c:pt idx="45">
                  <c:v>44393</c:v>
                </c:pt>
                <c:pt idx="46">
                  <c:v>44394</c:v>
                </c:pt>
                <c:pt idx="47">
                  <c:v>44395</c:v>
                </c:pt>
                <c:pt idx="48">
                  <c:v>44396</c:v>
                </c:pt>
                <c:pt idx="49">
                  <c:v>44397</c:v>
                </c:pt>
                <c:pt idx="50">
                  <c:v>44398</c:v>
                </c:pt>
                <c:pt idx="51">
                  <c:v>44399</c:v>
                </c:pt>
                <c:pt idx="52">
                  <c:v>44400</c:v>
                </c:pt>
                <c:pt idx="53">
                  <c:v>44401</c:v>
                </c:pt>
                <c:pt idx="54">
                  <c:v>44402</c:v>
                </c:pt>
                <c:pt idx="55">
                  <c:v>44403</c:v>
                </c:pt>
                <c:pt idx="56">
                  <c:v>44404</c:v>
                </c:pt>
                <c:pt idx="57">
                  <c:v>44405</c:v>
                </c:pt>
                <c:pt idx="58">
                  <c:v>44406</c:v>
                </c:pt>
                <c:pt idx="59">
                  <c:v>44407</c:v>
                </c:pt>
                <c:pt idx="60">
                  <c:v>44408</c:v>
                </c:pt>
                <c:pt idx="61">
                  <c:v>44409</c:v>
                </c:pt>
                <c:pt idx="62">
                  <c:v>44410</c:v>
                </c:pt>
                <c:pt idx="63">
                  <c:v>44411</c:v>
                </c:pt>
                <c:pt idx="64">
                  <c:v>44412</c:v>
                </c:pt>
                <c:pt idx="65">
                  <c:v>44413</c:v>
                </c:pt>
                <c:pt idx="66">
                  <c:v>44414</c:v>
                </c:pt>
                <c:pt idx="67">
                  <c:v>44415</c:v>
                </c:pt>
                <c:pt idx="68">
                  <c:v>44416</c:v>
                </c:pt>
                <c:pt idx="69">
                  <c:v>44417</c:v>
                </c:pt>
                <c:pt idx="70">
                  <c:v>44418</c:v>
                </c:pt>
                <c:pt idx="71">
                  <c:v>44419</c:v>
                </c:pt>
                <c:pt idx="72">
                  <c:v>44420</c:v>
                </c:pt>
                <c:pt idx="73">
                  <c:v>44421</c:v>
                </c:pt>
                <c:pt idx="74">
                  <c:v>44422</c:v>
                </c:pt>
                <c:pt idx="75">
                  <c:v>44423</c:v>
                </c:pt>
                <c:pt idx="76">
                  <c:v>44424</c:v>
                </c:pt>
                <c:pt idx="77">
                  <c:v>44425</c:v>
                </c:pt>
                <c:pt idx="78">
                  <c:v>44426</c:v>
                </c:pt>
                <c:pt idx="79">
                  <c:v>44427</c:v>
                </c:pt>
                <c:pt idx="80">
                  <c:v>44428</c:v>
                </c:pt>
                <c:pt idx="81">
                  <c:v>44429</c:v>
                </c:pt>
                <c:pt idx="82">
                  <c:v>44430</c:v>
                </c:pt>
                <c:pt idx="83">
                  <c:v>44431</c:v>
                </c:pt>
              </c:numCache>
            </c:numRef>
          </c:cat>
          <c:val>
            <c:numRef>
              <c:f>Sheet1!$E$2:$E$85</c:f>
              <c:numCache>
                <c:formatCode>General</c:formatCode>
                <c:ptCount val="84"/>
                <c:pt idx="4" formatCode="0">
                  <c:v>21.343955235667799</c:v>
                </c:pt>
                <c:pt idx="5" formatCode="0">
                  <c:v>20.982932177826097</c:v>
                </c:pt>
                <c:pt idx="6" formatCode="0">
                  <c:v>20.675015104776371</c:v>
                </c:pt>
                <c:pt idx="7" formatCode="0">
                  <c:v>21.027517551458374</c:v>
                </c:pt>
                <c:pt idx="8" formatCode="0">
                  <c:v>21.42464217452428</c:v>
                </c:pt>
                <c:pt idx="9" formatCode="0">
                  <c:v>22.115082915559498</c:v>
                </c:pt>
                <c:pt idx="10" formatCode="0">
                  <c:v>22.678631204421151</c:v>
                </c:pt>
                <c:pt idx="11" formatCode="0">
                  <c:v>22.926387063162217</c:v>
                </c:pt>
                <c:pt idx="12" formatCode="0">
                  <c:v>24.029553347234064</c:v>
                </c:pt>
                <c:pt idx="13" formatCode="0">
                  <c:v>24.100325764426145</c:v>
                </c:pt>
                <c:pt idx="14" formatCode="0">
                  <c:v>23.399288961256143</c:v>
                </c:pt>
                <c:pt idx="15" formatCode="0">
                  <c:v>23.377500149300708</c:v>
                </c:pt>
                <c:pt idx="16" formatCode="0">
                  <c:v>23.705660024668926</c:v>
                </c:pt>
                <c:pt idx="17" formatCode="0">
                  <c:v>23.433519938854481</c:v>
                </c:pt>
                <c:pt idx="18" formatCode="0">
                  <c:v>22.365378539403881</c:v>
                </c:pt>
                <c:pt idx="19" formatCode="0">
                  <c:v>24.507829530416288</c:v>
                </c:pt>
                <c:pt idx="20" formatCode="0">
                  <c:v>24.273501182745193</c:v>
                </c:pt>
                <c:pt idx="21" formatCode="0">
                  <c:v>25.414421757508251</c:v>
                </c:pt>
                <c:pt idx="22" formatCode="0">
                  <c:v>25.22767932380064</c:v>
                </c:pt>
                <c:pt idx="23" formatCode="0">
                  <c:v>27.648410319638646</c:v>
                </c:pt>
                <c:pt idx="24" formatCode="0">
                  <c:v>26.202052885911485</c:v>
                </c:pt>
                <c:pt idx="25" formatCode="0">
                  <c:v>25.678106828910821</c:v>
                </c:pt>
                <c:pt idx="26" formatCode="0">
                  <c:v>26.183149291398124</c:v>
                </c:pt>
                <c:pt idx="27" formatCode="0">
                  <c:v>26.477173741440559</c:v>
                </c:pt>
                <c:pt idx="28" formatCode="0">
                  <c:v>26.737897868843476</c:v>
                </c:pt>
                <c:pt idx="29" formatCode="0">
                  <c:v>27.923561774116997</c:v>
                </c:pt>
                <c:pt idx="30" formatCode="0">
                  <c:v>29.14533230543001</c:v>
                </c:pt>
                <c:pt idx="31" formatCode="0">
                  <c:v>27.983502608984136</c:v>
                </c:pt>
                <c:pt idx="32" formatCode="0">
                  <c:v>26.29003666394377</c:v>
                </c:pt>
                <c:pt idx="33" formatCode="0">
                  <c:v>26.443939500082635</c:v>
                </c:pt>
                <c:pt idx="34" formatCode="0">
                  <c:v>26.345859985226323</c:v>
                </c:pt>
                <c:pt idx="35" formatCode="0">
                  <c:v>27.263177862808533</c:v>
                </c:pt>
                <c:pt idx="36" formatCode="0">
                  <c:v>28.623189093807309</c:v>
                </c:pt>
                <c:pt idx="37" formatCode="0">
                  <c:v>30.412635713658535</c:v>
                </c:pt>
                <c:pt idx="38" formatCode="0">
                  <c:v>30.148344062466236</c:v>
                </c:pt>
                <c:pt idx="39" formatCode="0">
                  <c:v>29.562301373968015</c:v>
                </c:pt>
                <c:pt idx="40" formatCode="0">
                  <c:v>26.414934288277212</c:v>
                </c:pt>
                <c:pt idx="41" formatCode="0">
                  <c:v>25.971827367224492</c:v>
                </c:pt>
                <c:pt idx="42" formatCode="0">
                  <c:v>26.200880251958754</c:v>
                </c:pt>
                <c:pt idx="43" formatCode="0">
                  <c:v>25.988248910397093</c:v>
                </c:pt>
                <c:pt idx="44" formatCode="0">
                  <c:v>25.6377187544465</c:v>
                </c:pt>
                <c:pt idx="45" formatCode="0">
                  <c:v>27.759042917131552</c:v>
                </c:pt>
                <c:pt idx="46" formatCode="0">
                  <c:v>25.634410432846821</c:v>
                </c:pt>
                <c:pt idx="47" formatCode="0">
                  <c:v>25.21938717570367</c:v>
                </c:pt>
                <c:pt idx="48" formatCode="0">
                  <c:v>24.670461059484129</c:v>
                </c:pt>
                <c:pt idx="49" formatCode="0">
                  <c:v>24.22007895873022</c:v>
                </c:pt>
                <c:pt idx="50" formatCode="0">
                  <c:v>23.995953505005573</c:v>
                </c:pt>
                <c:pt idx="51" formatCode="0">
                  <c:v>25.070073317160016</c:v>
                </c:pt>
                <c:pt idx="52" formatCode="0">
                  <c:v>25.409466504095143</c:v>
                </c:pt>
                <c:pt idx="53" formatCode="0">
                  <c:v>24.708830728817215</c:v>
                </c:pt>
                <c:pt idx="54" formatCode="0">
                  <c:v>20.595084974743344</c:v>
                </c:pt>
                <c:pt idx="55" formatCode="0">
                  <c:v>19.500674648106298</c:v>
                </c:pt>
                <c:pt idx="56" formatCode="0">
                  <c:v>19.611691172302741</c:v>
                </c:pt>
                <c:pt idx="57" formatCode="0">
                  <c:v>18.748767408781241</c:v>
                </c:pt>
                <c:pt idx="58" formatCode="0">
                  <c:v>18.93618722619534</c:v>
                </c:pt>
                <c:pt idx="59" formatCode="0">
                  <c:v>22.518466748813054</c:v>
                </c:pt>
                <c:pt idx="60" formatCode="0">
                  <c:v>22.094060920778265</c:v>
                </c:pt>
                <c:pt idx="61" formatCode="0">
                  <c:v>19.548274666089753</c:v>
                </c:pt>
                <c:pt idx="62" formatCode="0">
                  <c:v>19.330846169117223</c:v>
                </c:pt>
                <c:pt idx="63" formatCode="0">
                  <c:v>20.482175361779717</c:v>
                </c:pt>
                <c:pt idx="64" formatCode="0">
                  <c:v>21.8465466298113</c:v>
                </c:pt>
                <c:pt idx="65" formatCode="0">
                  <c:v>24.897533583561199</c:v>
                </c:pt>
                <c:pt idx="66" formatCode="0">
                  <c:v>29.669038134930787</c:v>
                </c:pt>
                <c:pt idx="67" formatCode="0">
                  <c:v>30.497809269021893</c:v>
                </c:pt>
                <c:pt idx="68" formatCode="0">
                  <c:v>29.533959952067534</c:v>
                </c:pt>
                <c:pt idx="69" formatCode="0">
                  <c:v>28.805655218486301</c:v>
                </c:pt>
                <c:pt idx="70" formatCode="0">
                  <c:v>28.938711262539876</c:v>
                </c:pt>
                <c:pt idx="71" formatCode="0">
                  <c:v>29.379467619911861</c:v>
                </c:pt>
                <c:pt idx="72" formatCode="0">
                  <c:v>31.690142510272736</c:v>
                </c:pt>
                <c:pt idx="73" formatCode="0">
                  <c:v>33.325255772612344</c:v>
                </c:pt>
                <c:pt idx="74" formatCode="0">
                  <c:v>34.317095853607988</c:v>
                </c:pt>
                <c:pt idx="75" formatCode="0">
                  <c:v>33.955876127222318</c:v>
                </c:pt>
                <c:pt idx="76" formatCode="0">
                  <c:v>33.69520771956018</c:v>
                </c:pt>
                <c:pt idx="77" formatCode="0">
                  <c:v>33.989980020758054</c:v>
                </c:pt>
                <c:pt idx="78" formatCode="0">
                  <c:v>34.759200429670599</c:v>
                </c:pt>
                <c:pt idx="79" formatCode="0">
                  <c:v>34.984131266387152</c:v>
                </c:pt>
                <c:pt idx="80" formatCode="0">
                  <c:v>35.251249260684538</c:v>
                </c:pt>
                <c:pt idx="81" formatCode="0">
                  <c:v>33.799926170257983</c:v>
                </c:pt>
                <c:pt idx="82" formatCode="0">
                  <c:v>32.309938109885685</c:v>
                </c:pt>
                <c:pt idx="83" formatCode="0">
                  <c:v>31.669248325613101</c:v>
                </c:pt>
              </c:numCache>
            </c:numRef>
          </c:val>
          <c:smooth val="0"/>
          <c:extLst>
            <c:ext xmlns:c16="http://schemas.microsoft.com/office/drawing/2014/chart" uri="{C3380CC4-5D6E-409C-BE32-E72D297353CC}">
              <c16:uniqueId val="{00000001-28D4-4E81-8AEE-B6531B784A35}"/>
            </c:ext>
          </c:extLst>
        </c:ser>
        <c:dLbls>
          <c:showLegendKey val="0"/>
          <c:showVal val="0"/>
          <c:showCatName val="0"/>
          <c:showSerName val="0"/>
          <c:showPercent val="0"/>
          <c:showBubbleSize val="0"/>
        </c:dLbls>
        <c:smooth val="0"/>
        <c:axId val="105737600"/>
        <c:axId val="105748352"/>
      </c:lineChart>
      <c:dateAx>
        <c:axId val="105737600"/>
        <c:scaling>
          <c:orientation val="minMax"/>
        </c:scaling>
        <c:delete val="0"/>
        <c:axPos val="b"/>
        <c:numFmt formatCode="d/mm/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05748352"/>
        <c:crosses val="autoZero"/>
        <c:auto val="1"/>
        <c:lblOffset val="100"/>
        <c:baseTimeUnit val="days"/>
      </c:dateAx>
      <c:valAx>
        <c:axId val="1057483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05737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GT"/>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0" i="0" u="none" strike="noStrike" kern="1200" spc="0" baseline="0">
                <a:solidFill>
                  <a:schemeClr val="tx1">
                    <a:lumMod val="65000"/>
                    <a:lumOff val="35000"/>
                  </a:schemeClr>
                </a:solidFill>
                <a:latin typeface="+mn-lt"/>
                <a:ea typeface="+mn-ea"/>
                <a:cs typeface="+mn-cs"/>
              </a:defRPr>
            </a:pPr>
            <a:r>
              <a:rPr lang="es-GT"/>
              <a:t>Gráfica</a:t>
            </a:r>
            <a:r>
              <a:rPr lang="es-GT" baseline="0"/>
              <a:t> 1 </a:t>
            </a:r>
            <a:r>
              <a:rPr lang="es-GT"/>
              <a:t>Comparativo</a:t>
            </a:r>
            <a:r>
              <a:rPr lang="es-GT" baseline="0"/>
              <a:t> en porcentaje de los linajes encontrados en secuenciación externa (INSTITUTO CONMEMORATIVO GORGAS DE ESTUDIO DE LA SALUD, ICGES Y ASOCIACIÓN DE SALUD INTEGRAL-ASI-)</a:t>
            </a:r>
            <a:endParaRPr lang="es-GT"/>
          </a:p>
        </c:rich>
      </c:tx>
      <c:layout>
        <c:manualLayout>
          <c:xMode val="edge"/>
          <c:yMode val="edge"/>
          <c:x val="0.173513779527559"/>
          <c:y val="6.2794358858059025E-3"/>
        </c:manualLayout>
      </c:layout>
      <c:overlay val="0"/>
      <c:spPr>
        <a:noFill/>
        <a:ln>
          <a:noFill/>
        </a:ln>
        <a:effectLst/>
      </c:spPr>
      <c:txPr>
        <a:bodyPr rot="0" spcFirstLastPara="1" vertOverflow="ellipsis" vert="horz" wrap="square" anchor="ctr" anchorCtr="1"/>
        <a:lstStyle/>
        <a:p>
          <a:pPr>
            <a:defRPr lang="en-US"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barChart>
        <c:barDir val="col"/>
        <c:grouping val="stacked"/>
        <c:varyColors val="0"/>
        <c:ser>
          <c:idx val="0"/>
          <c:order val="0"/>
          <c:tx>
            <c:strRef>
              <c:f>Hoja1!$A$2</c:f>
              <c:strCache>
                <c:ptCount val="1"/>
                <c:pt idx="0">
                  <c:v>B.1.1.7 (VOC)</c:v>
                </c:pt>
              </c:strCache>
            </c:strRef>
          </c:tx>
          <c:spPr>
            <a:solidFill>
              <a:srgbClr val="3FF16E"/>
            </a:solidFill>
            <a:ln>
              <a:noFill/>
            </a:ln>
            <a:effectLst/>
          </c:spPr>
          <c:invertIfNegative val="0"/>
          <c:cat>
            <c:strRef>
              <c:f>Hoja1!$B$1:$G$1</c:f>
              <c:strCache>
                <c:ptCount val="3"/>
                <c:pt idx="0">
                  <c:v>Informe  ICGES 24/06/2021</c:v>
                </c:pt>
                <c:pt idx="1">
                  <c:v>Informe  ICGES 06/08/2021</c:v>
                </c:pt>
                <c:pt idx="2">
                  <c:v>Informe ASI 13/08/2021</c:v>
                </c:pt>
              </c:strCache>
            </c:strRef>
          </c:cat>
          <c:val>
            <c:numRef>
              <c:f>Hoja1!$B$2:$G$2</c:f>
              <c:numCache>
                <c:formatCode>0.00</c:formatCode>
                <c:ptCount val="3"/>
                <c:pt idx="0">
                  <c:v>28.260869565217387</c:v>
                </c:pt>
                <c:pt idx="1">
                  <c:v>6.25</c:v>
                </c:pt>
                <c:pt idx="2">
                  <c:v>0</c:v>
                </c:pt>
              </c:numCache>
            </c:numRef>
          </c:val>
          <c:extLst>
            <c:ext xmlns:c16="http://schemas.microsoft.com/office/drawing/2014/chart" uri="{C3380CC4-5D6E-409C-BE32-E72D297353CC}">
              <c16:uniqueId val="{00000000-EF83-476B-9B27-3C879C68A32E}"/>
            </c:ext>
          </c:extLst>
        </c:ser>
        <c:ser>
          <c:idx val="1"/>
          <c:order val="1"/>
          <c:tx>
            <c:strRef>
              <c:f>Hoja1!$A$3</c:f>
              <c:strCache>
                <c:ptCount val="1"/>
                <c:pt idx="0">
                  <c:v>P.1 (VOC)</c:v>
                </c:pt>
              </c:strCache>
            </c:strRef>
          </c:tx>
          <c:spPr>
            <a:solidFill>
              <a:schemeClr val="accent2"/>
            </a:solidFill>
            <a:ln>
              <a:noFill/>
            </a:ln>
            <a:effectLst/>
          </c:spPr>
          <c:invertIfNegative val="0"/>
          <c:cat>
            <c:strRef>
              <c:f>Hoja1!$B$1:$G$1</c:f>
              <c:strCache>
                <c:ptCount val="3"/>
                <c:pt idx="0">
                  <c:v>Informe  ICGES 24/06/2021</c:v>
                </c:pt>
                <c:pt idx="1">
                  <c:v>Informe  ICGES 06/08/2021</c:v>
                </c:pt>
                <c:pt idx="2">
                  <c:v>Informe ASI 13/08/2021</c:v>
                </c:pt>
              </c:strCache>
            </c:strRef>
          </c:cat>
          <c:val>
            <c:numRef>
              <c:f>Hoja1!$B$3:$G$3</c:f>
              <c:numCache>
                <c:formatCode>0.00</c:formatCode>
                <c:ptCount val="3"/>
                <c:pt idx="0">
                  <c:v>6.5217391304347823</c:v>
                </c:pt>
                <c:pt idx="1">
                  <c:v>10.416666666666675</c:v>
                </c:pt>
                <c:pt idx="2">
                  <c:v>10</c:v>
                </c:pt>
              </c:numCache>
            </c:numRef>
          </c:val>
          <c:extLst>
            <c:ext xmlns:c16="http://schemas.microsoft.com/office/drawing/2014/chart" uri="{C3380CC4-5D6E-409C-BE32-E72D297353CC}">
              <c16:uniqueId val="{00000001-EF83-476B-9B27-3C879C68A32E}"/>
            </c:ext>
          </c:extLst>
        </c:ser>
        <c:ser>
          <c:idx val="2"/>
          <c:order val="2"/>
          <c:tx>
            <c:strRef>
              <c:f>Hoja1!$A$4</c:f>
              <c:strCache>
                <c:ptCount val="1"/>
                <c:pt idx="0">
                  <c:v>B.1.351 (VOC)</c:v>
                </c:pt>
              </c:strCache>
            </c:strRef>
          </c:tx>
          <c:spPr>
            <a:solidFill>
              <a:srgbClr val="FF0000"/>
            </a:solidFill>
            <a:ln>
              <a:noFill/>
            </a:ln>
            <a:effectLst/>
          </c:spPr>
          <c:invertIfNegative val="0"/>
          <c:cat>
            <c:strRef>
              <c:f>Hoja1!$B$1:$G$1</c:f>
              <c:strCache>
                <c:ptCount val="3"/>
                <c:pt idx="0">
                  <c:v>Informe  ICGES 24/06/2021</c:v>
                </c:pt>
                <c:pt idx="1">
                  <c:v>Informe  ICGES 06/08/2021</c:v>
                </c:pt>
                <c:pt idx="2">
                  <c:v>Informe ASI 13/08/2021</c:v>
                </c:pt>
              </c:strCache>
            </c:strRef>
          </c:cat>
          <c:val>
            <c:numRef>
              <c:f>Hoja1!$B$4:$G$4</c:f>
              <c:numCache>
                <c:formatCode>0.00</c:formatCode>
                <c:ptCount val="3"/>
                <c:pt idx="0">
                  <c:v>2.1739130434782608</c:v>
                </c:pt>
                <c:pt idx="1">
                  <c:v>0</c:v>
                </c:pt>
                <c:pt idx="2">
                  <c:v>0</c:v>
                </c:pt>
              </c:numCache>
            </c:numRef>
          </c:val>
          <c:extLst>
            <c:ext xmlns:c16="http://schemas.microsoft.com/office/drawing/2014/chart" uri="{C3380CC4-5D6E-409C-BE32-E72D297353CC}">
              <c16:uniqueId val="{00000002-EF83-476B-9B27-3C879C68A32E}"/>
            </c:ext>
          </c:extLst>
        </c:ser>
        <c:ser>
          <c:idx val="3"/>
          <c:order val="3"/>
          <c:tx>
            <c:strRef>
              <c:f>Hoja1!$A$5</c:f>
              <c:strCache>
                <c:ptCount val="1"/>
                <c:pt idx="0">
                  <c:v>B.1.617.2 (VOC)</c:v>
                </c:pt>
              </c:strCache>
            </c:strRef>
          </c:tx>
          <c:spPr>
            <a:solidFill>
              <a:srgbClr val="C1553F"/>
            </a:solidFill>
            <a:ln>
              <a:noFill/>
            </a:ln>
            <a:effectLst/>
          </c:spPr>
          <c:invertIfNegative val="0"/>
          <c:cat>
            <c:strRef>
              <c:f>Hoja1!$B$1:$G$1</c:f>
              <c:strCache>
                <c:ptCount val="3"/>
                <c:pt idx="0">
                  <c:v>Informe  ICGES 24/06/2021</c:v>
                </c:pt>
                <c:pt idx="1">
                  <c:v>Informe  ICGES 06/08/2021</c:v>
                </c:pt>
                <c:pt idx="2">
                  <c:v>Informe ASI 13/08/2021</c:v>
                </c:pt>
              </c:strCache>
            </c:strRef>
          </c:cat>
          <c:val>
            <c:numRef>
              <c:f>Hoja1!$B$5:$G$5</c:f>
              <c:numCache>
                <c:formatCode>0.00</c:formatCode>
                <c:ptCount val="3"/>
                <c:pt idx="0">
                  <c:v>0</c:v>
                </c:pt>
                <c:pt idx="1">
                  <c:v>0</c:v>
                </c:pt>
                <c:pt idx="2">
                  <c:v>31.666666666666671</c:v>
                </c:pt>
              </c:numCache>
            </c:numRef>
          </c:val>
          <c:extLst>
            <c:ext xmlns:c16="http://schemas.microsoft.com/office/drawing/2014/chart" uri="{C3380CC4-5D6E-409C-BE32-E72D297353CC}">
              <c16:uniqueId val="{00000003-EF83-476B-9B27-3C879C68A32E}"/>
            </c:ext>
          </c:extLst>
        </c:ser>
        <c:ser>
          <c:idx val="4"/>
          <c:order val="4"/>
          <c:tx>
            <c:strRef>
              <c:f>Hoja1!$A$6</c:f>
              <c:strCache>
                <c:ptCount val="1"/>
                <c:pt idx="0">
                  <c:v>B.1.526</c:v>
                </c:pt>
              </c:strCache>
            </c:strRef>
          </c:tx>
          <c:spPr>
            <a:solidFill>
              <a:schemeClr val="accent5"/>
            </a:solidFill>
            <a:ln>
              <a:noFill/>
            </a:ln>
            <a:effectLst/>
          </c:spPr>
          <c:invertIfNegative val="0"/>
          <c:cat>
            <c:strRef>
              <c:f>Hoja1!$B$1:$G$1</c:f>
              <c:strCache>
                <c:ptCount val="3"/>
                <c:pt idx="0">
                  <c:v>Informe  ICGES 24/06/2021</c:v>
                </c:pt>
                <c:pt idx="1">
                  <c:v>Informe  ICGES 06/08/2021</c:v>
                </c:pt>
                <c:pt idx="2">
                  <c:v>Informe ASI 13/08/2021</c:v>
                </c:pt>
              </c:strCache>
            </c:strRef>
          </c:cat>
          <c:val>
            <c:numRef>
              <c:f>Hoja1!$B$6:$G$6</c:f>
              <c:numCache>
                <c:formatCode>0.00</c:formatCode>
                <c:ptCount val="3"/>
                <c:pt idx="0">
                  <c:v>6.5217391304347823</c:v>
                </c:pt>
                <c:pt idx="1">
                  <c:v>0</c:v>
                </c:pt>
                <c:pt idx="2">
                  <c:v>0</c:v>
                </c:pt>
              </c:numCache>
            </c:numRef>
          </c:val>
          <c:extLst>
            <c:ext xmlns:c16="http://schemas.microsoft.com/office/drawing/2014/chart" uri="{C3380CC4-5D6E-409C-BE32-E72D297353CC}">
              <c16:uniqueId val="{00000004-EF83-476B-9B27-3C879C68A32E}"/>
            </c:ext>
          </c:extLst>
        </c:ser>
        <c:ser>
          <c:idx val="5"/>
          <c:order val="5"/>
          <c:tx>
            <c:strRef>
              <c:f>Hoja1!$A$7</c:f>
              <c:strCache>
                <c:ptCount val="1"/>
                <c:pt idx="0">
                  <c:v>B.1.429</c:v>
                </c:pt>
              </c:strCache>
            </c:strRef>
          </c:tx>
          <c:spPr>
            <a:solidFill>
              <a:schemeClr val="accent6"/>
            </a:solidFill>
            <a:ln>
              <a:noFill/>
            </a:ln>
            <a:effectLst/>
          </c:spPr>
          <c:invertIfNegative val="0"/>
          <c:cat>
            <c:strRef>
              <c:f>Hoja1!$B$1:$G$1</c:f>
              <c:strCache>
                <c:ptCount val="3"/>
                <c:pt idx="0">
                  <c:v>Informe  ICGES 24/06/2021</c:v>
                </c:pt>
                <c:pt idx="1">
                  <c:v>Informe  ICGES 06/08/2021</c:v>
                </c:pt>
                <c:pt idx="2">
                  <c:v>Informe ASI 13/08/2021</c:v>
                </c:pt>
              </c:strCache>
            </c:strRef>
          </c:cat>
          <c:val>
            <c:numRef>
              <c:f>Hoja1!$B$7:$G$7</c:f>
              <c:numCache>
                <c:formatCode>0.00</c:formatCode>
                <c:ptCount val="3"/>
                <c:pt idx="0">
                  <c:v>2.1739130434782608</c:v>
                </c:pt>
                <c:pt idx="1">
                  <c:v>2.0833333333333353</c:v>
                </c:pt>
                <c:pt idx="2">
                  <c:v>0</c:v>
                </c:pt>
              </c:numCache>
            </c:numRef>
          </c:val>
          <c:extLst>
            <c:ext xmlns:c16="http://schemas.microsoft.com/office/drawing/2014/chart" uri="{C3380CC4-5D6E-409C-BE32-E72D297353CC}">
              <c16:uniqueId val="{00000005-EF83-476B-9B27-3C879C68A32E}"/>
            </c:ext>
          </c:extLst>
        </c:ser>
        <c:ser>
          <c:idx val="6"/>
          <c:order val="6"/>
          <c:tx>
            <c:strRef>
              <c:f>Hoja1!$A$8</c:f>
              <c:strCache>
                <c:ptCount val="1"/>
                <c:pt idx="0">
                  <c:v>A.2.5</c:v>
                </c:pt>
              </c:strCache>
            </c:strRef>
          </c:tx>
          <c:spPr>
            <a:solidFill>
              <a:schemeClr val="accent1">
                <a:lumMod val="60000"/>
              </a:schemeClr>
            </a:solidFill>
            <a:ln>
              <a:noFill/>
            </a:ln>
            <a:effectLst/>
          </c:spPr>
          <c:invertIfNegative val="0"/>
          <c:cat>
            <c:strRef>
              <c:f>Hoja1!$B$1:$G$1</c:f>
              <c:strCache>
                <c:ptCount val="3"/>
                <c:pt idx="0">
                  <c:v>Informe  ICGES 24/06/2021</c:v>
                </c:pt>
                <c:pt idx="1">
                  <c:v>Informe  ICGES 06/08/2021</c:v>
                </c:pt>
                <c:pt idx="2">
                  <c:v>Informe ASI 13/08/2021</c:v>
                </c:pt>
              </c:strCache>
            </c:strRef>
          </c:cat>
          <c:val>
            <c:numRef>
              <c:f>Hoja1!$B$8:$G$8</c:f>
              <c:numCache>
                <c:formatCode>0.00</c:formatCode>
                <c:ptCount val="3"/>
                <c:pt idx="0">
                  <c:v>23.91304347826086</c:v>
                </c:pt>
                <c:pt idx="1">
                  <c:v>41.666666666666607</c:v>
                </c:pt>
                <c:pt idx="2">
                  <c:v>31.666666666666671</c:v>
                </c:pt>
              </c:numCache>
            </c:numRef>
          </c:val>
          <c:extLst>
            <c:ext xmlns:c16="http://schemas.microsoft.com/office/drawing/2014/chart" uri="{C3380CC4-5D6E-409C-BE32-E72D297353CC}">
              <c16:uniqueId val="{00000006-EF83-476B-9B27-3C879C68A32E}"/>
            </c:ext>
          </c:extLst>
        </c:ser>
        <c:ser>
          <c:idx val="7"/>
          <c:order val="7"/>
          <c:tx>
            <c:strRef>
              <c:f>Hoja1!$A$9</c:f>
              <c:strCache>
                <c:ptCount val="1"/>
                <c:pt idx="0">
                  <c:v>B.1</c:v>
                </c:pt>
              </c:strCache>
            </c:strRef>
          </c:tx>
          <c:spPr>
            <a:solidFill>
              <a:schemeClr val="accent2">
                <a:lumMod val="60000"/>
              </a:schemeClr>
            </a:solidFill>
            <a:ln>
              <a:noFill/>
            </a:ln>
            <a:effectLst/>
          </c:spPr>
          <c:invertIfNegative val="0"/>
          <c:cat>
            <c:strRef>
              <c:f>Hoja1!$B$1:$G$1</c:f>
              <c:strCache>
                <c:ptCount val="3"/>
                <c:pt idx="0">
                  <c:v>Informe  ICGES 24/06/2021</c:v>
                </c:pt>
                <c:pt idx="1">
                  <c:v>Informe  ICGES 06/08/2021</c:v>
                </c:pt>
                <c:pt idx="2">
                  <c:v>Informe ASI 13/08/2021</c:v>
                </c:pt>
              </c:strCache>
            </c:strRef>
          </c:cat>
          <c:val>
            <c:numRef>
              <c:f>Hoja1!$B$9:$G$9</c:f>
              <c:numCache>
                <c:formatCode>0.00</c:formatCode>
                <c:ptCount val="3"/>
                <c:pt idx="0">
                  <c:v>13.043478260869554</c:v>
                </c:pt>
                <c:pt idx="1">
                  <c:v>0</c:v>
                </c:pt>
                <c:pt idx="2">
                  <c:v>0</c:v>
                </c:pt>
              </c:numCache>
            </c:numRef>
          </c:val>
          <c:extLst>
            <c:ext xmlns:c16="http://schemas.microsoft.com/office/drawing/2014/chart" uri="{C3380CC4-5D6E-409C-BE32-E72D297353CC}">
              <c16:uniqueId val="{00000007-EF83-476B-9B27-3C879C68A32E}"/>
            </c:ext>
          </c:extLst>
        </c:ser>
        <c:ser>
          <c:idx val="8"/>
          <c:order val="8"/>
          <c:tx>
            <c:strRef>
              <c:f>Hoja1!$A$10</c:f>
              <c:strCache>
                <c:ptCount val="1"/>
                <c:pt idx="0">
                  <c:v>B.1.1.519</c:v>
                </c:pt>
              </c:strCache>
            </c:strRef>
          </c:tx>
          <c:spPr>
            <a:solidFill>
              <a:schemeClr val="accent3">
                <a:lumMod val="60000"/>
              </a:schemeClr>
            </a:solidFill>
            <a:ln>
              <a:noFill/>
            </a:ln>
            <a:effectLst/>
          </c:spPr>
          <c:invertIfNegative val="0"/>
          <c:cat>
            <c:strRef>
              <c:f>Hoja1!$B$1:$G$1</c:f>
              <c:strCache>
                <c:ptCount val="3"/>
                <c:pt idx="0">
                  <c:v>Informe  ICGES 24/06/2021</c:v>
                </c:pt>
                <c:pt idx="1">
                  <c:v>Informe  ICGES 06/08/2021</c:v>
                </c:pt>
                <c:pt idx="2">
                  <c:v>Informe ASI 13/08/2021</c:v>
                </c:pt>
              </c:strCache>
            </c:strRef>
          </c:cat>
          <c:val>
            <c:numRef>
              <c:f>Hoja1!$B$10:$G$10</c:f>
              <c:numCache>
                <c:formatCode>0.00</c:formatCode>
                <c:ptCount val="3"/>
                <c:pt idx="0">
                  <c:v>6.5217391304347823</c:v>
                </c:pt>
                <c:pt idx="1">
                  <c:v>4.166666666666667</c:v>
                </c:pt>
                <c:pt idx="2">
                  <c:v>0</c:v>
                </c:pt>
              </c:numCache>
            </c:numRef>
          </c:val>
          <c:extLst>
            <c:ext xmlns:c16="http://schemas.microsoft.com/office/drawing/2014/chart" uri="{C3380CC4-5D6E-409C-BE32-E72D297353CC}">
              <c16:uniqueId val="{00000008-EF83-476B-9B27-3C879C68A32E}"/>
            </c:ext>
          </c:extLst>
        </c:ser>
        <c:ser>
          <c:idx val="9"/>
          <c:order val="9"/>
          <c:tx>
            <c:strRef>
              <c:f>Hoja1!$A$11</c:f>
              <c:strCache>
                <c:ptCount val="1"/>
                <c:pt idx="0">
                  <c:v>B.1.526.1</c:v>
                </c:pt>
              </c:strCache>
            </c:strRef>
          </c:tx>
          <c:spPr>
            <a:solidFill>
              <a:schemeClr val="accent4">
                <a:lumMod val="60000"/>
              </a:schemeClr>
            </a:solidFill>
            <a:ln>
              <a:noFill/>
            </a:ln>
            <a:effectLst/>
          </c:spPr>
          <c:invertIfNegative val="0"/>
          <c:cat>
            <c:strRef>
              <c:f>Hoja1!$B$1:$G$1</c:f>
              <c:strCache>
                <c:ptCount val="3"/>
                <c:pt idx="0">
                  <c:v>Informe  ICGES 24/06/2021</c:v>
                </c:pt>
                <c:pt idx="1">
                  <c:v>Informe  ICGES 06/08/2021</c:v>
                </c:pt>
                <c:pt idx="2">
                  <c:v>Informe ASI 13/08/2021</c:v>
                </c:pt>
              </c:strCache>
            </c:strRef>
          </c:cat>
          <c:val>
            <c:numRef>
              <c:f>Hoja1!$B$11:$G$11</c:f>
              <c:numCache>
                <c:formatCode>0.00</c:formatCode>
                <c:ptCount val="3"/>
                <c:pt idx="0">
                  <c:v>2.1739130434782608</c:v>
                </c:pt>
                <c:pt idx="1">
                  <c:v>0</c:v>
                </c:pt>
                <c:pt idx="2">
                  <c:v>0</c:v>
                </c:pt>
              </c:numCache>
            </c:numRef>
          </c:val>
          <c:extLst>
            <c:ext xmlns:c16="http://schemas.microsoft.com/office/drawing/2014/chart" uri="{C3380CC4-5D6E-409C-BE32-E72D297353CC}">
              <c16:uniqueId val="{00000009-EF83-476B-9B27-3C879C68A32E}"/>
            </c:ext>
          </c:extLst>
        </c:ser>
        <c:ser>
          <c:idx val="10"/>
          <c:order val="10"/>
          <c:tx>
            <c:strRef>
              <c:f>Hoja1!$A$12</c:f>
              <c:strCache>
                <c:ptCount val="1"/>
                <c:pt idx="0">
                  <c:v>B.1.2</c:v>
                </c:pt>
              </c:strCache>
            </c:strRef>
          </c:tx>
          <c:spPr>
            <a:solidFill>
              <a:schemeClr val="accent5">
                <a:lumMod val="60000"/>
              </a:schemeClr>
            </a:solidFill>
            <a:ln>
              <a:noFill/>
            </a:ln>
            <a:effectLst/>
          </c:spPr>
          <c:invertIfNegative val="0"/>
          <c:cat>
            <c:strRef>
              <c:f>Hoja1!$B$1:$G$1</c:f>
              <c:strCache>
                <c:ptCount val="3"/>
                <c:pt idx="0">
                  <c:v>Informe  ICGES 24/06/2021</c:v>
                </c:pt>
                <c:pt idx="1">
                  <c:v>Informe  ICGES 06/08/2021</c:v>
                </c:pt>
                <c:pt idx="2">
                  <c:v>Informe ASI 13/08/2021</c:v>
                </c:pt>
              </c:strCache>
            </c:strRef>
          </c:cat>
          <c:val>
            <c:numRef>
              <c:f>Hoja1!$B$12:$G$12</c:f>
              <c:numCache>
                <c:formatCode>0.00</c:formatCode>
                <c:ptCount val="3"/>
                <c:pt idx="0">
                  <c:v>2.1739130434782608</c:v>
                </c:pt>
                <c:pt idx="1">
                  <c:v>0</c:v>
                </c:pt>
                <c:pt idx="2">
                  <c:v>0</c:v>
                </c:pt>
              </c:numCache>
            </c:numRef>
          </c:val>
          <c:extLst>
            <c:ext xmlns:c16="http://schemas.microsoft.com/office/drawing/2014/chart" uri="{C3380CC4-5D6E-409C-BE32-E72D297353CC}">
              <c16:uniqueId val="{0000000A-EF83-476B-9B27-3C879C68A32E}"/>
            </c:ext>
          </c:extLst>
        </c:ser>
        <c:ser>
          <c:idx val="11"/>
          <c:order val="11"/>
          <c:tx>
            <c:strRef>
              <c:f>Hoja1!$A$13</c:f>
              <c:strCache>
                <c:ptCount val="1"/>
                <c:pt idx="0">
                  <c:v>B.1.526.2</c:v>
                </c:pt>
              </c:strCache>
            </c:strRef>
          </c:tx>
          <c:spPr>
            <a:solidFill>
              <a:schemeClr val="accent6">
                <a:lumMod val="60000"/>
              </a:schemeClr>
            </a:solidFill>
            <a:ln>
              <a:noFill/>
            </a:ln>
            <a:effectLst/>
          </c:spPr>
          <c:invertIfNegative val="0"/>
          <c:cat>
            <c:strRef>
              <c:f>Hoja1!$B$1:$G$1</c:f>
              <c:strCache>
                <c:ptCount val="3"/>
                <c:pt idx="0">
                  <c:v>Informe  ICGES 24/06/2021</c:v>
                </c:pt>
                <c:pt idx="1">
                  <c:v>Informe  ICGES 06/08/2021</c:v>
                </c:pt>
                <c:pt idx="2">
                  <c:v>Informe ASI 13/08/2021</c:v>
                </c:pt>
              </c:strCache>
            </c:strRef>
          </c:cat>
          <c:val>
            <c:numRef>
              <c:f>Hoja1!$B$13:$G$13</c:f>
              <c:numCache>
                <c:formatCode>0.00</c:formatCode>
                <c:ptCount val="3"/>
                <c:pt idx="0">
                  <c:v>2.1739130434782608</c:v>
                </c:pt>
                <c:pt idx="1">
                  <c:v>0</c:v>
                </c:pt>
                <c:pt idx="2">
                  <c:v>0</c:v>
                </c:pt>
              </c:numCache>
            </c:numRef>
          </c:val>
          <c:extLst>
            <c:ext xmlns:c16="http://schemas.microsoft.com/office/drawing/2014/chart" uri="{C3380CC4-5D6E-409C-BE32-E72D297353CC}">
              <c16:uniqueId val="{0000000B-EF83-476B-9B27-3C879C68A32E}"/>
            </c:ext>
          </c:extLst>
        </c:ser>
        <c:ser>
          <c:idx val="12"/>
          <c:order val="12"/>
          <c:tx>
            <c:strRef>
              <c:f>Hoja1!$A$14</c:f>
              <c:strCache>
                <c:ptCount val="1"/>
                <c:pt idx="0">
                  <c:v>B.1.1.318</c:v>
                </c:pt>
              </c:strCache>
            </c:strRef>
          </c:tx>
          <c:spPr>
            <a:solidFill>
              <a:schemeClr val="accent1">
                <a:lumMod val="80000"/>
                <a:lumOff val="20000"/>
              </a:schemeClr>
            </a:solidFill>
            <a:ln>
              <a:noFill/>
            </a:ln>
            <a:effectLst/>
          </c:spPr>
          <c:invertIfNegative val="0"/>
          <c:cat>
            <c:strRef>
              <c:f>Hoja1!$B$1:$G$1</c:f>
              <c:strCache>
                <c:ptCount val="3"/>
                <c:pt idx="0">
                  <c:v>Informe  ICGES 24/06/2021</c:v>
                </c:pt>
                <c:pt idx="1">
                  <c:v>Informe  ICGES 06/08/2021</c:v>
                </c:pt>
                <c:pt idx="2">
                  <c:v>Informe ASI 13/08/2021</c:v>
                </c:pt>
              </c:strCache>
            </c:strRef>
          </c:cat>
          <c:val>
            <c:numRef>
              <c:f>Hoja1!$B$14:$G$14</c:f>
              <c:numCache>
                <c:formatCode>0.00</c:formatCode>
                <c:ptCount val="3"/>
                <c:pt idx="0">
                  <c:v>2.1739130434782608</c:v>
                </c:pt>
                <c:pt idx="1">
                  <c:v>0</c:v>
                </c:pt>
                <c:pt idx="2">
                  <c:v>0</c:v>
                </c:pt>
              </c:numCache>
            </c:numRef>
          </c:val>
          <c:extLst>
            <c:ext xmlns:c16="http://schemas.microsoft.com/office/drawing/2014/chart" uri="{C3380CC4-5D6E-409C-BE32-E72D297353CC}">
              <c16:uniqueId val="{0000000C-EF83-476B-9B27-3C879C68A32E}"/>
            </c:ext>
          </c:extLst>
        </c:ser>
        <c:ser>
          <c:idx val="13"/>
          <c:order val="13"/>
          <c:tx>
            <c:strRef>
              <c:f>Hoja1!$A$15</c:f>
              <c:strCache>
                <c:ptCount val="1"/>
                <c:pt idx="0">
                  <c:v>B.1.395</c:v>
                </c:pt>
              </c:strCache>
            </c:strRef>
          </c:tx>
          <c:spPr>
            <a:solidFill>
              <a:schemeClr val="accent2">
                <a:lumMod val="80000"/>
                <a:lumOff val="20000"/>
              </a:schemeClr>
            </a:solidFill>
            <a:ln>
              <a:noFill/>
            </a:ln>
            <a:effectLst/>
          </c:spPr>
          <c:invertIfNegative val="0"/>
          <c:dPt>
            <c:idx val="0"/>
            <c:invertIfNegative val="0"/>
            <c:bubble3D val="0"/>
            <c:spPr>
              <a:solidFill>
                <a:srgbClr val="7030A0"/>
              </a:solidFill>
              <a:ln>
                <a:noFill/>
              </a:ln>
              <a:effectLst/>
            </c:spPr>
            <c:extLst>
              <c:ext xmlns:c16="http://schemas.microsoft.com/office/drawing/2014/chart" uri="{C3380CC4-5D6E-409C-BE32-E72D297353CC}">
                <c16:uniqueId val="{0000000E-EF83-476B-9B27-3C879C68A32E}"/>
              </c:ext>
            </c:extLst>
          </c:dPt>
          <c:cat>
            <c:strRef>
              <c:f>Hoja1!$B$1:$G$1</c:f>
              <c:strCache>
                <c:ptCount val="3"/>
                <c:pt idx="0">
                  <c:v>Informe  ICGES 24/06/2021</c:v>
                </c:pt>
                <c:pt idx="1">
                  <c:v>Informe  ICGES 06/08/2021</c:v>
                </c:pt>
                <c:pt idx="2">
                  <c:v>Informe ASI 13/08/2021</c:v>
                </c:pt>
              </c:strCache>
            </c:strRef>
          </c:cat>
          <c:val>
            <c:numRef>
              <c:f>Hoja1!$B$15:$G$15</c:f>
              <c:numCache>
                <c:formatCode>0.00</c:formatCode>
                <c:ptCount val="3"/>
                <c:pt idx="0">
                  <c:v>2.1739130434782608</c:v>
                </c:pt>
                <c:pt idx="1">
                  <c:v>0</c:v>
                </c:pt>
                <c:pt idx="2">
                  <c:v>0</c:v>
                </c:pt>
              </c:numCache>
            </c:numRef>
          </c:val>
          <c:extLst>
            <c:ext xmlns:c16="http://schemas.microsoft.com/office/drawing/2014/chart" uri="{C3380CC4-5D6E-409C-BE32-E72D297353CC}">
              <c16:uniqueId val="{0000000F-EF83-476B-9B27-3C879C68A32E}"/>
            </c:ext>
          </c:extLst>
        </c:ser>
        <c:ser>
          <c:idx val="14"/>
          <c:order val="14"/>
          <c:tx>
            <c:strRef>
              <c:f>Hoja1!$A$16</c:f>
              <c:strCache>
                <c:ptCount val="1"/>
                <c:pt idx="0">
                  <c:v>B.1.628</c:v>
                </c:pt>
              </c:strCache>
            </c:strRef>
          </c:tx>
          <c:spPr>
            <a:solidFill>
              <a:schemeClr val="accent3">
                <a:lumMod val="80000"/>
                <a:lumOff val="20000"/>
              </a:schemeClr>
            </a:solidFill>
            <a:ln>
              <a:noFill/>
            </a:ln>
            <a:effectLst/>
          </c:spPr>
          <c:invertIfNegative val="0"/>
          <c:cat>
            <c:strRef>
              <c:f>Hoja1!$B$1:$G$1</c:f>
              <c:strCache>
                <c:ptCount val="3"/>
                <c:pt idx="0">
                  <c:v>Informe  ICGES 24/06/2021</c:v>
                </c:pt>
                <c:pt idx="1">
                  <c:v>Informe  ICGES 06/08/2021</c:v>
                </c:pt>
                <c:pt idx="2">
                  <c:v>Informe ASI 13/08/2021</c:v>
                </c:pt>
              </c:strCache>
            </c:strRef>
          </c:cat>
          <c:val>
            <c:numRef>
              <c:f>Hoja1!$B$16:$G$16</c:f>
              <c:numCache>
                <c:formatCode>0.00</c:formatCode>
                <c:ptCount val="3"/>
                <c:pt idx="0">
                  <c:v>0</c:v>
                </c:pt>
                <c:pt idx="1">
                  <c:v>22.916666666666671</c:v>
                </c:pt>
                <c:pt idx="2">
                  <c:v>23.3333333333333</c:v>
                </c:pt>
              </c:numCache>
            </c:numRef>
          </c:val>
          <c:extLst>
            <c:ext xmlns:c16="http://schemas.microsoft.com/office/drawing/2014/chart" uri="{C3380CC4-5D6E-409C-BE32-E72D297353CC}">
              <c16:uniqueId val="{00000010-EF83-476B-9B27-3C879C68A32E}"/>
            </c:ext>
          </c:extLst>
        </c:ser>
        <c:ser>
          <c:idx val="15"/>
          <c:order val="15"/>
          <c:tx>
            <c:strRef>
              <c:f>Hoja1!$A$17</c:f>
              <c:strCache>
                <c:ptCount val="1"/>
                <c:pt idx="0">
                  <c:v>B.1.627 </c:v>
                </c:pt>
              </c:strCache>
            </c:strRef>
          </c:tx>
          <c:spPr>
            <a:solidFill>
              <a:schemeClr val="accent4">
                <a:lumMod val="80000"/>
                <a:lumOff val="20000"/>
              </a:schemeClr>
            </a:solidFill>
            <a:ln>
              <a:noFill/>
            </a:ln>
            <a:effectLst/>
          </c:spPr>
          <c:invertIfNegative val="0"/>
          <c:cat>
            <c:strRef>
              <c:f>Hoja1!$B$1:$G$1</c:f>
              <c:strCache>
                <c:ptCount val="3"/>
                <c:pt idx="0">
                  <c:v>Informe  ICGES 24/06/2021</c:v>
                </c:pt>
                <c:pt idx="1">
                  <c:v>Informe  ICGES 06/08/2021</c:v>
                </c:pt>
                <c:pt idx="2">
                  <c:v>Informe ASI 13/08/2021</c:v>
                </c:pt>
              </c:strCache>
            </c:strRef>
          </c:cat>
          <c:val>
            <c:numRef>
              <c:f>Hoja1!$B$17:$G$17</c:f>
              <c:numCache>
                <c:formatCode>0.00</c:formatCode>
                <c:ptCount val="3"/>
                <c:pt idx="0">
                  <c:v>0</c:v>
                </c:pt>
                <c:pt idx="1">
                  <c:v>8.3333333333333357</c:v>
                </c:pt>
                <c:pt idx="2">
                  <c:v>1.6666666666666676</c:v>
                </c:pt>
              </c:numCache>
            </c:numRef>
          </c:val>
          <c:extLst>
            <c:ext xmlns:c16="http://schemas.microsoft.com/office/drawing/2014/chart" uri="{C3380CC4-5D6E-409C-BE32-E72D297353CC}">
              <c16:uniqueId val="{00000011-EF83-476B-9B27-3C879C68A32E}"/>
            </c:ext>
          </c:extLst>
        </c:ser>
        <c:ser>
          <c:idx val="16"/>
          <c:order val="16"/>
          <c:tx>
            <c:strRef>
              <c:f>Hoja1!$A$18</c:f>
              <c:strCache>
                <c:ptCount val="1"/>
                <c:pt idx="0">
                  <c:v>A.2</c:v>
                </c:pt>
              </c:strCache>
            </c:strRef>
          </c:tx>
          <c:spPr>
            <a:solidFill>
              <a:srgbClr val="FB37F2"/>
            </a:solidFill>
            <a:ln>
              <a:noFill/>
            </a:ln>
            <a:effectLst/>
          </c:spPr>
          <c:invertIfNegative val="0"/>
          <c:cat>
            <c:strRef>
              <c:f>Hoja1!$B$1:$G$1</c:f>
              <c:strCache>
                <c:ptCount val="3"/>
                <c:pt idx="0">
                  <c:v>Informe  ICGES 24/06/2021</c:v>
                </c:pt>
                <c:pt idx="1">
                  <c:v>Informe  ICGES 06/08/2021</c:v>
                </c:pt>
                <c:pt idx="2">
                  <c:v>Informe ASI 13/08/2021</c:v>
                </c:pt>
              </c:strCache>
            </c:strRef>
          </c:cat>
          <c:val>
            <c:numRef>
              <c:f>Hoja1!$B$18:$G$18</c:f>
              <c:numCache>
                <c:formatCode>0.00</c:formatCode>
                <c:ptCount val="3"/>
                <c:pt idx="0">
                  <c:v>0</c:v>
                </c:pt>
                <c:pt idx="1">
                  <c:v>2.0833333333333353</c:v>
                </c:pt>
                <c:pt idx="2">
                  <c:v>0</c:v>
                </c:pt>
              </c:numCache>
            </c:numRef>
          </c:val>
          <c:extLst>
            <c:ext xmlns:c16="http://schemas.microsoft.com/office/drawing/2014/chart" uri="{C3380CC4-5D6E-409C-BE32-E72D297353CC}">
              <c16:uniqueId val="{00000012-EF83-476B-9B27-3C879C68A32E}"/>
            </c:ext>
          </c:extLst>
        </c:ser>
        <c:ser>
          <c:idx val="17"/>
          <c:order val="17"/>
          <c:tx>
            <c:strRef>
              <c:f>Hoja1!$A$19</c:f>
              <c:strCache>
                <c:ptCount val="1"/>
                <c:pt idx="0">
                  <c:v>A.2.5.1</c:v>
                </c:pt>
              </c:strCache>
            </c:strRef>
          </c:tx>
          <c:spPr>
            <a:solidFill>
              <a:schemeClr val="accent6">
                <a:lumMod val="80000"/>
                <a:lumOff val="20000"/>
              </a:schemeClr>
            </a:solidFill>
            <a:ln>
              <a:noFill/>
            </a:ln>
            <a:effectLst/>
          </c:spPr>
          <c:invertIfNegative val="0"/>
          <c:cat>
            <c:strRef>
              <c:f>Hoja1!$B$1:$G$1</c:f>
              <c:strCache>
                <c:ptCount val="3"/>
                <c:pt idx="0">
                  <c:v>Informe  ICGES 24/06/2021</c:v>
                </c:pt>
                <c:pt idx="1">
                  <c:v>Informe  ICGES 06/08/2021</c:v>
                </c:pt>
                <c:pt idx="2">
                  <c:v>Informe ASI 13/08/2021</c:v>
                </c:pt>
              </c:strCache>
            </c:strRef>
          </c:cat>
          <c:val>
            <c:numRef>
              <c:f>Hoja1!$B$19:$G$19</c:f>
              <c:numCache>
                <c:formatCode>0.00</c:formatCode>
                <c:ptCount val="3"/>
                <c:pt idx="0">
                  <c:v>0</c:v>
                </c:pt>
                <c:pt idx="1">
                  <c:v>2.0833333333333353</c:v>
                </c:pt>
                <c:pt idx="2">
                  <c:v>0</c:v>
                </c:pt>
              </c:numCache>
            </c:numRef>
          </c:val>
          <c:extLst>
            <c:ext xmlns:c16="http://schemas.microsoft.com/office/drawing/2014/chart" uri="{C3380CC4-5D6E-409C-BE32-E72D297353CC}">
              <c16:uniqueId val="{00000013-EF83-476B-9B27-3C879C68A32E}"/>
            </c:ext>
          </c:extLst>
        </c:ser>
        <c:ser>
          <c:idx val="18"/>
          <c:order val="18"/>
          <c:tx>
            <c:strRef>
              <c:f>Hoja1!$A$20</c:f>
              <c:strCache>
                <c:ptCount val="1"/>
                <c:pt idx="0">
                  <c:v>total</c:v>
                </c:pt>
              </c:strCache>
            </c:strRef>
          </c:tx>
          <c:spPr>
            <a:solidFill>
              <a:schemeClr val="accent1">
                <a:lumMod val="80000"/>
              </a:schemeClr>
            </a:solidFill>
            <a:ln>
              <a:noFill/>
            </a:ln>
            <a:effectLst/>
          </c:spPr>
          <c:invertIfNegative val="0"/>
          <c:cat>
            <c:strRef>
              <c:f>Hoja1!$B$1:$G$1</c:f>
              <c:strCache>
                <c:ptCount val="3"/>
                <c:pt idx="0">
                  <c:v>Informe  ICGES 24/06/2021</c:v>
                </c:pt>
                <c:pt idx="1">
                  <c:v>Informe  ICGES 06/08/2021</c:v>
                </c:pt>
                <c:pt idx="2">
                  <c:v>Informe ASI 13/08/2021</c:v>
                </c:pt>
              </c:strCache>
            </c:strRef>
          </c:cat>
          <c:val>
            <c:numRef>
              <c:f>Hoja1!$B$20:$G$20</c:f>
              <c:numCache>
                <c:formatCode>0.00</c:formatCode>
                <c:ptCount val="3"/>
                <c:pt idx="0">
                  <c:v>100</c:v>
                </c:pt>
                <c:pt idx="1">
                  <c:v>100</c:v>
                </c:pt>
                <c:pt idx="2">
                  <c:v>100</c:v>
                </c:pt>
              </c:numCache>
            </c:numRef>
          </c:val>
          <c:extLst>
            <c:ext xmlns:c16="http://schemas.microsoft.com/office/drawing/2014/chart" uri="{C3380CC4-5D6E-409C-BE32-E72D297353CC}">
              <c16:uniqueId val="{00000014-EF83-476B-9B27-3C879C68A32E}"/>
            </c:ext>
          </c:extLst>
        </c:ser>
        <c:dLbls>
          <c:showLegendKey val="0"/>
          <c:showVal val="0"/>
          <c:showCatName val="0"/>
          <c:showSerName val="0"/>
          <c:showPercent val="0"/>
          <c:showBubbleSize val="0"/>
        </c:dLbls>
        <c:gapWidth val="150"/>
        <c:overlap val="100"/>
        <c:axId val="101233408"/>
        <c:axId val="101234944"/>
      </c:barChart>
      <c:catAx>
        <c:axId val="10123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s-GT"/>
          </a:p>
        </c:txPr>
        <c:crossAx val="101234944"/>
        <c:crosses val="autoZero"/>
        <c:auto val="1"/>
        <c:lblAlgn val="ctr"/>
        <c:lblOffset val="100"/>
        <c:noMultiLvlLbl val="0"/>
      </c:catAx>
      <c:valAx>
        <c:axId val="10123494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s-GT"/>
          </a:p>
        </c:txPr>
        <c:crossAx val="10123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s-GT"/>
        </a:p>
      </c:txPr>
    </c:legend>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ATENCION!$C$10</c:f>
              <c:strCache>
                <c:ptCount val="1"/>
                <c:pt idx="0">
                  <c:v>Presupuesto Vigente</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s-G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ATENCION!$B$11:$B$12</c:f>
              <c:strCache>
                <c:ptCount val="1"/>
                <c:pt idx="0">
                  <c:v>Fondos asignados en el Programa 94 para la atencion de Pandemia COVID-19</c:v>
                </c:pt>
              </c:strCache>
            </c:strRef>
          </c:cat>
          <c:val>
            <c:numRef>
              <c:f>ATENCION!$C$11:$C$12</c:f>
              <c:numCache>
                <c:formatCode>#,##0.00_ ;[Red]\-#,##0.00\ </c:formatCode>
                <c:ptCount val="1"/>
                <c:pt idx="0">
                  <c:v>777947377</c:v>
                </c:pt>
              </c:numCache>
            </c:numRef>
          </c:val>
          <c:extLst>
            <c:ext xmlns:c16="http://schemas.microsoft.com/office/drawing/2014/chart" uri="{C3380CC4-5D6E-409C-BE32-E72D297353CC}">
              <c16:uniqueId val="{00000000-4F8F-4A54-99C0-C33B67A6682E}"/>
            </c:ext>
          </c:extLst>
        </c:ser>
        <c:ser>
          <c:idx val="1"/>
          <c:order val="1"/>
          <c:tx>
            <c:strRef>
              <c:f>ATENCION!$D$10</c:f>
              <c:strCache>
                <c:ptCount val="1"/>
                <c:pt idx="0">
                  <c:v>Costo Total</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s-G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ATENCION!$B$11:$B$12</c:f>
              <c:strCache>
                <c:ptCount val="1"/>
                <c:pt idx="0">
                  <c:v>Fondos asignados en el Programa 94 para la atencion de Pandemia COVID-19</c:v>
                </c:pt>
              </c:strCache>
            </c:strRef>
          </c:cat>
          <c:val>
            <c:numRef>
              <c:f>ATENCION!$D$11:$D$12</c:f>
              <c:numCache>
                <c:formatCode>#,##0.00_ ;[Red]\-#,##0.00\ </c:formatCode>
                <c:ptCount val="1"/>
                <c:pt idx="0">
                  <c:v>2293061066.96</c:v>
                </c:pt>
              </c:numCache>
            </c:numRef>
          </c:val>
          <c:extLst>
            <c:ext xmlns:c16="http://schemas.microsoft.com/office/drawing/2014/chart" uri="{C3380CC4-5D6E-409C-BE32-E72D297353CC}">
              <c16:uniqueId val="{00000001-4F8F-4A54-99C0-C33B67A6682E}"/>
            </c:ext>
          </c:extLst>
        </c:ser>
        <c:dLbls>
          <c:dLblPos val="inEnd"/>
          <c:showLegendKey val="0"/>
          <c:showVal val="1"/>
          <c:showCatName val="0"/>
          <c:showSerName val="0"/>
          <c:showPercent val="0"/>
          <c:showBubbleSize val="0"/>
        </c:dLbls>
        <c:gapWidth val="100"/>
        <c:overlap val="-24"/>
        <c:axId val="1085350016"/>
        <c:axId val="1085364992"/>
        <c:extLst>
          <c:ext xmlns:c15="http://schemas.microsoft.com/office/drawing/2012/chart" uri="{02D57815-91ED-43cb-92C2-25804820EDAC}">
            <c15:filteredBarSeries>
              <c15:ser>
                <c:idx val="2"/>
                <c:order val="2"/>
                <c:tx>
                  <c:strRef>
                    <c:extLst>
                      <c:ext uri="{02D57815-91ED-43cb-92C2-25804820EDAC}">
                        <c15:formulaRef>
                          <c15:sqref>ATENCION!$E$10</c15:sqref>
                        </c15:formulaRef>
                      </c:ext>
                    </c:extLst>
                    <c:strCache>
                      <c:ptCount val="1"/>
                      <c:pt idx="0">
                        <c:v>Saldo</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s-GT"/>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strRef>
                    <c:extLst>
                      <c:ext uri="{02D57815-91ED-43cb-92C2-25804820EDAC}">
                        <c15:formulaRef>
                          <c15:sqref>ATENCION!$B$11:$B$12</c15:sqref>
                        </c15:formulaRef>
                      </c:ext>
                    </c:extLst>
                    <c:strCache>
                      <c:ptCount val="1"/>
                      <c:pt idx="0">
                        <c:v>Fondos asignados en el Programa 94 para la atencion de Pandemia COVID-19</c:v>
                      </c:pt>
                    </c:strCache>
                  </c:strRef>
                </c:cat>
                <c:val>
                  <c:numRef>
                    <c:extLst>
                      <c:ext uri="{02D57815-91ED-43cb-92C2-25804820EDAC}">
                        <c15:formulaRef>
                          <c15:sqref>ATENCION!$E$11:$E$12</c15:sqref>
                        </c15:formulaRef>
                      </c:ext>
                    </c:extLst>
                    <c:numCache>
                      <c:formatCode>#,##0.00_ ;[Red]\-#,##0.00\ </c:formatCode>
                      <c:ptCount val="1"/>
                      <c:pt idx="0">
                        <c:v>-1515113689.96</c:v>
                      </c:pt>
                    </c:numCache>
                  </c:numRef>
                </c:val>
                <c:extLst>
                  <c:ext xmlns:c16="http://schemas.microsoft.com/office/drawing/2014/chart" uri="{C3380CC4-5D6E-409C-BE32-E72D297353CC}">
                    <c16:uniqueId val="{00000002-4F8F-4A54-99C0-C33B67A6682E}"/>
                  </c:ext>
                </c:extLst>
              </c15:ser>
            </c15:filteredBarSeries>
          </c:ext>
        </c:extLst>
      </c:barChart>
      <c:catAx>
        <c:axId val="1085350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s-GT"/>
          </a:p>
        </c:txPr>
        <c:crossAx val="1085364992"/>
        <c:crosses val="autoZero"/>
        <c:auto val="1"/>
        <c:lblAlgn val="ctr"/>
        <c:lblOffset val="100"/>
        <c:noMultiLvlLbl val="0"/>
      </c:catAx>
      <c:valAx>
        <c:axId val="1085364992"/>
        <c:scaling>
          <c:orientation val="minMax"/>
        </c:scaling>
        <c:delete val="0"/>
        <c:axPos val="l"/>
        <c:majorGridlines>
          <c:spPr>
            <a:ln w="9525" cap="flat" cmpd="sng" algn="ctr">
              <a:solidFill>
                <a:schemeClr val="tx1">
                  <a:lumMod val="15000"/>
                  <a:lumOff val="85000"/>
                </a:schemeClr>
              </a:solidFill>
              <a:round/>
            </a:ln>
            <a:effectLst/>
          </c:spPr>
        </c:majorGridlines>
        <c:numFmt formatCode="#,##0.00_ ;[Red]\-#,##0.00\ "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s-GT"/>
          </a:p>
        </c:txPr>
        <c:crossAx val="1085350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s-G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G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Monto Cancelado por Año</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G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0"/>
          <c:tx>
            <c:strRef>
              <c:f>'COMPARATIVO TOTAL Y AÑO'!$B$7:$E$7</c:f>
              <c:strCache>
                <c:ptCount val="4"/>
                <c:pt idx="0">
                  <c:v>RENGLON 261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invertIfNegative val="0"/>
          <c:cat>
            <c:multiLvlStrRef>
              <c:f>'COMPARATIVO TOTAL Y AÑO'!$B$10:$E$11</c:f>
              <c:multiLvlStrCache>
                <c:ptCount val="4"/>
                <c:lvl>
                  <c:pt idx="0">
                    <c:v>Monto en Q</c:v>
                  </c:pt>
                  <c:pt idx="1">
                    <c:v>Monto en Q</c:v>
                  </c:pt>
                  <c:pt idx="2">
                    <c:v>Monto en Q</c:v>
                  </c:pt>
                  <c:pt idx="3">
                    <c:v>Monto en Q</c:v>
                  </c:pt>
                </c:lvl>
                <c:lvl>
                  <c:pt idx="0">
                    <c:v>AÑO 2018</c:v>
                  </c:pt>
                  <c:pt idx="1">
                    <c:v>AÑO 2019</c:v>
                  </c:pt>
                  <c:pt idx="2">
                    <c:v>AÑO 2020</c:v>
                  </c:pt>
                  <c:pt idx="3">
                    <c:v>AÑO 2021</c:v>
                  </c:pt>
                </c:lvl>
              </c:multiLvlStrCache>
            </c:multiLvlStrRef>
          </c:cat>
          <c:val>
            <c:numRef>
              <c:f>'COMPARATIVO TOTAL Y AÑO'!$B$13:$E$13</c:f>
              <c:numCache>
                <c:formatCode>#,##0.00</c:formatCode>
                <c:ptCount val="4"/>
                <c:pt idx="0">
                  <c:v>261079126.78000009</c:v>
                </c:pt>
                <c:pt idx="1">
                  <c:v>352571466.3900001</c:v>
                </c:pt>
                <c:pt idx="2">
                  <c:v>458344244.59999979</c:v>
                </c:pt>
                <c:pt idx="3">
                  <c:v>252960574.47999999</c:v>
                </c:pt>
              </c:numCache>
            </c:numRef>
          </c:val>
          <c:extLst>
            <c:ext xmlns:c16="http://schemas.microsoft.com/office/drawing/2014/chart" uri="{C3380CC4-5D6E-409C-BE32-E72D297353CC}">
              <c16:uniqueId val="{00000000-EB95-4092-9605-066FB4C370F2}"/>
            </c:ext>
          </c:extLst>
        </c:ser>
        <c:dLbls>
          <c:showLegendKey val="0"/>
          <c:showVal val="0"/>
          <c:showCatName val="0"/>
          <c:showSerName val="0"/>
          <c:showPercent val="0"/>
          <c:showBubbleSize val="0"/>
        </c:dLbls>
        <c:gapWidth val="150"/>
        <c:shape val="box"/>
        <c:axId val="148693376"/>
        <c:axId val="148694912"/>
        <c:axId val="0"/>
      </c:bar3DChart>
      <c:catAx>
        <c:axId val="14869337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GT"/>
          </a:p>
        </c:txPr>
        <c:crossAx val="148694912"/>
        <c:crosses val="autoZero"/>
        <c:auto val="1"/>
        <c:lblAlgn val="ctr"/>
        <c:lblOffset val="100"/>
        <c:noMultiLvlLbl val="0"/>
      </c:catAx>
      <c:valAx>
        <c:axId val="14869491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s-GT"/>
                  <a:t>millones de quetzales</a:t>
                </a:r>
              </a:p>
            </c:rich>
          </c:tx>
          <c:layout>
            <c:manualLayout>
              <c:xMode val="edge"/>
              <c:yMode val="edge"/>
              <c:x val="2.5150930543845391E-2"/>
              <c:y val="0.23957567804024488"/>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s-GT"/>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GT"/>
          </a:p>
        </c:txPr>
        <c:crossAx val="148693376"/>
        <c:crosses val="autoZero"/>
        <c:crossBetween val="between"/>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1600" b="0" i="0" u="none" strike="noStrike" kern="1200" baseline="0">
                <a:solidFill>
                  <a:schemeClr val="tx2"/>
                </a:solidFill>
                <a:latin typeface="+mn-lt"/>
                <a:ea typeface="+mn-ea"/>
                <a:cs typeface="+mn-cs"/>
              </a:defRPr>
            </a:pPr>
            <a:endParaRPr lang="es-GT"/>
          </a:p>
        </c:txPr>
      </c:dTable>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Monto Cancelado por Año</a:t>
            </a:r>
          </a:p>
        </c:rich>
      </c:tx>
      <c:layout>
        <c:manualLayout>
          <c:xMode val="edge"/>
          <c:yMode val="edge"/>
          <c:x val="0.30588480076354091"/>
          <c:y val="4.9594651587809867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G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0"/>
          <c:tx>
            <c:strRef>
              <c:f>'COMPARATIVO TOTAL Y AÑO '!$B$7:$E$7</c:f>
              <c:strCache>
                <c:ptCount val="4"/>
                <c:pt idx="0">
                  <c:v>RENGLON 266</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invertIfNegative val="0"/>
          <c:cat>
            <c:multiLvlStrRef>
              <c:f>'COMPARATIVO TOTAL Y AÑO '!$B$10:$E$11</c:f>
              <c:multiLvlStrCache>
                <c:ptCount val="4"/>
                <c:lvl>
                  <c:pt idx="0">
                    <c:v>Monto en Q</c:v>
                  </c:pt>
                  <c:pt idx="1">
                    <c:v>Monto en Q</c:v>
                  </c:pt>
                  <c:pt idx="2">
                    <c:v>Monto en Q</c:v>
                  </c:pt>
                  <c:pt idx="3">
                    <c:v>Monto en Q</c:v>
                  </c:pt>
                </c:lvl>
                <c:lvl>
                  <c:pt idx="0">
                    <c:v>AÑO 2018</c:v>
                  </c:pt>
                  <c:pt idx="1">
                    <c:v>AÑO 2019</c:v>
                  </c:pt>
                  <c:pt idx="2">
                    <c:v>AÑO 2020</c:v>
                  </c:pt>
                  <c:pt idx="3">
                    <c:v>AÑO 2021</c:v>
                  </c:pt>
                </c:lvl>
              </c:multiLvlStrCache>
            </c:multiLvlStrRef>
          </c:cat>
          <c:val>
            <c:numRef>
              <c:f>'COMPARATIVO TOTAL Y AÑO '!$B$13:$E$13</c:f>
              <c:numCache>
                <c:formatCode>#,##0.00</c:formatCode>
                <c:ptCount val="4"/>
                <c:pt idx="0">
                  <c:v>574062056.08999991</c:v>
                </c:pt>
                <c:pt idx="1">
                  <c:v>604969924.58000004</c:v>
                </c:pt>
                <c:pt idx="2">
                  <c:v>523356156.81999993</c:v>
                </c:pt>
                <c:pt idx="3">
                  <c:v>1049093549.28</c:v>
                </c:pt>
              </c:numCache>
            </c:numRef>
          </c:val>
          <c:extLst>
            <c:ext xmlns:c16="http://schemas.microsoft.com/office/drawing/2014/chart" uri="{C3380CC4-5D6E-409C-BE32-E72D297353CC}">
              <c16:uniqueId val="{00000000-4A11-495B-80ED-A3A0AFB6FAFD}"/>
            </c:ext>
          </c:extLst>
        </c:ser>
        <c:dLbls>
          <c:showLegendKey val="0"/>
          <c:showVal val="0"/>
          <c:showCatName val="0"/>
          <c:showSerName val="0"/>
          <c:showPercent val="0"/>
          <c:showBubbleSize val="0"/>
        </c:dLbls>
        <c:gapWidth val="150"/>
        <c:shape val="box"/>
        <c:axId val="91171840"/>
        <c:axId val="91185920"/>
        <c:axId val="0"/>
      </c:bar3DChart>
      <c:catAx>
        <c:axId val="9117184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GT"/>
          </a:p>
        </c:txPr>
        <c:crossAx val="91185920"/>
        <c:crosses val="autoZero"/>
        <c:auto val="1"/>
        <c:lblAlgn val="ctr"/>
        <c:lblOffset val="100"/>
        <c:noMultiLvlLbl val="0"/>
      </c:catAx>
      <c:valAx>
        <c:axId val="9118592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s-GT"/>
                  <a:t>millones de quetzales</a:t>
                </a:r>
              </a:p>
            </c:rich>
          </c:tx>
          <c:layout>
            <c:manualLayout>
              <c:xMode val="edge"/>
              <c:yMode val="edge"/>
              <c:x val="2.5150930543845391E-2"/>
              <c:y val="0.23957567804024488"/>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s-GT"/>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GT"/>
          </a:p>
        </c:txPr>
        <c:crossAx val="91171840"/>
        <c:crosses val="autoZero"/>
        <c:crossBetween val="between"/>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1600" b="0" i="0" u="none" strike="noStrike" kern="1200" baseline="0">
                <a:solidFill>
                  <a:schemeClr val="tx2"/>
                </a:solidFill>
                <a:latin typeface="+mn-lt"/>
                <a:ea typeface="+mn-ea"/>
                <a:cs typeface="+mn-cs"/>
              </a:defRPr>
            </a:pPr>
            <a:endParaRPr lang="es-GT"/>
          </a:p>
        </c:txPr>
      </c:dTable>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Monto Cancelado por Año</a:t>
            </a:r>
          </a:p>
        </c:rich>
      </c:tx>
      <c:layout>
        <c:manualLayout>
          <c:xMode val="edge"/>
          <c:yMode val="edge"/>
          <c:x val="0.30588480076354091"/>
          <c:y val="4.9594651587809867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G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0"/>
          <c:tx>
            <c:strRef>
              <c:f>'COMPARATIVO TOTAL Y AÑO'!$B$7:$E$7</c:f>
              <c:strCache>
                <c:ptCount val="4"/>
                <c:pt idx="0">
                  <c:v>RENGLON 295</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invertIfNegative val="0"/>
          <c:cat>
            <c:multiLvlStrRef>
              <c:f>'COMPARATIVO TOTAL Y AÑO'!$B$10:$E$11</c:f>
              <c:multiLvlStrCache>
                <c:ptCount val="4"/>
                <c:lvl>
                  <c:pt idx="0">
                    <c:v>Monto en Q</c:v>
                  </c:pt>
                  <c:pt idx="1">
                    <c:v>Monto en Q</c:v>
                  </c:pt>
                  <c:pt idx="2">
                    <c:v>Monto en Q</c:v>
                  </c:pt>
                  <c:pt idx="3">
                    <c:v>Monto en Q</c:v>
                  </c:pt>
                </c:lvl>
                <c:lvl>
                  <c:pt idx="0">
                    <c:v>AÑO 2018</c:v>
                  </c:pt>
                  <c:pt idx="1">
                    <c:v>AÑO 2019</c:v>
                  </c:pt>
                  <c:pt idx="2">
                    <c:v>AÑO 2020</c:v>
                  </c:pt>
                  <c:pt idx="3">
                    <c:v>AÑO 2021</c:v>
                  </c:pt>
                </c:lvl>
              </c:multiLvlStrCache>
            </c:multiLvlStrRef>
          </c:cat>
          <c:val>
            <c:numRef>
              <c:f>'COMPARATIVO TOTAL Y AÑO'!$B$13:$E$13</c:f>
              <c:numCache>
                <c:formatCode>#,##0.00</c:formatCode>
                <c:ptCount val="4"/>
                <c:pt idx="0">
                  <c:v>261737751.97999999</c:v>
                </c:pt>
                <c:pt idx="1">
                  <c:v>283137989.53999996</c:v>
                </c:pt>
                <c:pt idx="2">
                  <c:v>445562795.35000008</c:v>
                </c:pt>
                <c:pt idx="3">
                  <c:v>296090162.43000001</c:v>
                </c:pt>
              </c:numCache>
            </c:numRef>
          </c:val>
          <c:extLst>
            <c:ext xmlns:c16="http://schemas.microsoft.com/office/drawing/2014/chart" uri="{C3380CC4-5D6E-409C-BE32-E72D297353CC}">
              <c16:uniqueId val="{00000000-16BC-4AED-9C25-24D79D96879D}"/>
            </c:ext>
          </c:extLst>
        </c:ser>
        <c:dLbls>
          <c:showLegendKey val="0"/>
          <c:showVal val="0"/>
          <c:showCatName val="0"/>
          <c:showSerName val="0"/>
          <c:showPercent val="0"/>
          <c:showBubbleSize val="0"/>
        </c:dLbls>
        <c:gapWidth val="150"/>
        <c:shape val="box"/>
        <c:axId val="101047296"/>
        <c:axId val="108069632"/>
        <c:axId val="0"/>
      </c:bar3DChart>
      <c:catAx>
        <c:axId val="10104729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GT"/>
          </a:p>
        </c:txPr>
        <c:crossAx val="108069632"/>
        <c:crosses val="autoZero"/>
        <c:auto val="1"/>
        <c:lblAlgn val="ctr"/>
        <c:lblOffset val="100"/>
        <c:noMultiLvlLbl val="0"/>
      </c:catAx>
      <c:valAx>
        <c:axId val="10806963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s-GT"/>
                  <a:t>millones de quetzales</a:t>
                </a:r>
              </a:p>
            </c:rich>
          </c:tx>
          <c:layout>
            <c:manualLayout>
              <c:xMode val="edge"/>
              <c:yMode val="edge"/>
              <c:x val="2.5150930543845391E-2"/>
              <c:y val="0.23957567804024488"/>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s-GT"/>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GT"/>
          </a:p>
        </c:txPr>
        <c:crossAx val="101047296"/>
        <c:crosses val="autoZero"/>
        <c:crossBetween val="between"/>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2"/>
                </a:solidFill>
                <a:latin typeface="+mn-lt"/>
                <a:ea typeface="+mn-ea"/>
                <a:cs typeface="+mn-cs"/>
              </a:defRPr>
            </a:pPr>
            <a:endParaRPr lang="es-GT"/>
          </a:p>
        </c:txPr>
      </c:dTable>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r>
              <a:rPr lang="en-US"/>
              <a:t>Monto Cancelado por Año</a:t>
            </a:r>
          </a:p>
        </c:rich>
      </c:tx>
      <c:overlay val="0"/>
      <c:spPr>
        <a:noFill/>
        <a:ln>
          <a:noFill/>
        </a:ln>
        <a:effectLst/>
      </c:spPr>
      <c:txPr>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endParaRPr lang="es-GT"/>
        </a:p>
      </c:txPr>
    </c:title>
    <c:autoTitleDeleted val="0"/>
    <c:plotArea>
      <c:layout/>
      <c:barChart>
        <c:barDir val="col"/>
        <c:grouping val="clustered"/>
        <c:varyColors val="0"/>
        <c:ser>
          <c:idx val="0"/>
          <c:order val="1"/>
          <c:tx>
            <c:strRef>
              <c:f>'CONSOLIDADO (2)'!$A$14</c:f>
              <c:strCache>
                <c:ptCount val="1"/>
                <c:pt idx="0">
                  <c:v>Monto en (Q.)</c:v>
                </c:pt>
              </c:strCache>
            </c:strRef>
          </c:tx>
          <c:spPr>
            <a:solidFill>
              <a:schemeClr val="accent1"/>
            </a:solidFill>
            <a:ln>
              <a:noFill/>
            </a:ln>
            <a:effectLst/>
          </c:spPr>
          <c:invertIfNegative val="0"/>
          <c:cat>
            <c:numRef>
              <c:f>'CONSOLIDADO (2)'!$B$12:$E$12</c:f>
              <c:numCache>
                <c:formatCode>General</c:formatCode>
                <c:ptCount val="4"/>
                <c:pt idx="0">
                  <c:v>2018</c:v>
                </c:pt>
                <c:pt idx="1">
                  <c:v>2019</c:v>
                </c:pt>
                <c:pt idx="2">
                  <c:v>2020</c:v>
                </c:pt>
                <c:pt idx="3">
                  <c:v>2021</c:v>
                </c:pt>
              </c:numCache>
            </c:numRef>
          </c:cat>
          <c:val>
            <c:numRef>
              <c:f>'CONSOLIDADO (2)'!$B$14:$E$14</c:f>
              <c:numCache>
                <c:formatCode>_(* #,##0.00_);_(* \(#,##0.00\);_(* "-"??_);_(@_)</c:formatCode>
                <c:ptCount val="4"/>
                <c:pt idx="0">
                  <c:v>1317385611.5799994</c:v>
                </c:pt>
                <c:pt idx="1">
                  <c:v>1332661651.1999993</c:v>
                </c:pt>
                <c:pt idx="2">
                  <c:v>1554532336.9800019</c:v>
                </c:pt>
                <c:pt idx="3">
                  <c:v>1753445939.6300008</c:v>
                </c:pt>
              </c:numCache>
            </c:numRef>
          </c:val>
          <c:extLst>
            <c:ext xmlns:c16="http://schemas.microsoft.com/office/drawing/2014/chart" uri="{C3380CC4-5D6E-409C-BE32-E72D297353CC}">
              <c16:uniqueId val="{00000000-3A35-41BF-8C94-A4A62B4312BA}"/>
            </c:ext>
          </c:extLst>
        </c:ser>
        <c:dLbls>
          <c:showLegendKey val="0"/>
          <c:showVal val="0"/>
          <c:showCatName val="0"/>
          <c:showSerName val="0"/>
          <c:showPercent val="0"/>
          <c:showBubbleSize val="0"/>
        </c:dLbls>
        <c:gapWidth val="269"/>
        <c:axId val="91171840"/>
        <c:axId val="91185920"/>
      </c:barChart>
      <c:lineChart>
        <c:grouping val="stacked"/>
        <c:varyColors val="0"/>
        <c:ser>
          <c:idx val="1"/>
          <c:order val="0"/>
          <c:tx>
            <c:strRef>
              <c:f>'CONSOLIDADO (2)'!$A$13</c:f>
              <c:strCache>
                <c:ptCount val="1"/>
                <c:pt idx="0">
                  <c:v>Recurso Humano</c:v>
                </c:pt>
              </c:strCache>
            </c:strRef>
          </c:tx>
          <c:spPr>
            <a:ln w="38100" cap="rnd">
              <a:solidFill>
                <a:schemeClr val="accent2"/>
              </a:solidFill>
              <a:round/>
            </a:ln>
            <a:effectLst/>
          </c:spPr>
          <c:marker>
            <c:symbol val="circle"/>
            <c:size val="8"/>
            <c:spPr>
              <a:solidFill>
                <a:schemeClr val="accent2"/>
              </a:solidFill>
              <a:ln>
                <a:noFill/>
              </a:ln>
              <a:effectLst/>
            </c:spPr>
          </c:marker>
          <c:dLbls>
            <c:dLbl>
              <c:idx val="0"/>
              <c:layout>
                <c:manualLayout>
                  <c:x val="-3.8834951456310711E-2"/>
                  <c:y val="-4.35510887772194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A35-41BF-8C94-A4A62B4312BA}"/>
                </c:ext>
              </c:extLst>
            </c:dLbl>
            <c:dLbl>
              <c:idx val="1"/>
              <c:layout>
                <c:manualLayout>
                  <c:x val="-3.6985668053629218E-2"/>
                  <c:y val="-5.0251256281407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A35-41BF-8C94-A4A62B4312BA}"/>
                </c:ext>
              </c:extLst>
            </c:dLbl>
            <c:dLbl>
              <c:idx val="2"/>
              <c:layout>
                <c:manualLayout>
                  <c:x val="-3.3287101248266296E-2"/>
                  <c:y val="-4.69011725293132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A35-41BF-8C94-A4A62B4312BA}"/>
                </c:ext>
              </c:extLst>
            </c:dLbl>
            <c:dLbl>
              <c:idx val="3"/>
              <c:layout>
                <c:manualLayout>
                  <c:x val="-4.0684234858992141E-2"/>
                  <c:y val="-4.02010050251256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A35-41BF-8C94-A4A62B4312B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'CONSOLIDADO (2)'!$B$12:$E$12</c:f>
              <c:numCache>
                <c:formatCode>General</c:formatCode>
                <c:ptCount val="4"/>
                <c:pt idx="0">
                  <c:v>2018</c:v>
                </c:pt>
                <c:pt idx="1">
                  <c:v>2019</c:v>
                </c:pt>
                <c:pt idx="2">
                  <c:v>2020</c:v>
                </c:pt>
                <c:pt idx="3">
                  <c:v>2021</c:v>
                </c:pt>
              </c:numCache>
            </c:numRef>
          </c:cat>
          <c:val>
            <c:numRef>
              <c:f>'CONSOLIDADO (2)'!$B$13:$E$13</c:f>
              <c:numCache>
                <c:formatCode>#,##0</c:formatCode>
                <c:ptCount val="4"/>
                <c:pt idx="0">
                  <c:v>28202</c:v>
                </c:pt>
                <c:pt idx="1">
                  <c:v>29975</c:v>
                </c:pt>
                <c:pt idx="2">
                  <c:v>34894</c:v>
                </c:pt>
                <c:pt idx="3">
                  <c:v>35357</c:v>
                </c:pt>
              </c:numCache>
            </c:numRef>
          </c:val>
          <c:smooth val="0"/>
          <c:extLst>
            <c:ext xmlns:c16="http://schemas.microsoft.com/office/drawing/2014/chart" uri="{C3380CC4-5D6E-409C-BE32-E72D297353CC}">
              <c16:uniqueId val="{00000005-3A35-41BF-8C94-A4A62B4312BA}"/>
            </c:ext>
          </c:extLst>
        </c:ser>
        <c:dLbls>
          <c:showLegendKey val="0"/>
          <c:showVal val="0"/>
          <c:showCatName val="0"/>
          <c:showSerName val="0"/>
          <c:showPercent val="0"/>
          <c:showBubbleSize val="0"/>
        </c:dLbls>
        <c:marker val="1"/>
        <c:smooth val="0"/>
        <c:axId val="1544263872"/>
        <c:axId val="1544263040"/>
      </c:lineChart>
      <c:catAx>
        <c:axId val="911718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s-GT"/>
          </a:p>
        </c:txPr>
        <c:crossAx val="91185920"/>
        <c:crosses val="autoZero"/>
        <c:auto val="1"/>
        <c:lblAlgn val="ctr"/>
        <c:lblOffset val="100"/>
        <c:noMultiLvlLbl val="0"/>
      </c:catAx>
      <c:valAx>
        <c:axId val="9118592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GT"/>
                  <a:t>millones de quetzales</a:t>
                </a:r>
              </a:p>
            </c:rich>
          </c:tx>
          <c:layout>
            <c:manualLayout>
              <c:xMode val="edge"/>
              <c:yMode val="edge"/>
              <c:x val="2.5150930543845391E-2"/>
              <c:y val="0.23957567804024488"/>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GT"/>
            </a:p>
          </c:txPr>
        </c:title>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GT"/>
          </a:p>
        </c:txPr>
        <c:crossAx val="91171840"/>
        <c:crosses val="autoZero"/>
        <c:crossBetween val="between"/>
      </c:valAx>
      <c:valAx>
        <c:axId val="1544263040"/>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544263872"/>
        <c:crosses val="max"/>
        <c:crossBetween val="between"/>
      </c:valAx>
      <c:catAx>
        <c:axId val="1544263872"/>
        <c:scaling>
          <c:orientation val="minMax"/>
        </c:scaling>
        <c:delete val="1"/>
        <c:axPos val="b"/>
        <c:numFmt formatCode="General" sourceLinked="1"/>
        <c:majorTickMark val="out"/>
        <c:minorTickMark val="none"/>
        <c:tickLblPos val="nextTo"/>
        <c:crossAx val="1544263040"/>
        <c:crosses val="autoZero"/>
        <c:auto val="1"/>
        <c:lblAlgn val="ctr"/>
        <c:lblOffset val="100"/>
        <c:noMultiLvlLbl val="0"/>
      </c:cat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s-GT"/>
          </a:p>
        </c:txPr>
      </c:dTable>
      <c:spPr>
        <a:noFill/>
        <a:ln>
          <a:noFill/>
        </a:ln>
        <a:effectLst/>
      </c:spPr>
    </c:plotArea>
    <c:plotVisOnly val="1"/>
    <c:dispBlanksAs val="gap"/>
    <c:showDLblsOverMax val="0"/>
  </c:chart>
  <c:spPr>
    <a:noFill/>
    <a:ln>
      <a:solidFill>
        <a:schemeClr val="bg2"/>
      </a:solidFill>
    </a:ln>
    <a:effectLst/>
  </c:spPr>
  <c:txPr>
    <a:bodyPr/>
    <a:lstStyle/>
    <a:p>
      <a:pPr>
        <a:defRPr/>
      </a:pPr>
      <a:endParaRPr lang="es-GT"/>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r>
              <a:rPr lang="en-US"/>
              <a:t>Monto Cancelado por Año</a:t>
            </a:r>
          </a:p>
        </c:rich>
      </c:tx>
      <c:overlay val="0"/>
      <c:spPr>
        <a:noFill/>
        <a:ln>
          <a:noFill/>
        </a:ln>
        <a:effectLst/>
      </c:spPr>
    </c:title>
    <c:autoTitleDeleted val="0"/>
    <c:plotArea>
      <c:layout/>
      <c:barChart>
        <c:barDir val="col"/>
        <c:grouping val="clustered"/>
        <c:varyColors val="0"/>
        <c:ser>
          <c:idx val="0"/>
          <c:order val="1"/>
          <c:tx>
            <c:strRef>
              <c:f>'CONSOLIDADO (2)'!$A$14</c:f>
              <c:strCache>
                <c:ptCount val="1"/>
                <c:pt idx="0">
                  <c:v>Monto en (Q.)</c:v>
                </c:pt>
              </c:strCache>
            </c:strRef>
          </c:tx>
          <c:spPr>
            <a:solidFill>
              <a:schemeClr val="accent1"/>
            </a:solidFill>
            <a:ln>
              <a:noFill/>
            </a:ln>
            <a:effectLst/>
          </c:spPr>
          <c:invertIfNegative val="0"/>
          <c:cat>
            <c:numRef>
              <c:f>'CONSOLIDADO (2)'!$B$12:$E$12</c:f>
              <c:numCache>
                <c:formatCode>General</c:formatCode>
                <c:ptCount val="4"/>
                <c:pt idx="0">
                  <c:v>2018</c:v>
                </c:pt>
                <c:pt idx="1">
                  <c:v>2019</c:v>
                </c:pt>
                <c:pt idx="2">
                  <c:v>2020</c:v>
                </c:pt>
                <c:pt idx="3">
                  <c:v>2021</c:v>
                </c:pt>
              </c:numCache>
            </c:numRef>
          </c:cat>
          <c:val>
            <c:numRef>
              <c:f>'CONSOLIDADO (2)'!$B$14:$E$14</c:f>
              <c:numCache>
                <c:formatCode>_(* #,##0.00_);_(* \(#,##0.00\);_(* "-"??_);_(@_)</c:formatCode>
                <c:ptCount val="4"/>
                <c:pt idx="0">
                  <c:v>2478777647.9000001</c:v>
                </c:pt>
                <c:pt idx="1">
                  <c:v>3514597989.5500002</c:v>
                </c:pt>
                <c:pt idx="2">
                  <c:v>3858164843.1100001</c:v>
                </c:pt>
                <c:pt idx="3">
                  <c:v>2479821728.9400001</c:v>
                </c:pt>
              </c:numCache>
            </c:numRef>
          </c:val>
          <c:extLst>
            <c:ext xmlns:c16="http://schemas.microsoft.com/office/drawing/2014/chart" uri="{C3380CC4-5D6E-409C-BE32-E72D297353CC}">
              <c16:uniqueId val="{00000000-7077-4F09-B727-E2E1B2111F76}"/>
            </c:ext>
          </c:extLst>
        </c:ser>
        <c:dLbls>
          <c:showLegendKey val="0"/>
          <c:showVal val="0"/>
          <c:showCatName val="0"/>
          <c:showSerName val="0"/>
          <c:showPercent val="0"/>
          <c:showBubbleSize val="0"/>
        </c:dLbls>
        <c:gapWidth val="269"/>
        <c:axId val="186752384"/>
        <c:axId val="186780672"/>
      </c:barChart>
      <c:lineChart>
        <c:grouping val="stacked"/>
        <c:varyColors val="0"/>
        <c:ser>
          <c:idx val="1"/>
          <c:order val="0"/>
          <c:tx>
            <c:strRef>
              <c:f>'CONSOLIDADO (2)'!$A$13</c:f>
              <c:strCache>
                <c:ptCount val="1"/>
                <c:pt idx="0">
                  <c:v>Recurso Humano</c:v>
                </c:pt>
              </c:strCache>
            </c:strRef>
          </c:tx>
          <c:spPr>
            <a:ln w="38100" cap="rnd">
              <a:solidFill>
                <a:schemeClr val="accent2"/>
              </a:solidFill>
              <a:round/>
            </a:ln>
            <a:effectLst/>
          </c:spPr>
          <c:marker>
            <c:symbol val="circle"/>
            <c:size val="8"/>
            <c:spPr>
              <a:solidFill>
                <a:schemeClr val="accent2"/>
              </a:solidFill>
              <a:ln>
                <a:noFill/>
              </a:ln>
              <a:effectLst/>
            </c:spPr>
          </c:marker>
          <c:dLbls>
            <c:dLbl>
              <c:idx val="0"/>
              <c:layout>
                <c:manualLayout>
                  <c:x val="-3.8834951456310718E-2"/>
                  <c:y val="-4.35510887772194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77-4F09-B727-E2E1B2111F76}"/>
                </c:ext>
              </c:extLst>
            </c:dLbl>
            <c:dLbl>
              <c:idx val="1"/>
              <c:layout>
                <c:manualLayout>
                  <c:x val="-3.6985668053629225E-2"/>
                  <c:y val="-5.02512562814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77-4F09-B727-E2E1B2111F76}"/>
                </c:ext>
              </c:extLst>
            </c:dLbl>
            <c:dLbl>
              <c:idx val="2"/>
              <c:layout>
                <c:manualLayout>
                  <c:x val="-3.3287101248266296E-2"/>
                  <c:y val="-4.69011725293132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077-4F09-B727-E2E1B2111F76}"/>
                </c:ext>
              </c:extLst>
            </c:dLbl>
            <c:dLbl>
              <c:idx val="3"/>
              <c:layout>
                <c:manualLayout>
                  <c:x val="-4.0684234858992155E-2"/>
                  <c:y val="-4.02010050251256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077-4F09-B727-E2E1B2111F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'CONSOLIDADO (2)'!$B$12:$E$12</c:f>
              <c:numCache>
                <c:formatCode>General</c:formatCode>
                <c:ptCount val="4"/>
                <c:pt idx="0">
                  <c:v>2018</c:v>
                </c:pt>
                <c:pt idx="1">
                  <c:v>2019</c:v>
                </c:pt>
                <c:pt idx="2">
                  <c:v>2020</c:v>
                </c:pt>
                <c:pt idx="3">
                  <c:v>2021</c:v>
                </c:pt>
              </c:numCache>
            </c:numRef>
          </c:cat>
          <c:val>
            <c:numRef>
              <c:f>'CONSOLIDADO (2)'!$B$13:$E$13</c:f>
              <c:numCache>
                <c:formatCode>#,##0</c:formatCode>
                <c:ptCount val="4"/>
                <c:pt idx="0">
                  <c:v>26167</c:v>
                </c:pt>
                <c:pt idx="1">
                  <c:v>29162</c:v>
                </c:pt>
                <c:pt idx="2">
                  <c:v>28998</c:v>
                </c:pt>
                <c:pt idx="3">
                  <c:v>28765</c:v>
                </c:pt>
              </c:numCache>
            </c:numRef>
          </c:val>
          <c:smooth val="0"/>
          <c:extLst>
            <c:ext xmlns:c16="http://schemas.microsoft.com/office/drawing/2014/chart" uri="{C3380CC4-5D6E-409C-BE32-E72D297353CC}">
              <c16:uniqueId val="{00000005-7077-4F09-B727-E2E1B2111F76}"/>
            </c:ext>
          </c:extLst>
        </c:ser>
        <c:dLbls>
          <c:showLegendKey val="0"/>
          <c:showVal val="0"/>
          <c:showCatName val="0"/>
          <c:showSerName val="0"/>
          <c:showPercent val="0"/>
          <c:showBubbleSize val="0"/>
        </c:dLbls>
        <c:marker val="1"/>
        <c:smooth val="0"/>
        <c:axId val="85881984"/>
        <c:axId val="186783616"/>
      </c:lineChart>
      <c:catAx>
        <c:axId val="18675238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s-GT"/>
          </a:p>
        </c:txPr>
        <c:crossAx val="186780672"/>
        <c:crosses val="autoZero"/>
        <c:auto val="1"/>
        <c:lblAlgn val="ctr"/>
        <c:lblOffset val="100"/>
        <c:noMultiLvlLbl val="0"/>
      </c:catAx>
      <c:valAx>
        <c:axId val="18678067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GT"/>
                  <a:t>millones de quetzales</a:t>
                </a:r>
              </a:p>
            </c:rich>
          </c:tx>
          <c:layout>
            <c:manualLayout>
              <c:xMode val="edge"/>
              <c:yMode val="edge"/>
              <c:x val="2.5150930543845391E-2"/>
              <c:y val="0.23957567804024488"/>
            </c:manualLayout>
          </c:layout>
          <c:overlay val="0"/>
          <c:spPr>
            <a:noFill/>
            <a:ln>
              <a:noFill/>
            </a:ln>
            <a:effectLst/>
          </c:spPr>
        </c:title>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86752384"/>
        <c:crosses val="autoZero"/>
        <c:crossBetween val="between"/>
      </c:valAx>
      <c:valAx>
        <c:axId val="186783616"/>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85881984"/>
        <c:crosses val="max"/>
        <c:crossBetween val="between"/>
      </c:valAx>
      <c:catAx>
        <c:axId val="85881984"/>
        <c:scaling>
          <c:orientation val="minMax"/>
        </c:scaling>
        <c:delete val="1"/>
        <c:axPos val="b"/>
        <c:numFmt formatCode="General" sourceLinked="1"/>
        <c:majorTickMark val="out"/>
        <c:minorTickMark val="none"/>
        <c:tickLblPos val="nextTo"/>
        <c:crossAx val="186783616"/>
        <c:crosses val="autoZero"/>
        <c:auto val="1"/>
        <c:lblAlgn val="ctr"/>
        <c:lblOffset val="100"/>
        <c:noMultiLvlLbl val="0"/>
      </c:cat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GT"/>
          </a:p>
        </c:txPr>
      </c:dTable>
      <c:spPr>
        <a:noFill/>
        <a:ln>
          <a:noFill/>
        </a:ln>
        <a:effectLst/>
      </c:spPr>
    </c:plotArea>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GT"/>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68398827331499"/>
          <c:y val="4.3243068393637028E-2"/>
          <c:w val="0.7660773552509641"/>
          <c:h val="0.68338838383075218"/>
        </c:manualLayout>
      </c:layout>
      <c:lineChart>
        <c:grouping val="standard"/>
        <c:varyColors val="0"/>
        <c:ser>
          <c:idx val="6"/>
          <c:order val="1"/>
          <c:tx>
            <c:strRef>
              <c:f>'Guatemala RT50%'!$B$1</c:f>
              <c:strCache>
                <c:ptCount val="1"/>
                <c:pt idx="0">
                  <c:v>Casos nuevos diarios</c:v>
                </c:pt>
              </c:strCache>
            </c:strRef>
          </c:tx>
          <c:spPr>
            <a:ln w="34925" cap="rnd">
              <a:solidFill>
                <a:schemeClr val="accent2">
                  <a:lumMod val="75000"/>
                </a:schemeClr>
              </a:solidFill>
              <a:round/>
            </a:ln>
            <a:effectLst>
              <a:outerShdw blurRad="57150" dist="19050" dir="5400000" algn="ctr" rotWithShape="0">
                <a:srgbClr val="000000">
                  <a:alpha val="63000"/>
                </a:srgbClr>
              </a:outerShdw>
            </a:effectLst>
          </c:spPr>
          <c:marker>
            <c:symbol val="none"/>
          </c:marker>
          <c:cat>
            <c:numRef>
              <c:f>'Guatemala RT50%'!$A$2:$A$62</c:f>
              <c:numCache>
                <c:formatCode>dd/mm/yyyy</c:formatCode>
                <c:ptCount val="61"/>
                <c:pt idx="0">
                  <c:v>44420</c:v>
                </c:pt>
                <c:pt idx="1">
                  <c:v>44421</c:v>
                </c:pt>
                <c:pt idx="2">
                  <c:v>44422</c:v>
                </c:pt>
                <c:pt idx="3">
                  <c:v>44423</c:v>
                </c:pt>
                <c:pt idx="4">
                  <c:v>44424</c:v>
                </c:pt>
                <c:pt idx="5">
                  <c:v>44425</c:v>
                </c:pt>
                <c:pt idx="6">
                  <c:v>44426</c:v>
                </c:pt>
                <c:pt idx="7">
                  <c:v>44427</c:v>
                </c:pt>
                <c:pt idx="8">
                  <c:v>44428</c:v>
                </c:pt>
                <c:pt idx="9">
                  <c:v>44429</c:v>
                </c:pt>
                <c:pt idx="10">
                  <c:v>44430</c:v>
                </c:pt>
                <c:pt idx="11">
                  <c:v>44431</c:v>
                </c:pt>
                <c:pt idx="12">
                  <c:v>44432</c:v>
                </c:pt>
                <c:pt idx="13">
                  <c:v>44433</c:v>
                </c:pt>
                <c:pt idx="14">
                  <c:v>44434</c:v>
                </c:pt>
                <c:pt idx="15">
                  <c:v>44435</c:v>
                </c:pt>
                <c:pt idx="16">
                  <c:v>44436</c:v>
                </c:pt>
                <c:pt idx="17">
                  <c:v>44437</c:v>
                </c:pt>
                <c:pt idx="18">
                  <c:v>44438</c:v>
                </c:pt>
                <c:pt idx="19">
                  <c:v>44439</c:v>
                </c:pt>
                <c:pt idx="20">
                  <c:v>44440</c:v>
                </c:pt>
                <c:pt idx="21">
                  <c:v>44441</c:v>
                </c:pt>
                <c:pt idx="22">
                  <c:v>44442</c:v>
                </c:pt>
                <c:pt idx="23">
                  <c:v>44443</c:v>
                </c:pt>
                <c:pt idx="24">
                  <c:v>44444</c:v>
                </c:pt>
                <c:pt idx="25">
                  <c:v>44445</c:v>
                </c:pt>
                <c:pt idx="26">
                  <c:v>44446</c:v>
                </c:pt>
                <c:pt idx="27">
                  <c:v>44447</c:v>
                </c:pt>
                <c:pt idx="28">
                  <c:v>44448</c:v>
                </c:pt>
                <c:pt idx="29">
                  <c:v>44449</c:v>
                </c:pt>
                <c:pt idx="30">
                  <c:v>44450</c:v>
                </c:pt>
                <c:pt idx="31">
                  <c:v>44451</c:v>
                </c:pt>
                <c:pt idx="32">
                  <c:v>44452</c:v>
                </c:pt>
                <c:pt idx="33">
                  <c:v>44453</c:v>
                </c:pt>
                <c:pt idx="34">
                  <c:v>44454</c:v>
                </c:pt>
                <c:pt idx="35">
                  <c:v>44455</c:v>
                </c:pt>
                <c:pt idx="36">
                  <c:v>44456</c:v>
                </c:pt>
                <c:pt idx="37">
                  <c:v>44457</c:v>
                </c:pt>
                <c:pt idx="38">
                  <c:v>44458</c:v>
                </c:pt>
                <c:pt idx="39">
                  <c:v>44459</c:v>
                </c:pt>
                <c:pt idx="40">
                  <c:v>44460</c:v>
                </c:pt>
                <c:pt idx="41">
                  <c:v>44461</c:v>
                </c:pt>
                <c:pt idx="42">
                  <c:v>44462</c:v>
                </c:pt>
                <c:pt idx="43">
                  <c:v>44463</c:v>
                </c:pt>
                <c:pt idx="44">
                  <c:v>44464</c:v>
                </c:pt>
                <c:pt idx="45">
                  <c:v>44465</c:v>
                </c:pt>
                <c:pt idx="46">
                  <c:v>44466</c:v>
                </c:pt>
                <c:pt idx="47">
                  <c:v>44467</c:v>
                </c:pt>
                <c:pt idx="48">
                  <c:v>44468</c:v>
                </c:pt>
                <c:pt idx="49">
                  <c:v>44469</c:v>
                </c:pt>
                <c:pt idx="50">
                  <c:v>44470</c:v>
                </c:pt>
                <c:pt idx="51">
                  <c:v>44471</c:v>
                </c:pt>
                <c:pt idx="52">
                  <c:v>44472</c:v>
                </c:pt>
                <c:pt idx="53">
                  <c:v>44473</c:v>
                </c:pt>
                <c:pt idx="54">
                  <c:v>44474</c:v>
                </c:pt>
                <c:pt idx="55">
                  <c:v>44475</c:v>
                </c:pt>
                <c:pt idx="56">
                  <c:v>44476</c:v>
                </c:pt>
                <c:pt idx="57">
                  <c:v>44477</c:v>
                </c:pt>
                <c:pt idx="58">
                  <c:v>44478</c:v>
                </c:pt>
                <c:pt idx="59">
                  <c:v>44479</c:v>
                </c:pt>
                <c:pt idx="60">
                  <c:v>44480</c:v>
                </c:pt>
              </c:numCache>
            </c:numRef>
          </c:cat>
          <c:val>
            <c:numRef>
              <c:f>'Guatemala RT50%'!$B$2:$B$62</c:f>
              <c:numCache>
                <c:formatCode>0</c:formatCode>
                <c:ptCount val="61"/>
                <c:pt idx="0">
                  <c:v>4358</c:v>
                </c:pt>
                <c:pt idx="1">
                  <c:v>2980.1705575700425</c:v>
                </c:pt>
                <c:pt idx="2">
                  <c:v>3196.6932510851302</c:v>
                </c:pt>
                <c:pt idx="3">
                  <c:v>3428.8080119647198</c:v>
                </c:pt>
                <c:pt idx="4">
                  <c:v>3677.6187879455401</c:v>
                </c:pt>
                <c:pt idx="5">
                  <c:v>3944.3027412444712</c:v>
                </c:pt>
                <c:pt idx="6">
                  <c:v>4230.1148626233335</c:v>
                </c:pt>
                <c:pt idx="7">
                  <c:v>4536.39385329574</c:v>
                </c:pt>
                <c:pt idx="8">
                  <c:v>4864.5674278323495</c:v>
                </c:pt>
                <c:pt idx="9">
                  <c:v>5216.1582845336352</c:v>
                </c:pt>
                <c:pt idx="10">
                  <c:v>5592.7889625628404</c:v>
                </c:pt>
                <c:pt idx="11">
                  <c:v>5996.1875179788085</c:v>
                </c:pt>
                <c:pt idx="12">
                  <c:v>6428.1922716156987</c:v>
                </c:pt>
                <c:pt idx="13">
                  <c:v>6890.7583171089163</c:v>
                </c:pt>
                <c:pt idx="14">
                  <c:v>7385.9626770504437</c:v>
                </c:pt>
                <c:pt idx="15">
                  <c:v>7916.0110494865639</c:v>
                </c:pt>
                <c:pt idx="16">
                  <c:v>8483.2427415503153</c:v>
                </c:pt>
                <c:pt idx="17">
                  <c:v>9090.1381355022095</c:v>
                </c:pt>
                <c:pt idx="18">
                  <c:v>9739.3232733029199</c:v>
                </c:pt>
                <c:pt idx="19">
                  <c:v>10433.576575156507</c:v>
                </c:pt>
                <c:pt idx="20">
                  <c:v>11175.8323515884</c:v>
                </c:pt>
                <c:pt idx="21">
                  <c:v>11969.1879761044</c:v>
                </c:pt>
                <c:pt idx="22">
                  <c:v>12816.906545542604</c:v>
                </c:pt>
                <c:pt idx="23">
                  <c:v>13722.421325915902</c:v>
                </c:pt>
                <c:pt idx="24">
                  <c:v>14689.33846787141</c:v>
                </c:pt>
                <c:pt idx="25">
                  <c:v>15721.4388979582</c:v>
                </c:pt>
                <c:pt idx="26">
                  <c:v>16822.679116910582</c:v>
                </c:pt>
                <c:pt idx="27">
                  <c:v>17997.189276528574</c:v>
                </c:pt>
                <c:pt idx="28">
                  <c:v>19249.271739244101</c:v>
                </c:pt>
                <c:pt idx="29">
                  <c:v>20583.395204746801</c:v>
                </c:pt>
                <c:pt idx="30">
                  <c:v>22004.188097629623</c:v>
                </c:pt>
                <c:pt idx="31">
                  <c:v>23516.426472722629</c:v>
                </c:pt>
                <c:pt idx="32">
                  <c:v>25125.023107351699</c:v>
                </c:pt>
                <c:pt idx="33">
                  <c:v>26835.008116508499</c:v>
                </c:pt>
                <c:pt idx="34">
                  <c:v>28651.507806461799</c:v>
                </c:pt>
                <c:pt idx="35">
                  <c:v>30579.718014929909</c:v>
                </c:pt>
                <c:pt idx="36">
                  <c:v>32624.874607392896</c:v>
                </c:pt>
                <c:pt idx="37">
                  <c:v>34792.207681655244</c:v>
                </c:pt>
                <c:pt idx="38">
                  <c:v>37086.909858109611</c:v>
                </c:pt>
                <c:pt idx="39">
                  <c:v>39514.069353659594</c:v>
                </c:pt>
                <c:pt idx="40">
                  <c:v>42078.623864358</c:v>
                </c:pt>
                <c:pt idx="41">
                  <c:v>44785.281721747073</c:v>
                </c:pt>
                <c:pt idx="42">
                  <c:v>47638.4526401353</c:v>
                </c:pt>
                <c:pt idx="43">
                  <c:v>50642.151255599303</c:v>
                </c:pt>
                <c:pt idx="44">
                  <c:v>53799.910753739285</c:v>
                </c:pt>
                <c:pt idx="45">
                  <c:v>57114.665446938663</c:v>
                </c:pt>
                <c:pt idx="46">
                  <c:v>60588.642366465501</c:v>
                </c:pt>
                <c:pt idx="47">
                  <c:v>64223.228355680985</c:v>
                </c:pt>
                <c:pt idx="48">
                  <c:v>68018.833106887061</c:v>
                </c:pt>
                <c:pt idx="49">
                  <c:v>71974.745161215003</c:v>
                </c:pt>
                <c:pt idx="50">
                  <c:v>76088.979354416195</c:v>
                </c:pt>
                <c:pt idx="51">
                  <c:v>80358.116474144801</c:v>
                </c:pt>
                <c:pt idx="52">
                  <c:v>84777.142219972695</c:v>
                </c:pt>
                <c:pt idx="53">
                  <c:v>89339.283624910706</c:v>
                </c:pt>
                <c:pt idx="54">
                  <c:v>94035.850906101696</c:v>
                </c:pt>
                <c:pt idx="55">
                  <c:v>98856.084023361997</c:v>
                </c:pt>
                <c:pt idx="56">
                  <c:v>103787.01363190897</c:v>
                </c:pt>
                <c:pt idx="57">
                  <c:v>108813.338001842</c:v>
                </c:pt>
                <c:pt idx="58">
                  <c:v>113917.32422457302</c:v>
                </c:pt>
                <c:pt idx="59">
                  <c:v>119078.74038834199</c:v>
                </c:pt>
                <c:pt idx="60">
                  <c:v>124274.824177819</c:v>
                </c:pt>
              </c:numCache>
            </c:numRef>
          </c:val>
          <c:smooth val="0"/>
          <c:extLst>
            <c:ext xmlns:c16="http://schemas.microsoft.com/office/drawing/2014/chart" uri="{C3380CC4-5D6E-409C-BE32-E72D297353CC}">
              <c16:uniqueId val="{00000000-BE3B-4F4D-9833-23DD52CCD5C3}"/>
            </c:ext>
          </c:extLst>
        </c:ser>
        <c:ser>
          <c:idx val="0"/>
          <c:order val="2"/>
          <c:tx>
            <c:strRef>
              <c:f>'Guatemala RT50%'!$G$1</c:f>
              <c:strCache>
                <c:ptCount val="1"/>
                <c:pt idx="0">
                  <c:v>Defunciones totales </c:v>
                </c:pt>
              </c:strCache>
            </c:strRef>
          </c:tx>
          <c:spPr>
            <a:ln w="34925" cap="rnd">
              <a:solidFill>
                <a:schemeClr val="tx1">
                  <a:lumMod val="85000"/>
                  <a:lumOff val="15000"/>
                </a:schemeClr>
              </a:solidFill>
              <a:round/>
            </a:ln>
            <a:effectLst>
              <a:outerShdw blurRad="57150" dist="19050" dir="5400000" algn="ctr" rotWithShape="0">
                <a:srgbClr val="000000">
                  <a:alpha val="63000"/>
                </a:srgbClr>
              </a:outerShdw>
            </a:effectLst>
          </c:spPr>
          <c:marker>
            <c:symbol val="none"/>
          </c:marker>
          <c:cat>
            <c:numRef>
              <c:f>'Guatemala RT50%'!$A$2:$A$62</c:f>
              <c:numCache>
                <c:formatCode>dd/mm/yyyy</c:formatCode>
                <c:ptCount val="61"/>
                <c:pt idx="0">
                  <c:v>44420</c:v>
                </c:pt>
                <c:pt idx="1">
                  <c:v>44421</c:v>
                </c:pt>
                <c:pt idx="2">
                  <c:v>44422</c:v>
                </c:pt>
                <c:pt idx="3">
                  <c:v>44423</c:v>
                </c:pt>
                <c:pt idx="4">
                  <c:v>44424</c:v>
                </c:pt>
                <c:pt idx="5">
                  <c:v>44425</c:v>
                </c:pt>
                <c:pt idx="6">
                  <c:v>44426</c:v>
                </c:pt>
                <c:pt idx="7">
                  <c:v>44427</c:v>
                </c:pt>
                <c:pt idx="8">
                  <c:v>44428</c:v>
                </c:pt>
                <c:pt idx="9">
                  <c:v>44429</c:v>
                </c:pt>
                <c:pt idx="10">
                  <c:v>44430</c:v>
                </c:pt>
                <c:pt idx="11">
                  <c:v>44431</c:v>
                </c:pt>
                <c:pt idx="12">
                  <c:v>44432</c:v>
                </c:pt>
                <c:pt idx="13">
                  <c:v>44433</c:v>
                </c:pt>
                <c:pt idx="14">
                  <c:v>44434</c:v>
                </c:pt>
                <c:pt idx="15">
                  <c:v>44435</c:v>
                </c:pt>
                <c:pt idx="16">
                  <c:v>44436</c:v>
                </c:pt>
                <c:pt idx="17">
                  <c:v>44437</c:v>
                </c:pt>
                <c:pt idx="18">
                  <c:v>44438</c:v>
                </c:pt>
                <c:pt idx="19">
                  <c:v>44439</c:v>
                </c:pt>
                <c:pt idx="20">
                  <c:v>44440</c:v>
                </c:pt>
                <c:pt idx="21">
                  <c:v>44441</c:v>
                </c:pt>
                <c:pt idx="22">
                  <c:v>44442</c:v>
                </c:pt>
                <c:pt idx="23">
                  <c:v>44443</c:v>
                </c:pt>
                <c:pt idx="24">
                  <c:v>44444</c:v>
                </c:pt>
                <c:pt idx="25">
                  <c:v>44445</c:v>
                </c:pt>
                <c:pt idx="26">
                  <c:v>44446</c:v>
                </c:pt>
                <c:pt idx="27">
                  <c:v>44447</c:v>
                </c:pt>
                <c:pt idx="28">
                  <c:v>44448</c:v>
                </c:pt>
                <c:pt idx="29">
                  <c:v>44449</c:v>
                </c:pt>
                <c:pt idx="30">
                  <c:v>44450</c:v>
                </c:pt>
                <c:pt idx="31">
                  <c:v>44451</c:v>
                </c:pt>
                <c:pt idx="32">
                  <c:v>44452</c:v>
                </c:pt>
                <c:pt idx="33">
                  <c:v>44453</c:v>
                </c:pt>
                <c:pt idx="34">
                  <c:v>44454</c:v>
                </c:pt>
                <c:pt idx="35">
                  <c:v>44455</c:v>
                </c:pt>
                <c:pt idx="36">
                  <c:v>44456</c:v>
                </c:pt>
                <c:pt idx="37">
                  <c:v>44457</c:v>
                </c:pt>
                <c:pt idx="38">
                  <c:v>44458</c:v>
                </c:pt>
                <c:pt idx="39">
                  <c:v>44459</c:v>
                </c:pt>
                <c:pt idx="40">
                  <c:v>44460</c:v>
                </c:pt>
                <c:pt idx="41">
                  <c:v>44461</c:v>
                </c:pt>
                <c:pt idx="42">
                  <c:v>44462</c:v>
                </c:pt>
                <c:pt idx="43">
                  <c:v>44463</c:v>
                </c:pt>
                <c:pt idx="44">
                  <c:v>44464</c:v>
                </c:pt>
                <c:pt idx="45">
                  <c:v>44465</c:v>
                </c:pt>
                <c:pt idx="46">
                  <c:v>44466</c:v>
                </c:pt>
                <c:pt idx="47">
                  <c:v>44467</c:v>
                </c:pt>
                <c:pt idx="48">
                  <c:v>44468</c:v>
                </c:pt>
                <c:pt idx="49">
                  <c:v>44469</c:v>
                </c:pt>
                <c:pt idx="50">
                  <c:v>44470</c:v>
                </c:pt>
                <c:pt idx="51">
                  <c:v>44471</c:v>
                </c:pt>
                <c:pt idx="52">
                  <c:v>44472</c:v>
                </c:pt>
                <c:pt idx="53">
                  <c:v>44473</c:v>
                </c:pt>
                <c:pt idx="54">
                  <c:v>44474</c:v>
                </c:pt>
                <c:pt idx="55">
                  <c:v>44475</c:v>
                </c:pt>
                <c:pt idx="56">
                  <c:v>44476</c:v>
                </c:pt>
                <c:pt idx="57">
                  <c:v>44477</c:v>
                </c:pt>
                <c:pt idx="58">
                  <c:v>44478</c:v>
                </c:pt>
                <c:pt idx="59">
                  <c:v>44479</c:v>
                </c:pt>
                <c:pt idx="60">
                  <c:v>44480</c:v>
                </c:pt>
              </c:numCache>
            </c:numRef>
          </c:cat>
          <c:val>
            <c:numRef>
              <c:f>'Guatemala RT50%'!$G$2:$G$62</c:f>
              <c:numCache>
                <c:formatCode>0</c:formatCode>
                <c:ptCount val="61"/>
                <c:pt idx="0">
                  <c:v>10960</c:v>
                </c:pt>
                <c:pt idx="1">
                  <c:v>10976.399204808951</c:v>
                </c:pt>
                <c:pt idx="2">
                  <c:v>10993.996744057127</c:v>
                </c:pt>
                <c:pt idx="3">
                  <c:v>11012.879265675349</c:v>
                </c:pt>
                <c:pt idx="4">
                  <c:v>11033.14021746817</c:v>
                </c:pt>
                <c:pt idx="5">
                  <c:v>11054.88020516617</c:v>
                </c:pt>
                <c:pt idx="6">
                  <c:v>11078.207243946506</c:v>
                </c:pt>
                <c:pt idx="7">
                  <c:v>11103.237063740371</c:v>
                </c:pt>
                <c:pt idx="8">
                  <c:v>11130.093559831266</c:v>
                </c:pt>
                <c:pt idx="9">
                  <c:v>11158.909398482647</c:v>
                </c:pt>
                <c:pt idx="10">
                  <c:v>11189.82673051241</c:v>
                </c:pt>
                <c:pt idx="11">
                  <c:v>11222.997952737873</c:v>
                </c:pt>
                <c:pt idx="12">
                  <c:v>11258.58647773011</c:v>
                </c:pt>
                <c:pt idx="13">
                  <c:v>11296.767506428303</c:v>
                </c:pt>
                <c:pt idx="14">
                  <c:v>11337.728822439814</c:v>
                </c:pt>
                <c:pt idx="15">
                  <c:v>11381.671635465395</c:v>
                </c:pt>
                <c:pt idx="16">
                  <c:v>11428.811494114476</c:v>
                </c:pt>
                <c:pt idx="17">
                  <c:v>11479.37927719937</c:v>
                </c:pt>
                <c:pt idx="18">
                  <c:v>11533.622261717534</c:v>
                </c:pt>
                <c:pt idx="19">
                  <c:v>11591.805262853488</c:v>
                </c:pt>
                <c:pt idx="20">
                  <c:v>11654.211841918654</c:v>
                </c:pt>
                <c:pt idx="21">
                  <c:v>11721.145583452737</c:v>
                </c:pt>
                <c:pt idx="22">
                  <c:v>11792.931445397251</c:v>
                </c:pt>
                <c:pt idx="23">
                  <c:v>11869.917189601587</c:v>
                </c:pt>
                <c:pt idx="24">
                  <c:v>11952.474898969509</c:v>
                </c:pt>
                <c:pt idx="25">
                  <c:v>12041.002586372835</c:v>
                </c:pt>
                <c:pt idx="26">
                  <c:v>12135.925898245065</c:v>
                </c:pt>
                <c:pt idx="27">
                  <c:v>12237.699915166319</c:v>
                </c:pt>
                <c:pt idx="28">
                  <c:v>12346.811051054528</c:v>
                </c:pt>
                <c:pt idx="29">
                  <c:v>12463.779052993284</c:v>
                </c:pt>
                <c:pt idx="30">
                  <c:v>12589.159103303158</c:v>
                </c:pt>
                <c:pt idx="31">
                  <c:v>12723.544025909976</c:v>
                </c:pt>
                <c:pt idx="32">
                  <c:v>12867.566597569232</c:v>
                </c:pt>
                <c:pt idx="33">
                  <c:v>13021.901966833539</c:v>
                </c:pt>
                <c:pt idx="34">
                  <c:v>13187.270174021289</c:v>
                </c:pt>
                <c:pt idx="35">
                  <c:v>13364.438774849386</c:v>
                </c:pt>
                <c:pt idx="36">
                  <c:v>13554.225562117739</c:v>
                </c:pt>
                <c:pt idx="37">
                  <c:v>13757.501374809372</c:v>
                </c:pt>
                <c:pt idx="38">
                  <c:v>13975.192999244973</c:v>
                </c:pt>
                <c:pt idx="39">
                  <c:v>14208.286132260142</c:v>
                </c:pt>
                <c:pt idx="40">
                  <c:v>14457.828416039934</c:v>
                </c:pt>
                <c:pt idx="41">
                  <c:v>14724.932508798011</c:v>
                </c:pt>
                <c:pt idx="42">
                  <c:v>15010.7791844287</c:v>
                </c:pt>
                <c:pt idx="43">
                  <c:v>15316.620427425974</c:v>
                </c:pt>
                <c:pt idx="44">
                  <c:v>15643.782507596556</c:v>
                </c:pt>
                <c:pt idx="45">
                  <c:v>15993.668984630744</c:v>
                </c:pt>
                <c:pt idx="46">
                  <c:v>16367.763615041964</c:v>
                </c:pt>
                <c:pt idx="47">
                  <c:v>16767.633109638056</c:v>
                </c:pt>
                <c:pt idx="48">
                  <c:v>17194.929689472792</c:v>
                </c:pt>
                <c:pt idx="49">
                  <c:v>17651.393378847974</c:v>
                </c:pt>
                <c:pt idx="50">
                  <c:v>18138.853967041334</c:v>
                </c:pt>
                <c:pt idx="51">
                  <c:v>18659.232559894052</c:v>
                </c:pt>
                <c:pt idx="52">
                  <c:v>19214.542633208071</c:v>
                </c:pt>
                <c:pt idx="53">
                  <c:v>19806.890488867037</c:v>
                </c:pt>
                <c:pt idx="54">
                  <c:v>20438.475004072821</c:v>
                </c:pt>
                <c:pt idx="55">
                  <c:v>21111.586553598758</c:v>
                </c:pt>
                <c:pt idx="56">
                  <c:v>21828.604975842572</c:v>
                </c:pt>
                <c:pt idx="57">
                  <c:v>22591.996443181321</c:v>
                </c:pt>
                <c:pt idx="58">
                  <c:v>23404.309084324821</c:v>
                </c:pt>
                <c:pt idx="59">
                  <c:v>24268.167196486756</c:v>
                </c:pt>
                <c:pt idx="60">
                  <c:v>25186.263880201604</c:v>
                </c:pt>
              </c:numCache>
            </c:numRef>
          </c:val>
          <c:smooth val="0"/>
          <c:extLst>
            <c:ext xmlns:c16="http://schemas.microsoft.com/office/drawing/2014/chart" uri="{C3380CC4-5D6E-409C-BE32-E72D297353CC}">
              <c16:uniqueId val="{00000001-BE3B-4F4D-9833-23DD52CCD5C3}"/>
            </c:ext>
          </c:extLst>
        </c:ser>
        <c:dLbls>
          <c:showLegendKey val="0"/>
          <c:showVal val="0"/>
          <c:showCatName val="0"/>
          <c:showSerName val="0"/>
          <c:showPercent val="0"/>
          <c:showBubbleSize val="0"/>
        </c:dLbls>
        <c:marker val="1"/>
        <c:smooth val="0"/>
        <c:axId val="115194880"/>
        <c:axId val="145958016"/>
        <c:extLst/>
      </c:lineChart>
      <c:lineChart>
        <c:grouping val="standard"/>
        <c:varyColors val="0"/>
        <c:ser>
          <c:idx val="5"/>
          <c:order val="0"/>
          <c:tx>
            <c:strRef>
              <c:f>'Guatemala RT50%'!$F$1</c:f>
              <c:strCache>
                <c:ptCount val="1"/>
                <c:pt idx="0">
                  <c:v>Recuperados</c:v>
                </c:pt>
              </c:strCache>
            </c:strRef>
          </c:tx>
          <c:spPr>
            <a:ln w="34925" cap="rnd">
              <a:solidFill>
                <a:schemeClr val="accent4">
                  <a:lumMod val="40000"/>
                  <a:lumOff val="60000"/>
                </a:schemeClr>
              </a:solidFill>
              <a:round/>
            </a:ln>
            <a:effectLst>
              <a:outerShdw blurRad="57150" dist="19050" dir="5400000" algn="ctr" rotWithShape="0">
                <a:srgbClr val="000000">
                  <a:alpha val="63000"/>
                </a:srgbClr>
              </a:outerShdw>
            </a:effectLst>
          </c:spPr>
          <c:marker>
            <c:symbol val="none"/>
          </c:marker>
          <c:cat>
            <c:numRef>
              <c:f>'Guatemala RT50%'!$A$2:$A$62</c:f>
              <c:numCache>
                <c:formatCode>dd/mm/yyyy</c:formatCode>
                <c:ptCount val="61"/>
                <c:pt idx="0">
                  <c:v>44420</c:v>
                </c:pt>
                <c:pt idx="1">
                  <c:v>44421</c:v>
                </c:pt>
                <c:pt idx="2">
                  <c:v>44422</c:v>
                </c:pt>
                <c:pt idx="3">
                  <c:v>44423</c:v>
                </c:pt>
                <c:pt idx="4">
                  <c:v>44424</c:v>
                </c:pt>
                <c:pt idx="5">
                  <c:v>44425</c:v>
                </c:pt>
                <c:pt idx="6">
                  <c:v>44426</c:v>
                </c:pt>
                <c:pt idx="7">
                  <c:v>44427</c:v>
                </c:pt>
                <c:pt idx="8">
                  <c:v>44428</c:v>
                </c:pt>
                <c:pt idx="9">
                  <c:v>44429</c:v>
                </c:pt>
                <c:pt idx="10">
                  <c:v>44430</c:v>
                </c:pt>
                <c:pt idx="11">
                  <c:v>44431</c:v>
                </c:pt>
                <c:pt idx="12">
                  <c:v>44432</c:v>
                </c:pt>
                <c:pt idx="13">
                  <c:v>44433</c:v>
                </c:pt>
                <c:pt idx="14">
                  <c:v>44434</c:v>
                </c:pt>
                <c:pt idx="15">
                  <c:v>44435</c:v>
                </c:pt>
                <c:pt idx="16">
                  <c:v>44436</c:v>
                </c:pt>
                <c:pt idx="17">
                  <c:v>44437</c:v>
                </c:pt>
                <c:pt idx="18">
                  <c:v>44438</c:v>
                </c:pt>
                <c:pt idx="19">
                  <c:v>44439</c:v>
                </c:pt>
                <c:pt idx="20">
                  <c:v>44440</c:v>
                </c:pt>
                <c:pt idx="21">
                  <c:v>44441</c:v>
                </c:pt>
                <c:pt idx="22">
                  <c:v>44442</c:v>
                </c:pt>
                <c:pt idx="23">
                  <c:v>44443</c:v>
                </c:pt>
                <c:pt idx="24">
                  <c:v>44444</c:v>
                </c:pt>
                <c:pt idx="25">
                  <c:v>44445</c:v>
                </c:pt>
                <c:pt idx="26">
                  <c:v>44446</c:v>
                </c:pt>
                <c:pt idx="27">
                  <c:v>44447</c:v>
                </c:pt>
                <c:pt idx="28">
                  <c:v>44448</c:v>
                </c:pt>
                <c:pt idx="29">
                  <c:v>44449</c:v>
                </c:pt>
                <c:pt idx="30">
                  <c:v>44450</c:v>
                </c:pt>
                <c:pt idx="31">
                  <c:v>44451</c:v>
                </c:pt>
                <c:pt idx="32">
                  <c:v>44452</c:v>
                </c:pt>
                <c:pt idx="33">
                  <c:v>44453</c:v>
                </c:pt>
                <c:pt idx="34">
                  <c:v>44454</c:v>
                </c:pt>
                <c:pt idx="35">
                  <c:v>44455</c:v>
                </c:pt>
                <c:pt idx="36">
                  <c:v>44456</c:v>
                </c:pt>
                <c:pt idx="37">
                  <c:v>44457</c:v>
                </c:pt>
                <c:pt idx="38">
                  <c:v>44458</c:v>
                </c:pt>
                <c:pt idx="39">
                  <c:v>44459</c:v>
                </c:pt>
                <c:pt idx="40">
                  <c:v>44460</c:v>
                </c:pt>
                <c:pt idx="41">
                  <c:v>44461</c:v>
                </c:pt>
                <c:pt idx="42">
                  <c:v>44462</c:v>
                </c:pt>
                <c:pt idx="43">
                  <c:v>44463</c:v>
                </c:pt>
                <c:pt idx="44">
                  <c:v>44464</c:v>
                </c:pt>
                <c:pt idx="45">
                  <c:v>44465</c:v>
                </c:pt>
                <c:pt idx="46">
                  <c:v>44466</c:v>
                </c:pt>
                <c:pt idx="47">
                  <c:v>44467</c:v>
                </c:pt>
                <c:pt idx="48">
                  <c:v>44468</c:v>
                </c:pt>
                <c:pt idx="49">
                  <c:v>44469</c:v>
                </c:pt>
                <c:pt idx="50">
                  <c:v>44470</c:v>
                </c:pt>
                <c:pt idx="51">
                  <c:v>44471</c:v>
                </c:pt>
                <c:pt idx="52">
                  <c:v>44472</c:v>
                </c:pt>
                <c:pt idx="53">
                  <c:v>44473</c:v>
                </c:pt>
                <c:pt idx="54">
                  <c:v>44474</c:v>
                </c:pt>
                <c:pt idx="55">
                  <c:v>44475</c:v>
                </c:pt>
                <c:pt idx="56">
                  <c:v>44476</c:v>
                </c:pt>
                <c:pt idx="57">
                  <c:v>44477</c:v>
                </c:pt>
                <c:pt idx="58">
                  <c:v>44478</c:v>
                </c:pt>
                <c:pt idx="59">
                  <c:v>44479</c:v>
                </c:pt>
                <c:pt idx="60">
                  <c:v>44480</c:v>
                </c:pt>
              </c:numCache>
            </c:numRef>
          </c:cat>
          <c:val>
            <c:numRef>
              <c:f>'Guatemala RT50%'!$F$2:$F$62</c:f>
              <c:numCache>
                <c:formatCode>0</c:formatCode>
                <c:ptCount val="61"/>
                <c:pt idx="0">
                  <c:v>351996</c:v>
                </c:pt>
                <c:pt idx="1">
                  <c:v>363364</c:v>
                </c:pt>
                <c:pt idx="2">
                  <c:v>364319</c:v>
                </c:pt>
                <c:pt idx="3">
                  <c:v>365344</c:v>
                </c:pt>
                <c:pt idx="4">
                  <c:v>366444</c:v>
                </c:pt>
                <c:pt idx="5">
                  <c:v>367624</c:v>
                </c:pt>
                <c:pt idx="6">
                  <c:v>368890</c:v>
                </c:pt>
                <c:pt idx="7">
                  <c:v>370249</c:v>
                </c:pt>
                <c:pt idx="8">
                  <c:v>371706</c:v>
                </c:pt>
                <c:pt idx="9">
                  <c:v>373270</c:v>
                </c:pt>
                <c:pt idx="10">
                  <c:v>374949</c:v>
                </c:pt>
                <c:pt idx="11">
                  <c:v>376749</c:v>
                </c:pt>
                <c:pt idx="12">
                  <c:v>378681</c:v>
                </c:pt>
                <c:pt idx="13">
                  <c:v>380753</c:v>
                </c:pt>
                <c:pt idx="14">
                  <c:v>382977</c:v>
                </c:pt>
                <c:pt idx="15">
                  <c:v>385362</c:v>
                </c:pt>
                <c:pt idx="16">
                  <c:v>387921</c:v>
                </c:pt>
                <c:pt idx="17">
                  <c:v>390665</c:v>
                </c:pt>
                <c:pt idx="18">
                  <c:v>393610</c:v>
                </c:pt>
                <c:pt idx="19">
                  <c:v>396768</c:v>
                </c:pt>
                <c:pt idx="20">
                  <c:v>400155</c:v>
                </c:pt>
                <c:pt idx="21">
                  <c:v>403788</c:v>
                </c:pt>
                <c:pt idx="22">
                  <c:v>407685</c:v>
                </c:pt>
                <c:pt idx="23">
                  <c:v>411863</c:v>
                </c:pt>
                <c:pt idx="24">
                  <c:v>416345</c:v>
                </c:pt>
                <c:pt idx="25">
                  <c:v>421150</c:v>
                </c:pt>
                <c:pt idx="26">
                  <c:v>426302</c:v>
                </c:pt>
                <c:pt idx="27">
                  <c:v>431826</c:v>
                </c:pt>
                <c:pt idx="28">
                  <c:v>437749</c:v>
                </c:pt>
                <c:pt idx="29">
                  <c:v>444098</c:v>
                </c:pt>
                <c:pt idx="30">
                  <c:v>450903</c:v>
                </c:pt>
                <c:pt idx="31">
                  <c:v>458198</c:v>
                </c:pt>
                <c:pt idx="32">
                  <c:v>466015</c:v>
                </c:pt>
                <c:pt idx="33">
                  <c:v>474392</c:v>
                </c:pt>
                <c:pt idx="34">
                  <c:v>483368</c:v>
                </c:pt>
                <c:pt idx="35">
                  <c:v>492985</c:v>
                </c:pt>
                <c:pt idx="36">
                  <c:v>503286</c:v>
                </c:pt>
                <c:pt idx="37">
                  <c:v>514320</c:v>
                </c:pt>
                <c:pt idx="38">
                  <c:v>526136</c:v>
                </c:pt>
                <c:pt idx="39">
                  <c:v>538788</c:v>
                </c:pt>
                <c:pt idx="40">
                  <c:v>552333</c:v>
                </c:pt>
                <c:pt idx="41">
                  <c:v>566831</c:v>
                </c:pt>
                <c:pt idx="42">
                  <c:v>582347</c:v>
                </c:pt>
                <c:pt idx="43">
                  <c:v>598948</c:v>
                </c:pt>
                <c:pt idx="44">
                  <c:v>616706</c:v>
                </c:pt>
                <c:pt idx="45">
                  <c:v>635697</c:v>
                </c:pt>
                <c:pt idx="46">
                  <c:v>656003</c:v>
                </c:pt>
                <c:pt idx="47">
                  <c:v>677707</c:v>
                </c:pt>
                <c:pt idx="48">
                  <c:v>700901</c:v>
                </c:pt>
                <c:pt idx="49">
                  <c:v>725677</c:v>
                </c:pt>
                <c:pt idx="50">
                  <c:v>752136</c:v>
                </c:pt>
                <c:pt idx="51">
                  <c:v>780382</c:v>
                </c:pt>
                <c:pt idx="52">
                  <c:v>810523</c:v>
                </c:pt>
                <c:pt idx="53">
                  <c:v>842676</c:v>
                </c:pt>
                <c:pt idx="54">
                  <c:v>876958</c:v>
                </c:pt>
                <c:pt idx="55">
                  <c:v>913493</c:v>
                </c:pt>
                <c:pt idx="56">
                  <c:v>952413</c:v>
                </c:pt>
                <c:pt idx="57">
                  <c:v>993849</c:v>
                </c:pt>
                <c:pt idx="58">
                  <c:v>1037941</c:v>
                </c:pt>
                <c:pt idx="59">
                  <c:v>1084830</c:v>
                </c:pt>
                <c:pt idx="60">
                  <c:v>1134664</c:v>
                </c:pt>
              </c:numCache>
            </c:numRef>
          </c:val>
          <c:smooth val="0"/>
          <c:extLst>
            <c:ext xmlns:c16="http://schemas.microsoft.com/office/drawing/2014/chart" uri="{C3380CC4-5D6E-409C-BE32-E72D297353CC}">
              <c16:uniqueId val="{00000002-BE3B-4F4D-9833-23DD52CCD5C3}"/>
            </c:ext>
          </c:extLst>
        </c:ser>
        <c:dLbls>
          <c:showLegendKey val="0"/>
          <c:showVal val="0"/>
          <c:showCatName val="0"/>
          <c:showSerName val="0"/>
          <c:showPercent val="0"/>
          <c:showBubbleSize val="0"/>
        </c:dLbls>
        <c:marker val="1"/>
        <c:smooth val="0"/>
        <c:axId val="154984448"/>
        <c:axId val="154969216"/>
      </c:lineChart>
      <c:dateAx>
        <c:axId val="115194880"/>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S"/>
                  <a:t>Fechas</a:t>
                </a:r>
              </a:p>
            </c:rich>
          </c:tx>
          <c:layout>
            <c:manualLayout>
              <c:xMode val="edge"/>
              <c:yMode val="edge"/>
              <c:x val="0.4443215571016324"/>
              <c:y val="0.88885758746512122"/>
            </c:manualLayout>
          </c:layout>
          <c:overlay val="0"/>
          <c:spPr>
            <a:noFill/>
            <a:ln>
              <a:noFill/>
            </a:ln>
            <a:effectLst/>
          </c:spPr>
        </c:title>
        <c:numFmt formatCode="dd/mm/yyyy" sourceLinked="1"/>
        <c:majorTickMark val="none"/>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45958016"/>
        <c:crosses val="autoZero"/>
        <c:auto val="1"/>
        <c:lblOffset val="100"/>
        <c:baseTimeUnit val="days"/>
      </c:dateAx>
      <c:valAx>
        <c:axId val="145958016"/>
        <c:scaling>
          <c:orientation val="minMax"/>
          <c:max val="130000"/>
          <c:min val="3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S"/>
                  <a:t>Individuos</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GT"/>
          </a:p>
        </c:txPr>
        <c:crossAx val="115194880"/>
        <c:crosses val="autoZero"/>
        <c:crossBetween val="between"/>
        <c:majorUnit val="13000"/>
      </c:valAx>
      <c:valAx>
        <c:axId val="154969216"/>
        <c:scaling>
          <c:orientation val="minMax"/>
          <c:max val="1200000"/>
          <c:min val="300000"/>
        </c:scaling>
        <c:delete val="0"/>
        <c:axPos val="r"/>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S"/>
                  <a:t>Recuperados</a:t>
                </a:r>
              </a:p>
            </c:rich>
          </c:tx>
          <c:overlay val="0"/>
          <c:spPr>
            <a:noFill/>
            <a:ln>
              <a:noFill/>
            </a:ln>
            <a:effectLst/>
          </c:sp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54984448"/>
        <c:crosses val="max"/>
        <c:crossBetween val="between"/>
        <c:majorUnit val="100000"/>
      </c:valAx>
      <c:dateAx>
        <c:axId val="154984448"/>
        <c:scaling>
          <c:orientation val="minMax"/>
        </c:scaling>
        <c:delete val="1"/>
        <c:axPos val="b"/>
        <c:numFmt formatCode="dd/mm/yyyy" sourceLinked="1"/>
        <c:majorTickMark val="out"/>
        <c:minorTickMark val="none"/>
        <c:tickLblPos val="nextTo"/>
        <c:crossAx val="154969216"/>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G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s-G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Hoja1!$B$5:$B$10</c:f>
              <c:numCache>
                <c:formatCode>mmm\-yy</c:formatCode>
                <c:ptCount val="6"/>
                <c:pt idx="0">
                  <c:v>43891</c:v>
                </c:pt>
                <c:pt idx="1">
                  <c:v>43983</c:v>
                </c:pt>
                <c:pt idx="2">
                  <c:v>44075</c:v>
                </c:pt>
                <c:pt idx="3">
                  <c:v>44166</c:v>
                </c:pt>
                <c:pt idx="4">
                  <c:v>44287</c:v>
                </c:pt>
                <c:pt idx="5">
                  <c:v>44409</c:v>
                </c:pt>
              </c:numCache>
            </c:numRef>
          </c:cat>
          <c:val>
            <c:numRef>
              <c:f>Hoja1!$C$5:$C$10</c:f>
              <c:numCache>
                <c:formatCode>General</c:formatCode>
                <c:ptCount val="6"/>
                <c:pt idx="0">
                  <c:v>840</c:v>
                </c:pt>
                <c:pt idx="1">
                  <c:v>1970</c:v>
                </c:pt>
                <c:pt idx="2">
                  <c:v>2163</c:v>
                </c:pt>
                <c:pt idx="3">
                  <c:v>2163</c:v>
                </c:pt>
                <c:pt idx="4">
                  <c:v>2297</c:v>
                </c:pt>
                <c:pt idx="5">
                  <c:v>2779</c:v>
                </c:pt>
              </c:numCache>
            </c:numRef>
          </c:val>
          <c:smooth val="0"/>
          <c:extLst>
            <c:ext xmlns:c16="http://schemas.microsoft.com/office/drawing/2014/chart" uri="{C3380CC4-5D6E-409C-BE32-E72D297353CC}">
              <c16:uniqueId val="{00000003-514A-451C-A8B5-23DD0155F850}"/>
            </c:ext>
          </c:extLst>
        </c:ser>
        <c:dLbls>
          <c:dLblPos val="ctr"/>
          <c:showLegendKey val="0"/>
          <c:showVal val="1"/>
          <c:showCatName val="0"/>
          <c:showSerName val="0"/>
          <c:showPercent val="0"/>
          <c:showBubbleSize val="0"/>
        </c:dLbls>
        <c:marker val="1"/>
        <c:smooth val="0"/>
        <c:axId val="438876624"/>
        <c:axId val="438873712"/>
      </c:lineChart>
      <c:dateAx>
        <c:axId val="438876624"/>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GT"/>
          </a:p>
        </c:txPr>
        <c:crossAx val="438873712"/>
        <c:crosses val="autoZero"/>
        <c:auto val="1"/>
        <c:lblOffset val="100"/>
        <c:baseTimeUnit val="months"/>
      </c:dateAx>
      <c:valAx>
        <c:axId val="438873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GT"/>
          </a:p>
        </c:txPr>
        <c:crossAx val="438876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G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[INFORMACION COVID 1.xlsx]OCUPACION LINEAL!TablaDinámica2</c:name>
    <c:fmtId val="-1"/>
  </c:pivotSource>
  <c:chart>
    <c:autoTitleDeleted val="0"/>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1"/>
          <c:showCatName val="0"/>
          <c:showSerName val="0"/>
          <c:showPercent val="0"/>
          <c:showBubbleSize val="0"/>
          <c:extLst>
            <c:ext xmlns:c15="http://schemas.microsoft.com/office/drawing/2012/chart" uri="{CE6537A1-D6FC-4f65-9D91-7224C49458BB}"/>
          </c:extLst>
        </c:dLbl>
      </c:pivotFmt>
      <c:pivotFmt>
        <c:idx val="2"/>
        <c:dLbl>
          <c:idx val="0"/>
          <c:showLegendKey val="0"/>
          <c:showVal val="1"/>
          <c:showCatName val="0"/>
          <c:showSerName val="0"/>
          <c:showPercent val="0"/>
          <c:showBubbleSize val="0"/>
          <c:extLst>
            <c:ext xmlns:c15="http://schemas.microsoft.com/office/drawing/2012/chart" uri="{CE6537A1-D6FC-4f65-9D91-7224C49458BB}"/>
          </c:extLst>
        </c:dLbl>
      </c:pivotFmt>
      <c:pivotFmt>
        <c:idx val="3"/>
        <c:dLbl>
          <c:idx val="0"/>
          <c:showLegendKey val="1"/>
          <c:showVal val="1"/>
          <c:showCatName val="1"/>
          <c:showSerName val="1"/>
          <c:showPercent val="1"/>
          <c:showBubbleSize val="1"/>
          <c:extLst>
            <c:ext xmlns:c15="http://schemas.microsoft.com/office/drawing/2012/chart" uri="{CE6537A1-D6FC-4f65-9D91-7224C49458BB}"/>
          </c:extLst>
        </c:dLbl>
      </c:pivotFmt>
      <c:pivotFmt>
        <c:idx val="4"/>
        <c:dLbl>
          <c:idx val="0"/>
          <c:showLegendKey val="1"/>
          <c:showVal val="1"/>
          <c:showCatName val="1"/>
          <c:showSerName val="1"/>
          <c:showPercent val="1"/>
          <c:showBubbleSize val="1"/>
          <c:extLst>
            <c:ext xmlns:c15="http://schemas.microsoft.com/office/drawing/2012/chart" uri="{CE6537A1-D6FC-4f65-9D91-7224C49458BB}"/>
          </c:extLst>
        </c:dLbl>
      </c:pivotFmt>
      <c:pivotFmt>
        <c:idx val="5"/>
      </c:pivotFmt>
      <c:pivotFmt>
        <c:idx val="6"/>
      </c:pivotFmt>
      <c:pivotFmt>
        <c:idx val="7"/>
      </c:pivotFmt>
      <c:pivotFmt>
        <c:idx val="8"/>
      </c:pivotFmt>
      <c:pivotFmt>
        <c:idx val="9"/>
      </c:pivotFmt>
      <c:pivotFmt>
        <c:idx val="10"/>
      </c:pivotFmt>
      <c:pivotFmt>
        <c:idx val="11"/>
      </c:pivotFmt>
      <c:pivotFmt>
        <c:idx val="12"/>
      </c:pivotFmt>
      <c:pivotFmt>
        <c:idx val="13"/>
      </c:pivotFmt>
      <c:pivotFmt>
        <c:idx val="14"/>
      </c:pivotFmt>
      <c:pivotFmt>
        <c:idx val="15"/>
      </c:pivotFmt>
      <c:pivotFmt>
        <c:idx val="16"/>
      </c:pivotFmt>
      <c:pivotFmt>
        <c:idx val="17"/>
      </c:pivotFmt>
      <c:pivotFmt>
        <c:idx val="18"/>
      </c:pivotFmt>
      <c:pivotFmt>
        <c:idx val="19"/>
      </c:pivotFmt>
      <c:pivotFmt>
        <c:idx val="20"/>
      </c:pivotFmt>
      <c:pivotFmt>
        <c:idx val="21"/>
      </c:pivotFmt>
      <c:pivotFmt>
        <c:idx val="22"/>
      </c:pivotFmt>
      <c:pivotFmt>
        <c:idx val="23"/>
      </c:pivotFmt>
      <c:pivotFmt>
        <c:idx val="24"/>
      </c:pivotFmt>
      <c:pivotFmt>
        <c:idx val="25"/>
      </c:pivotFmt>
      <c:pivotFmt>
        <c:idx val="26"/>
      </c:pivotFmt>
      <c:pivotFmt>
        <c:idx val="27"/>
      </c:pivotFmt>
      <c:pivotFmt>
        <c:idx val="28"/>
      </c:pivotFmt>
      <c:pivotFmt>
        <c:idx val="29"/>
      </c:pivotFmt>
      <c:pivotFmt>
        <c:idx val="30"/>
      </c:pivotFmt>
      <c:pivotFmt>
        <c:idx val="31"/>
      </c:pivotFmt>
      <c:pivotFmt>
        <c:idx val="32"/>
      </c:pivotFmt>
      <c:pivotFmt>
        <c:idx val="33"/>
      </c:pivotFmt>
      <c:pivotFmt>
        <c:idx val="34"/>
      </c:pivotFmt>
      <c:pivotFmt>
        <c:idx val="35"/>
      </c:pivotFmt>
      <c:pivotFmt>
        <c:idx val="36"/>
        <c:dLbl>
          <c:idx val="0"/>
          <c:layout>
            <c:manualLayout>
              <c:x val="8.2258366049727822E-3"/>
              <c:y val="-3.4313723006861641E-2"/>
            </c:manualLayout>
          </c:layout>
          <c:showLegendKey val="0"/>
          <c:showVal val="1"/>
          <c:showCatName val="0"/>
          <c:showSerName val="0"/>
          <c:showPercent val="0"/>
          <c:showBubbleSize val="0"/>
          <c:extLst>
            <c:ext xmlns:c15="http://schemas.microsoft.com/office/drawing/2012/chart" uri="{CE6537A1-D6FC-4f65-9D91-7224C49458BB}"/>
          </c:extLst>
        </c:dLbl>
      </c:pivotFmt>
      <c:pivotFmt>
        <c:idx val="37"/>
      </c:pivotFmt>
      <c:pivotFmt>
        <c:idx val="38"/>
      </c:pivotFmt>
      <c:pivotFmt>
        <c:idx val="39"/>
      </c:pivotFmt>
      <c:pivotFmt>
        <c:idx val="40"/>
      </c:pivotFmt>
      <c:pivotFmt>
        <c:idx val="41"/>
      </c:pivotFmt>
      <c:pivotFmt>
        <c:idx val="42"/>
      </c:pivotFmt>
      <c:pivotFmt>
        <c:idx val="43"/>
      </c:pivotFmt>
      <c:pivotFmt>
        <c:idx val="44"/>
      </c:pivotFmt>
      <c:pivotFmt>
        <c:idx val="45"/>
      </c:pivotFmt>
      <c:pivotFmt>
        <c:idx val="46"/>
      </c:pivotFmt>
      <c:pivotFmt>
        <c:idx val="47"/>
      </c:pivotFmt>
      <c:pivotFmt>
        <c:idx val="48"/>
      </c:pivotFmt>
      <c:pivotFmt>
        <c:idx val="49"/>
      </c:pivotFmt>
      <c:pivotFmt>
        <c:idx val="50"/>
      </c:pivotFmt>
      <c:pivotFmt>
        <c:idx val="51"/>
      </c:pivotFmt>
      <c:pivotFmt>
        <c:idx val="52"/>
      </c:pivotFmt>
      <c:pivotFmt>
        <c:idx val="53"/>
      </c:pivotFmt>
      <c:pivotFmt>
        <c:idx val="54"/>
      </c:pivotFmt>
      <c:pivotFmt>
        <c:idx val="55"/>
      </c:pivotFmt>
      <c:pivotFmt>
        <c:idx val="56"/>
      </c:pivotFmt>
      <c:pivotFmt>
        <c:idx val="57"/>
      </c:pivotFmt>
      <c:pivotFmt>
        <c:idx val="58"/>
      </c:pivotFmt>
      <c:pivotFmt>
        <c:idx val="59"/>
      </c:pivotFmt>
      <c:pivotFmt>
        <c:idx val="60"/>
      </c:pivotFmt>
      <c:pivotFmt>
        <c:idx val="61"/>
      </c:pivotFmt>
      <c:pivotFmt>
        <c:idx val="62"/>
      </c:pivotFmt>
      <c:pivotFmt>
        <c:idx val="63"/>
        <c:dLbl>
          <c:idx val="0"/>
          <c:showLegendKey val="0"/>
          <c:showVal val="0"/>
          <c:showCatName val="0"/>
          <c:showSerName val="0"/>
          <c:showPercent val="0"/>
          <c:showBubbleSize val="0"/>
          <c:extLst>
            <c:ext xmlns:c15="http://schemas.microsoft.com/office/drawing/2012/chart" uri="{CE6537A1-D6FC-4f65-9D91-7224C49458BB}"/>
          </c:extLst>
        </c:dLbl>
      </c:pivotFmt>
      <c:pivotFmt>
        <c:idx val="64"/>
        <c:dLbl>
          <c:idx val="0"/>
          <c:showLegendKey val="0"/>
          <c:showVal val="1"/>
          <c:showCatName val="0"/>
          <c:showSerName val="0"/>
          <c:showPercent val="0"/>
          <c:showBubbleSize val="0"/>
          <c:extLst>
            <c:ext xmlns:c15="http://schemas.microsoft.com/office/drawing/2012/chart" uri="{CE6537A1-D6FC-4f65-9D91-7224C49458BB}"/>
          </c:extLst>
        </c:dLbl>
      </c:pivotFmt>
      <c:pivotFmt>
        <c:idx val="65"/>
      </c:pivotFmt>
      <c:pivotFmt>
        <c:idx val="66"/>
      </c:pivotFmt>
      <c:pivotFmt>
        <c:idx val="67"/>
      </c:pivotFmt>
      <c:pivotFmt>
        <c:idx val="68"/>
      </c:pivotFmt>
      <c:pivotFmt>
        <c:idx val="69"/>
      </c:pivotFmt>
      <c:pivotFmt>
        <c:idx val="70"/>
      </c:pivotFmt>
      <c:pivotFmt>
        <c:idx val="71"/>
      </c:pivotFmt>
      <c:pivotFmt>
        <c:idx val="72"/>
      </c:pivotFmt>
      <c:pivotFmt>
        <c:idx val="73"/>
      </c:pivotFmt>
      <c:pivotFmt>
        <c:idx val="74"/>
      </c:pivotFmt>
      <c:pivotFmt>
        <c:idx val="75"/>
      </c:pivotFmt>
      <c:pivotFmt>
        <c:idx val="76"/>
      </c:pivotFmt>
      <c:pivotFmt>
        <c:idx val="77"/>
      </c:pivotFmt>
      <c:pivotFmt>
        <c:idx val="78"/>
      </c:pivotFmt>
      <c:pivotFmt>
        <c:idx val="79"/>
      </c:pivotFmt>
      <c:pivotFmt>
        <c:idx val="80"/>
      </c:pivotFmt>
      <c:pivotFmt>
        <c:idx val="81"/>
      </c:pivotFmt>
      <c:pivotFmt>
        <c:idx val="82"/>
      </c:pivotFmt>
      <c:pivotFmt>
        <c:idx val="83"/>
      </c:pivotFmt>
      <c:pivotFmt>
        <c:idx val="84"/>
      </c:pivotFmt>
      <c:pivotFmt>
        <c:idx val="85"/>
      </c:pivotFmt>
      <c:pivotFmt>
        <c:idx val="86"/>
        <c:dLbl>
          <c:idx val="0"/>
          <c:layout>
            <c:manualLayout>
              <c:x val="8.2258366049727822E-3"/>
              <c:y val="-3.4313723006861641E-2"/>
            </c:manualLayout>
          </c:layout>
          <c:showLegendKey val="0"/>
          <c:showVal val="1"/>
          <c:showCatName val="0"/>
          <c:showSerName val="0"/>
          <c:showPercent val="0"/>
          <c:showBubbleSize val="0"/>
          <c:extLst>
            <c:ext xmlns:c15="http://schemas.microsoft.com/office/drawing/2012/chart" uri="{CE6537A1-D6FC-4f65-9D91-7224C49458BB}"/>
          </c:extLst>
        </c:dLbl>
      </c:pivotFmt>
      <c:pivotFmt>
        <c:idx val="87"/>
        <c:dLbl>
          <c:idx val="0"/>
          <c:showLegendKey val="0"/>
          <c:showVal val="1"/>
          <c:showCatName val="0"/>
          <c:showSerName val="0"/>
          <c:showPercent val="0"/>
          <c:showBubbleSize val="0"/>
          <c:extLst>
            <c:ext xmlns:c15="http://schemas.microsoft.com/office/drawing/2012/chart" uri="{CE6537A1-D6FC-4f65-9D91-7224C49458BB}"/>
          </c:extLst>
        </c:dLbl>
      </c:pivotFmt>
      <c:pivotFmt>
        <c:idx val="88"/>
        <c:dLbl>
          <c:idx val="0"/>
          <c:showLegendKey val="0"/>
          <c:showVal val="0"/>
          <c:showCatName val="0"/>
          <c:showSerName val="0"/>
          <c:showPercent val="0"/>
          <c:showBubbleSize val="0"/>
          <c:extLst>
            <c:ext xmlns:c15="http://schemas.microsoft.com/office/drawing/2012/chart" uri="{CE6537A1-D6FC-4f65-9D91-7224C49458BB}"/>
          </c:extLst>
        </c:dLbl>
      </c:pivotFmt>
      <c:pivotFmt>
        <c:idx val="89"/>
        <c:dLbl>
          <c:idx val="0"/>
          <c:showLegendKey val="0"/>
          <c:showVal val="1"/>
          <c:showCatName val="0"/>
          <c:showSerName val="0"/>
          <c:showPercent val="0"/>
          <c:showBubbleSize val="0"/>
          <c:extLst>
            <c:ext xmlns:c15="http://schemas.microsoft.com/office/drawing/2012/chart" uri="{CE6537A1-D6FC-4f65-9D91-7224C49458BB}"/>
          </c:extLst>
        </c:dLbl>
      </c:pivotFmt>
      <c:pivotFmt>
        <c:idx val="90"/>
      </c:pivotFmt>
      <c:pivotFmt>
        <c:idx val="91"/>
      </c:pivotFmt>
      <c:pivotFmt>
        <c:idx val="92"/>
      </c:pivotFmt>
      <c:pivotFmt>
        <c:idx val="93"/>
      </c:pivotFmt>
      <c:pivotFmt>
        <c:idx val="94"/>
      </c:pivotFmt>
      <c:pivotFmt>
        <c:idx val="95"/>
      </c:pivotFmt>
      <c:pivotFmt>
        <c:idx val="96"/>
      </c:pivotFmt>
      <c:pivotFmt>
        <c:idx val="97"/>
      </c:pivotFmt>
      <c:pivotFmt>
        <c:idx val="98"/>
      </c:pivotFmt>
      <c:pivotFmt>
        <c:idx val="99"/>
      </c:pivotFmt>
      <c:pivotFmt>
        <c:idx val="100"/>
      </c:pivotFmt>
      <c:pivotFmt>
        <c:idx val="101"/>
      </c:pivotFmt>
      <c:pivotFmt>
        <c:idx val="102"/>
      </c:pivotFmt>
      <c:pivotFmt>
        <c:idx val="103"/>
      </c:pivotFmt>
      <c:pivotFmt>
        <c:idx val="104"/>
      </c:pivotFmt>
      <c:pivotFmt>
        <c:idx val="105"/>
      </c:pivotFmt>
      <c:pivotFmt>
        <c:idx val="106"/>
      </c:pivotFmt>
      <c:pivotFmt>
        <c:idx val="107"/>
      </c:pivotFmt>
      <c:pivotFmt>
        <c:idx val="108"/>
      </c:pivotFmt>
      <c:pivotFmt>
        <c:idx val="109"/>
      </c:pivotFmt>
      <c:pivotFmt>
        <c:idx val="110"/>
      </c:pivotFmt>
      <c:pivotFmt>
        <c:idx val="111"/>
        <c:dLbl>
          <c:idx val="0"/>
          <c:layout>
            <c:manualLayout>
              <c:x val="8.2258366049727822E-3"/>
              <c:y val="-3.4313723006861641E-2"/>
            </c:manualLayout>
          </c:layout>
          <c:showLegendKey val="0"/>
          <c:showVal val="1"/>
          <c:showCatName val="0"/>
          <c:showSerName val="0"/>
          <c:showPercent val="0"/>
          <c:showBubbleSize val="0"/>
          <c:extLst>
            <c:ext xmlns:c15="http://schemas.microsoft.com/office/drawing/2012/chart" uri="{CE6537A1-D6FC-4f65-9D91-7224C49458BB}"/>
          </c:extLst>
        </c:dLbl>
      </c:pivotFmt>
      <c:pivotFmt>
        <c:idx val="112"/>
        <c:dLbl>
          <c:idx val="0"/>
          <c:showLegendKey val="0"/>
          <c:showVal val="1"/>
          <c:showCatName val="0"/>
          <c:showSerName val="0"/>
          <c:showPercent val="0"/>
          <c:showBubbleSize val="0"/>
          <c:extLst>
            <c:ext xmlns:c15="http://schemas.microsoft.com/office/drawing/2012/chart" uri="{CE6537A1-D6FC-4f65-9D91-7224C49458BB}"/>
          </c:extLst>
        </c:dLbl>
      </c:pivotFmt>
      <c:pivotFmt>
        <c:idx val="113"/>
        <c:spPr>
          <a:solidFill>
            <a:schemeClr val="accent1"/>
          </a:solidFill>
          <a:ln w="22225" cap="rnd">
            <a:solidFill>
              <a:schemeClr val="accent1"/>
            </a:solidFill>
            <a:round/>
          </a:ln>
          <a:effectLst/>
        </c:spPr>
        <c:marker>
          <c:symbol val="circle"/>
          <c:size val="6"/>
          <c:spPr>
            <a:solidFill>
              <a:schemeClr val="lt1"/>
            </a:solidFill>
            <a:ln w="15875">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GT"/>
            </a:p>
          </c:txPr>
          <c:showLegendKey val="0"/>
          <c:showVal val="0"/>
          <c:showCatName val="0"/>
          <c:showSerName val="0"/>
          <c:showPercent val="0"/>
          <c:showBubbleSize val="0"/>
          <c:extLst>
            <c:ext xmlns:c15="http://schemas.microsoft.com/office/drawing/2012/chart" uri="{CE6537A1-D6FC-4f65-9D91-7224C49458BB}"/>
          </c:extLst>
        </c:dLbl>
      </c:pivotFmt>
      <c:pivotFmt>
        <c:idx val="114"/>
        <c:spPr>
          <a:solidFill>
            <a:schemeClr val="accent1"/>
          </a:solidFill>
          <a:ln w="22225" cap="rnd">
            <a:solidFill>
              <a:schemeClr val="accent1"/>
            </a:solidFill>
            <a:round/>
          </a:ln>
          <a:effectLst/>
        </c:spPr>
        <c:marker>
          <c:symbol val="circle"/>
          <c:size val="6"/>
          <c:spPr>
            <a:solidFill>
              <a:schemeClr val="lt1"/>
            </a:solidFill>
            <a:ln w="15875">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GT"/>
            </a:p>
          </c:txPr>
          <c:showLegendKey val="0"/>
          <c:showVal val="1"/>
          <c:showCatName val="0"/>
          <c:showSerName val="0"/>
          <c:showPercent val="0"/>
          <c:showBubbleSize val="0"/>
          <c:extLst>
            <c:ext xmlns:c15="http://schemas.microsoft.com/office/drawing/2012/chart" uri="{CE6537A1-D6FC-4f65-9D91-7224C49458BB}"/>
          </c:extLst>
        </c:dLbl>
      </c:pivotFmt>
      <c:pivotFmt>
        <c:idx val="115"/>
      </c:pivotFmt>
      <c:pivotFmt>
        <c:idx val="116"/>
      </c:pivotFmt>
      <c:pivotFmt>
        <c:idx val="117"/>
      </c:pivotFmt>
      <c:pivotFmt>
        <c:idx val="118"/>
      </c:pivotFmt>
      <c:pivotFmt>
        <c:idx val="119"/>
      </c:pivotFmt>
      <c:pivotFmt>
        <c:idx val="120"/>
      </c:pivotFmt>
      <c:pivotFmt>
        <c:idx val="121"/>
      </c:pivotFmt>
      <c:pivotFmt>
        <c:idx val="122"/>
      </c:pivotFmt>
      <c:pivotFmt>
        <c:idx val="123"/>
      </c:pivotFmt>
      <c:pivotFmt>
        <c:idx val="124"/>
      </c:pivotFmt>
      <c:pivotFmt>
        <c:idx val="125"/>
      </c:pivotFmt>
      <c:pivotFmt>
        <c:idx val="126"/>
      </c:pivotFmt>
      <c:pivotFmt>
        <c:idx val="127"/>
      </c:pivotFmt>
      <c:pivotFmt>
        <c:idx val="128"/>
      </c:pivotFmt>
      <c:pivotFmt>
        <c:idx val="129"/>
      </c:pivotFmt>
      <c:pivotFmt>
        <c:idx val="130"/>
      </c:pivotFmt>
      <c:pivotFmt>
        <c:idx val="131"/>
      </c:pivotFmt>
      <c:pivotFmt>
        <c:idx val="132"/>
      </c:pivotFmt>
      <c:pivotFmt>
        <c:idx val="133"/>
      </c:pivotFmt>
      <c:pivotFmt>
        <c:idx val="134"/>
      </c:pivotFmt>
      <c:pivotFmt>
        <c:idx val="135"/>
      </c:pivotFmt>
      <c:pivotFmt>
        <c:idx val="136"/>
      </c:pivotFmt>
      <c:pivotFmt>
        <c:idx val="1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GT"/>
            </a:p>
          </c:txPr>
          <c:showLegendKey val="0"/>
          <c:showVal val="1"/>
          <c:showCatName val="0"/>
          <c:showSerName val="0"/>
          <c:showPercent val="0"/>
          <c:showBubbleSize val="0"/>
          <c:extLst>
            <c:ext xmlns:c15="http://schemas.microsoft.com/office/drawing/2012/chart" uri="{CE6537A1-D6FC-4f65-9D91-7224C49458BB}"/>
          </c:extLst>
        </c:dLbl>
      </c:pivotFmt>
      <c:pivotFmt>
        <c:idx val="138"/>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39"/>
        <c:dLbl>
          <c:idx val="0"/>
          <c:showLegendKey val="0"/>
          <c:showVal val="0"/>
          <c:showCatName val="0"/>
          <c:showSerName val="0"/>
          <c:showPercent val="0"/>
          <c:showBubbleSize val="0"/>
          <c:extLst>
            <c:ext xmlns:c15="http://schemas.microsoft.com/office/drawing/2012/chart" uri="{CE6537A1-D6FC-4f65-9D91-7224C49458BB}"/>
          </c:extLst>
        </c:dLbl>
      </c:pivotFmt>
      <c:pivotFmt>
        <c:idx val="140"/>
      </c:pivotFmt>
      <c:pivotFmt>
        <c:idx val="141"/>
      </c:pivotFmt>
      <c:pivotFmt>
        <c:idx val="142"/>
      </c:pivotFmt>
      <c:pivotFmt>
        <c:idx val="1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GT"/>
            </a:p>
          </c:txPr>
          <c:showLegendKey val="0"/>
          <c:showVal val="1"/>
          <c:showCatName val="0"/>
          <c:showSerName val="0"/>
          <c:showPercent val="0"/>
          <c:showBubbleSize val="0"/>
          <c:extLst>
            <c:ext xmlns:c15="http://schemas.microsoft.com/office/drawing/2012/chart" uri="{CE6537A1-D6FC-4f65-9D91-7224C49458BB}"/>
          </c:extLst>
        </c:dLbl>
      </c:pivotFmt>
      <c:pivotFmt>
        <c:idx val="144"/>
        <c:spPr>
          <a:solidFill>
            <a:schemeClr val="accent1"/>
          </a:solidFill>
          <a:ln w="22225" cap="rnd">
            <a:solidFill>
              <a:schemeClr val="accent1"/>
            </a:solidFill>
            <a:round/>
          </a:ln>
          <a:effectLst/>
        </c:spPr>
        <c:marker>
          <c:symbol val="circle"/>
          <c:size val="6"/>
          <c:spPr>
            <a:solidFill>
              <a:schemeClr val="lt1"/>
            </a:solidFill>
            <a:ln w="15875">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GT"/>
            </a:p>
          </c:txPr>
          <c:showLegendKey val="0"/>
          <c:showVal val="0"/>
          <c:showCatName val="0"/>
          <c:showSerName val="0"/>
          <c:showPercent val="0"/>
          <c:showBubbleSize val="0"/>
          <c:extLst>
            <c:ext xmlns:c15="http://schemas.microsoft.com/office/drawing/2012/chart" uri="{CE6537A1-D6FC-4f65-9D91-7224C49458BB}"/>
          </c:extLst>
        </c:dLbl>
      </c:pivotFmt>
      <c:pivotFmt>
        <c:idx val="145"/>
        <c:spPr>
          <a:solidFill>
            <a:schemeClr val="accent1"/>
          </a:solidFill>
          <a:ln w="22225" cap="rnd">
            <a:solidFill>
              <a:schemeClr val="accent1"/>
            </a:solidFill>
            <a:round/>
          </a:ln>
          <a:effectLst/>
        </c:spPr>
        <c:marker>
          <c:symbol val="circle"/>
          <c:size val="6"/>
          <c:spPr>
            <a:solidFill>
              <a:schemeClr val="lt1"/>
            </a:solidFill>
            <a:ln w="15875">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GT"/>
            </a:p>
          </c:txPr>
          <c:showLegendKey val="0"/>
          <c:showVal val="1"/>
          <c:showCatName val="0"/>
          <c:showSerName val="0"/>
          <c:showPercent val="0"/>
          <c:showBubbleSize val="0"/>
          <c:extLst>
            <c:ext xmlns:c15="http://schemas.microsoft.com/office/drawing/2012/chart" uri="{CE6537A1-D6FC-4f65-9D91-7224C49458BB}"/>
          </c:extLst>
        </c:dLbl>
      </c:pivotFmt>
      <c:pivotFmt>
        <c:idx val="14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GT"/>
            </a:p>
          </c:txPr>
          <c:showLegendKey val="0"/>
          <c:showVal val="1"/>
          <c:showCatName val="0"/>
          <c:showSerName val="0"/>
          <c:showPercent val="0"/>
          <c:showBubbleSize val="0"/>
          <c:extLst>
            <c:ext xmlns:c15="http://schemas.microsoft.com/office/drawing/2012/chart" uri="{CE6537A1-D6FC-4f65-9D91-7224C49458BB}"/>
          </c:extLst>
        </c:dLbl>
      </c:pivotFmt>
      <c:pivotFmt>
        <c:idx val="147"/>
        <c:spPr>
          <a:solidFill>
            <a:schemeClr val="accent1"/>
          </a:solidFill>
          <a:ln w="22225" cap="rnd">
            <a:solidFill>
              <a:schemeClr val="accent1"/>
            </a:solidFill>
            <a:round/>
          </a:ln>
          <a:effectLst/>
        </c:spPr>
        <c:marker>
          <c:symbol val="circle"/>
          <c:size val="6"/>
          <c:spPr>
            <a:solidFill>
              <a:schemeClr val="lt1"/>
            </a:solidFill>
            <a:ln w="15875">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GT"/>
            </a:p>
          </c:txPr>
          <c:showLegendKey val="0"/>
          <c:showVal val="0"/>
          <c:showCatName val="0"/>
          <c:showSerName val="0"/>
          <c:showPercent val="0"/>
          <c:showBubbleSize val="0"/>
          <c:extLst>
            <c:ext xmlns:c15="http://schemas.microsoft.com/office/drawing/2012/chart" uri="{CE6537A1-D6FC-4f65-9D91-7224C49458BB}"/>
          </c:extLst>
        </c:dLbl>
      </c:pivotFmt>
      <c:pivotFmt>
        <c:idx val="148"/>
        <c:spPr>
          <a:solidFill>
            <a:schemeClr val="accent1"/>
          </a:solidFill>
          <a:ln w="22225" cap="rnd">
            <a:solidFill>
              <a:schemeClr val="accent1"/>
            </a:solidFill>
            <a:round/>
          </a:ln>
          <a:effectLst/>
        </c:spPr>
        <c:marker>
          <c:symbol val="circle"/>
          <c:size val="6"/>
          <c:spPr>
            <a:solidFill>
              <a:schemeClr val="lt1"/>
            </a:solidFill>
            <a:ln w="15875">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GT"/>
            </a:p>
          </c:txP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8.7078010535239073E-2"/>
          <c:y val="1.2260401305069765E-2"/>
          <c:w val="0.78538435909223181"/>
          <c:h val="0.81305912981606532"/>
        </c:manualLayout>
      </c:layout>
      <c:barChart>
        <c:barDir val="col"/>
        <c:grouping val="clustered"/>
        <c:varyColors val="0"/>
        <c:ser>
          <c:idx val="2"/>
          <c:order val="1"/>
          <c:tx>
            <c:strRef>
              <c:f>'OCUPACION LINEAL'!$D$3:$D$4</c:f>
              <c:strCache>
                <c:ptCount val="1"/>
                <c:pt idx="0">
                  <c:v>SEVERO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multiLvlStrRef>
              <c:f>'OCUPACION LINEAL'!$A$5:$A$14</c:f>
              <c:multiLvlStrCache>
                <c:ptCount val="8"/>
                <c:lvl>
                  <c:pt idx="0">
                    <c:v>ene</c:v>
                  </c:pt>
                  <c:pt idx="1">
                    <c:v>feb</c:v>
                  </c:pt>
                  <c:pt idx="2">
                    <c:v>mar</c:v>
                  </c:pt>
                  <c:pt idx="3">
                    <c:v>abr</c:v>
                  </c:pt>
                  <c:pt idx="4">
                    <c:v>may</c:v>
                  </c:pt>
                  <c:pt idx="5">
                    <c:v>jun</c:v>
                  </c:pt>
                  <c:pt idx="6">
                    <c:v>jul</c:v>
                  </c:pt>
                  <c:pt idx="7">
                    <c:v>ago</c:v>
                  </c:pt>
                </c:lvl>
                <c:lvl>
                  <c:pt idx="0">
                    <c:v>2021</c:v>
                  </c:pt>
                </c:lvl>
              </c:multiLvlStrCache>
            </c:multiLvlStrRef>
          </c:cat>
          <c:val>
            <c:numRef>
              <c:f>'OCUPACION LINEAL'!$D$5:$D$14</c:f>
              <c:numCache>
                <c:formatCode>0%</c:formatCode>
                <c:ptCount val="8"/>
                <c:pt idx="0">
                  <c:v>0.45475202529144437</c:v>
                </c:pt>
                <c:pt idx="1">
                  <c:v>0.42605781315458735</c:v>
                </c:pt>
                <c:pt idx="2">
                  <c:v>0.5738813272840495</c:v>
                </c:pt>
                <c:pt idx="3">
                  <c:v>0.74193325502660123</c:v>
                </c:pt>
                <c:pt idx="4">
                  <c:v>0.6880881784194921</c:v>
                </c:pt>
                <c:pt idx="5">
                  <c:v>0.75723579394583107</c:v>
                </c:pt>
                <c:pt idx="6">
                  <c:v>0.89087144510078553</c:v>
                </c:pt>
                <c:pt idx="7">
                  <c:v>0.96931696905016007</c:v>
                </c:pt>
              </c:numCache>
            </c:numRef>
          </c:val>
          <c:extLst>
            <c:ext xmlns:c16="http://schemas.microsoft.com/office/drawing/2014/chart" uri="{C3380CC4-5D6E-409C-BE32-E72D297353CC}">
              <c16:uniqueId val="{00000000-EEF3-44A8-91AB-EF1FE2CCF457}"/>
            </c:ext>
          </c:extLst>
        </c:ser>
        <c:dLbls>
          <c:showLegendKey val="0"/>
          <c:showVal val="0"/>
          <c:showCatName val="0"/>
          <c:showSerName val="0"/>
          <c:showPercent val="0"/>
          <c:showBubbleSize val="0"/>
        </c:dLbls>
        <c:gapWidth val="15"/>
        <c:axId val="2041858928"/>
        <c:axId val="2041840624"/>
      </c:barChart>
      <c:lineChart>
        <c:grouping val="standard"/>
        <c:varyColors val="0"/>
        <c:ser>
          <c:idx val="1"/>
          <c:order val="0"/>
          <c:tx>
            <c:strRef>
              <c:f>'OCUPACION LINEAL'!$C$3:$C$4</c:f>
              <c:strCache>
                <c:ptCount val="1"/>
                <c:pt idx="0">
                  <c:v>MODERADO</c:v>
                </c:pt>
              </c:strCache>
            </c:strRef>
          </c:tx>
          <c:spPr>
            <a:ln w="22225" cap="rnd">
              <a:solidFill>
                <a:schemeClr val="accent2"/>
              </a:solidFill>
              <a:round/>
            </a:ln>
            <a:effectLst/>
          </c:spPr>
          <c:marker>
            <c:symbol val="circle"/>
            <c:size val="6"/>
            <c:spPr>
              <a:solidFill>
                <a:schemeClr val="lt1"/>
              </a:solidFill>
              <a:ln w="15875">
                <a:solidFill>
                  <a:schemeClr val="accent2"/>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dk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multiLvlStrRef>
              <c:f>'OCUPACION LINEAL'!$A$5:$A$14</c:f>
              <c:multiLvlStrCache>
                <c:ptCount val="8"/>
                <c:lvl>
                  <c:pt idx="0">
                    <c:v>ene</c:v>
                  </c:pt>
                  <c:pt idx="1">
                    <c:v>feb</c:v>
                  </c:pt>
                  <c:pt idx="2">
                    <c:v>mar</c:v>
                  </c:pt>
                  <c:pt idx="3">
                    <c:v>abr</c:v>
                  </c:pt>
                  <c:pt idx="4">
                    <c:v>may</c:v>
                  </c:pt>
                  <c:pt idx="5">
                    <c:v>jun</c:v>
                  </c:pt>
                  <c:pt idx="6">
                    <c:v>jul</c:v>
                  </c:pt>
                  <c:pt idx="7">
                    <c:v>ago</c:v>
                  </c:pt>
                </c:lvl>
                <c:lvl>
                  <c:pt idx="0">
                    <c:v>2021</c:v>
                  </c:pt>
                </c:lvl>
              </c:multiLvlStrCache>
            </c:multiLvlStrRef>
          </c:cat>
          <c:val>
            <c:numRef>
              <c:f>'OCUPACION LINEAL'!$C$5:$C$14</c:f>
              <c:numCache>
                <c:formatCode>0%</c:formatCode>
                <c:ptCount val="8"/>
                <c:pt idx="0">
                  <c:v>0.19195078450125366</c:v>
                </c:pt>
                <c:pt idx="1">
                  <c:v>0.15167575516206114</c:v>
                </c:pt>
                <c:pt idx="2">
                  <c:v>0.25528967596490754</c:v>
                </c:pt>
                <c:pt idx="3">
                  <c:v>0.32825163526437862</c:v>
                </c:pt>
                <c:pt idx="4">
                  <c:v>0.32077329490874157</c:v>
                </c:pt>
                <c:pt idx="5">
                  <c:v>0.39751984126984125</c:v>
                </c:pt>
                <c:pt idx="6">
                  <c:v>0.55481424948915536</c:v>
                </c:pt>
                <c:pt idx="7">
                  <c:v>0.65886138783335046</c:v>
                </c:pt>
              </c:numCache>
            </c:numRef>
          </c:val>
          <c:smooth val="0"/>
          <c:extLst>
            <c:ext xmlns:c16="http://schemas.microsoft.com/office/drawing/2014/chart" uri="{C3380CC4-5D6E-409C-BE32-E72D297353CC}">
              <c16:uniqueId val="{00000001-EEF3-44A8-91AB-EF1FE2CCF457}"/>
            </c:ext>
          </c:extLst>
        </c:ser>
        <c:dLbls>
          <c:showLegendKey val="0"/>
          <c:showVal val="0"/>
          <c:showCatName val="0"/>
          <c:showSerName val="0"/>
          <c:showPercent val="0"/>
          <c:showBubbleSize val="0"/>
        </c:dLbls>
        <c:marker val="1"/>
        <c:smooth val="0"/>
        <c:axId val="2041858928"/>
        <c:axId val="2041840624"/>
      </c:lineChart>
      <c:valAx>
        <c:axId val="2041840624"/>
        <c:scaling>
          <c:orientation val="minMax"/>
        </c:scaling>
        <c:delete val="0"/>
        <c:axPos val="r"/>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GT"/>
          </a:p>
        </c:txPr>
        <c:crossAx val="2041858928"/>
        <c:crosses val="max"/>
        <c:crossBetween val="between"/>
      </c:valAx>
      <c:catAx>
        <c:axId val="204185892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s-GT"/>
          </a:p>
        </c:txPr>
        <c:crossAx val="2041840624"/>
        <c:crosses val="autoZero"/>
        <c:auto val="1"/>
        <c:lblAlgn val="ctr"/>
        <c:lblOffset val="100"/>
        <c:noMultiLvlLbl val="0"/>
      </c:catAx>
      <c:spPr>
        <a:pattFill prst="ltDnDiag">
          <a:fgClr>
            <a:schemeClr val="dk1">
              <a:lumMod val="15000"/>
              <a:lumOff val="85000"/>
            </a:schemeClr>
          </a:fgClr>
          <a:bgClr>
            <a:schemeClr val="lt1"/>
          </a:bgClr>
        </a:patt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GT"/>
        </a:p>
      </c:txPr>
    </c:legend>
    <c:plotVisOnly val="1"/>
    <c:dispBlanksAs val="zero"/>
    <c:showDLblsOverMax val="0"/>
    <c:extLst/>
  </c:chart>
  <c:spPr>
    <a:solidFill>
      <a:schemeClr val="lt1"/>
    </a:solidFill>
    <a:ln w="9525" cap="flat" cmpd="sng" algn="ctr">
      <a:solidFill>
        <a:schemeClr val="dk1">
          <a:lumMod val="15000"/>
          <a:lumOff val="85000"/>
        </a:schemeClr>
      </a:solidFill>
      <a:round/>
    </a:ln>
    <a:effectLst/>
  </c:spPr>
  <c:txPr>
    <a:bodyPr/>
    <a:lstStyle/>
    <a:p>
      <a:pPr>
        <a:defRPr/>
      </a:pPr>
      <a:endParaRPr lang="es-GT"/>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GT" sz="1800" b="0" i="0" baseline="0">
                <a:effectLst/>
              </a:rPr>
              <a:t>PROYECCIÓN DE PACIENTES </a:t>
            </a:r>
            <a:endParaRPr lang="es-GT">
              <a:effectLst/>
            </a:endParaRPr>
          </a:p>
          <a:p>
            <a:pPr>
              <a:defRPr/>
            </a:pPr>
            <a:r>
              <a:rPr lang="es-GT" sz="1800" b="0" i="0" baseline="0">
                <a:effectLst/>
              </a:rPr>
              <a:t>AGOSTO - DICIEMBRE</a:t>
            </a:r>
            <a:endParaRPr lang="es-GT">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7"/>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0-C09D-4676-BF7E-B2F0608DDA0E}"/>
                </c:ext>
              </c:extLst>
            </c:dLbl>
            <c:dLbl>
              <c:idx val="8"/>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1-C09D-4676-BF7E-B2F0608DDA0E}"/>
                </c:ext>
              </c:extLst>
            </c:dLbl>
            <c:dLbl>
              <c:idx val="9"/>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2-C09D-4676-BF7E-B2F0608DDA0E}"/>
                </c:ext>
              </c:extLst>
            </c:dLbl>
            <c:dLbl>
              <c:idx val="1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3-C09D-4676-BF7E-B2F0608DDA0E}"/>
                </c:ext>
              </c:extLst>
            </c:dLbl>
            <c:dLbl>
              <c:idx val="1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4-C09D-4676-BF7E-B2F0608DDA0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INGRESOS!$B$52:$B$63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INGRESOS!$D$52:$D$63</c:f>
              <c:numCache>
                <c:formatCode>#,##0</c:formatCode>
                <c:ptCount val="12"/>
                <c:pt idx="0">
                  <c:v>1327</c:v>
                </c:pt>
                <c:pt idx="1">
                  <c:v>939</c:v>
                </c:pt>
                <c:pt idx="2">
                  <c:v>1523</c:v>
                </c:pt>
                <c:pt idx="3">
                  <c:v>2129</c:v>
                </c:pt>
                <c:pt idx="4">
                  <c:v>2101</c:v>
                </c:pt>
                <c:pt idx="5">
                  <c:v>2941</c:v>
                </c:pt>
                <c:pt idx="6">
                  <c:v>4854</c:v>
                </c:pt>
                <c:pt idx="7">
                  <c:v>4425.2857142857138</c:v>
                </c:pt>
                <c:pt idx="8">
                  <c:v>5263.5918367346931</c:v>
                </c:pt>
                <c:pt idx="9">
                  <c:v>5972.0320699708454</c:v>
                </c:pt>
                <c:pt idx="10">
                  <c:v>6717.7821740941272</c:v>
                </c:pt>
                <c:pt idx="11">
                  <c:v>7513.8134705777356</c:v>
                </c:pt>
              </c:numCache>
            </c:numRef>
          </c:val>
          <c:smooth val="0"/>
          <c:extLst>
            <c:ext xmlns:c16="http://schemas.microsoft.com/office/drawing/2014/chart" uri="{C3380CC4-5D6E-409C-BE32-E72D297353CC}">
              <c16:uniqueId val="{00000005-C09D-4676-BF7E-B2F0608DDA0E}"/>
            </c:ext>
          </c:extLst>
        </c:ser>
        <c:dLbls>
          <c:showLegendKey val="0"/>
          <c:showVal val="0"/>
          <c:showCatName val="0"/>
          <c:showSerName val="0"/>
          <c:showPercent val="0"/>
          <c:showBubbleSize val="0"/>
        </c:dLbls>
        <c:marker val="1"/>
        <c:smooth val="0"/>
        <c:axId val="1297071088"/>
        <c:axId val="1297072336"/>
      </c:lineChart>
      <c:catAx>
        <c:axId val="1297071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297072336"/>
        <c:crosses val="autoZero"/>
        <c:auto val="1"/>
        <c:lblAlgn val="ctr"/>
        <c:lblOffset val="100"/>
        <c:noMultiLvlLbl val="0"/>
      </c:catAx>
      <c:valAx>
        <c:axId val="12970723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297071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GT"/>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GT" sz="1800" b="0" i="0" baseline="0">
                <a:effectLst/>
              </a:rPr>
              <a:t>PROYECCIÓN DE PACIENTES MODERADOS</a:t>
            </a:r>
            <a:endParaRPr lang="es-GT">
              <a:effectLst/>
            </a:endParaRPr>
          </a:p>
          <a:p>
            <a:pPr>
              <a:defRPr/>
            </a:pPr>
            <a:r>
              <a:rPr lang="es-GT" sz="1800" b="0" i="0" baseline="0">
                <a:effectLst/>
              </a:rPr>
              <a:t>AGOSTO - DICIEMBRE</a:t>
            </a:r>
            <a:endParaRPr lang="es-GT">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lineChart>
        <c:grouping val="stacked"/>
        <c:varyColors val="0"/>
        <c:ser>
          <c:idx val="0"/>
          <c:order val="0"/>
          <c:tx>
            <c:strRef>
              <c:f>INGRESOS!$D$17</c:f>
              <c:strCache>
                <c:ptCount val="1"/>
                <c:pt idx="0">
                  <c:v>FALLECIDOS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7"/>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0-C45A-4245-ADE7-718D36079926}"/>
                </c:ext>
              </c:extLst>
            </c:dLbl>
            <c:dLbl>
              <c:idx val="8"/>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1-C45A-4245-ADE7-718D36079926}"/>
                </c:ext>
              </c:extLst>
            </c:dLbl>
            <c:dLbl>
              <c:idx val="9"/>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2-C45A-4245-ADE7-718D36079926}"/>
                </c:ext>
              </c:extLst>
            </c:dLbl>
            <c:dLbl>
              <c:idx val="1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3-C45A-4245-ADE7-718D36079926}"/>
                </c:ext>
              </c:extLst>
            </c:dLbl>
            <c:dLbl>
              <c:idx val="1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4-C45A-4245-ADE7-718D3607992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INGRESOS!$B$18:$B$29</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INGRESOS!$D$18:$D$29</c:f>
              <c:numCache>
                <c:formatCode>#,##0</c:formatCode>
                <c:ptCount val="12"/>
                <c:pt idx="0">
                  <c:v>928.90000000000009</c:v>
                </c:pt>
                <c:pt idx="1">
                  <c:v>657.3</c:v>
                </c:pt>
                <c:pt idx="2">
                  <c:v>1066.0999999999999</c:v>
                </c:pt>
                <c:pt idx="3">
                  <c:v>1490.3000000000002</c:v>
                </c:pt>
                <c:pt idx="4">
                  <c:v>1470.7</c:v>
                </c:pt>
                <c:pt idx="5">
                  <c:v>2058.6999999999998</c:v>
                </c:pt>
                <c:pt idx="6">
                  <c:v>3397.8</c:v>
                </c:pt>
                <c:pt idx="7">
                  <c:v>3097.7</c:v>
                </c:pt>
                <c:pt idx="8">
                  <c:v>3684.5142857142851</c:v>
                </c:pt>
                <c:pt idx="9">
                  <c:v>4180.4224489795915</c:v>
                </c:pt>
                <c:pt idx="10">
                  <c:v>4702.447521865889</c:v>
                </c:pt>
                <c:pt idx="11">
                  <c:v>5259.6694294044146</c:v>
                </c:pt>
              </c:numCache>
            </c:numRef>
          </c:val>
          <c:smooth val="0"/>
          <c:extLst>
            <c:ext xmlns:c16="http://schemas.microsoft.com/office/drawing/2014/chart" uri="{C3380CC4-5D6E-409C-BE32-E72D297353CC}">
              <c16:uniqueId val="{00000005-C45A-4245-ADE7-718D36079926}"/>
            </c:ext>
          </c:extLst>
        </c:ser>
        <c:dLbls>
          <c:showLegendKey val="0"/>
          <c:showVal val="0"/>
          <c:showCatName val="0"/>
          <c:showSerName val="0"/>
          <c:showPercent val="0"/>
          <c:showBubbleSize val="0"/>
        </c:dLbls>
        <c:marker val="1"/>
        <c:smooth val="0"/>
        <c:axId val="1311854320"/>
        <c:axId val="1311856400"/>
      </c:lineChart>
      <c:catAx>
        <c:axId val="1311854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311856400"/>
        <c:crosses val="autoZero"/>
        <c:auto val="1"/>
        <c:lblAlgn val="ctr"/>
        <c:lblOffset val="100"/>
        <c:noMultiLvlLbl val="0"/>
      </c:catAx>
      <c:valAx>
        <c:axId val="13118564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31185432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G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GT"/>
              <a:t>PROYECCIÓN</a:t>
            </a:r>
            <a:r>
              <a:rPr lang="es-GT" baseline="0"/>
              <a:t> DE PACIENTES SEVEROS</a:t>
            </a:r>
          </a:p>
          <a:p>
            <a:pPr>
              <a:defRPr/>
            </a:pPr>
            <a:r>
              <a:rPr lang="es-GT" baseline="0"/>
              <a:t>AGOSTO - DICIEMBRE</a:t>
            </a:r>
            <a:endParaRPr lang="es-GT"/>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7"/>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0-FFF0-435C-99C4-0B7F93575727}"/>
                </c:ext>
              </c:extLst>
            </c:dLbl>
            <c:dLbl>
              <c:idx val="8"/>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1-FFF0-435C-99C4-0B7F93575727}"/>
                </c:ext>
              </c:extLst>
            </c:dLbl>
            <c:dLbl>
              <c:idx val="9"/>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2-FFF0-435C-99C4-0B7F93575727}"/>
                </c:ext>
              </c:extLst>
            </c:dLbl>
            <c:dLbl>
              <c:idx val="1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3-FFF0-435C-99C4-0B7F93575727}"/>
                </c:ext>
              </c:extLst>
            </c:dLbl>
            <c:dLbl>
              <c:idx val="1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4-FFF0-435C-99C4-0B7F9357572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INGRESOS!$B$35:$B$46</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INGRESOS!$D$35:$D$46</c:f>
              <c:numCache>
                <c:formatCode>#,##0</c:formatCode>
                <c:ptCount val="12"/>
                <c:pt idx="0">
                  <c:v>398.09999999999997</c:v>
                </c:pt>
                <c:pt idx="1">
                  <c:v>281.7</c:v>
                </c:pt>
                <c:pt idx="2">
                  <c:v>456.9</c:v>
                </c:pt>
                <c:pt idx="3">
                  <c:v>638.69999999999993</c:v>
                </c:pt>
                <c:pt idx="4">
                  <c:v>630.29999999999995</c:v>
                </c:pt>
                <c:pt idx="5">
                  <c:v>882.3</c:v>
                </c:pt>
                <c:pt idx="6">
                  <c:v>1456.2</c:v>
                </c:pt>
                <c:pt idx="7">
                  <c:v>1327.5857142857144</c:v>
                </c:pt>
                <c:pt idx="8">
                  <c:v>1579.077551020408</c:v>
                </c:pt>
                <c:pt idx="9">
                  <c:v>1791.6096209912539</c:v>
                </c:pt>
                <c:pt idx="10">
                  <c:v>2015.3346522282382</c:v>
                </c:pt>
                <c:pt idx="11">
                  <c:v>2254.1440411733211</c:v>
                </c:pt>
              </c:numCache>
            </c:numRef>
          </c:val>
          <c:smooth val="0"/>
          <c:extLst>
            <c:ext xmlns:c16="http://schemas.microsoft.com/office/drawing/2014/chart" uri="{C3380CC4-5D6E-409C-BE32-E72D297353CC}">
              <c16:uniqueId val="{00000005-FFF0-435C-99C4-0B7F93575727}"/>
            </c:ext>
          </c:extLst>
        </c:ser>
        <c:dLbls>
          <c:showLegendKey val="0"/>
          <c:showVal val="0"/>
          <c:showCatName val="0"/>
          <c:showSerName val="0"/>
          <c:showPercent val="0"/>
          <c:showBubbleSize val="0"/>
        </c:dLbls>
        <c:marker val="1"/>
        <c:smooth val="0"/>
        <c:axId val="1311756320"/>
        <c:axId val="1311757568"/>
      </c:lineChart>
      <c:catAx>
        <c:axId val="1311756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311757568"/>
        <c:crosses val="autoZero"/>
        <c:auto val="1"/>
        <c:lblAlgn val="ctr"/>
        <c:lblOffset val="100"/>
        <c:noMultiLvlLbl val="0"/>
      </c:catAx>
      <c:valAx>
        <c:axId val="131175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311756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G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GT"/>
              <a:t>PROYECCIÓN</a:t>
            </a:r>
            <a:r>
              <a:rPr lang="es-GT" baseline="0"/>
              <a:t> DE PACIENTES FALLECIDOS</a:t>
            </a:r>
          </a:p>
          <a:p>
            <a:pPr>
              <a:defRPr/>
            </a:pPr>
            <a:r>
              <a:rPr lang="es-GT" baseline="0"/>
              <a:t>AGOSTO - DICIEMBRE</a:t>
            </a:r>
            <a:endParaRPr lang="es-GT"/>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7"/>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0-B304-48D9-9B84-BE708D0D8867}"/>
                </c:ext>
              </c:extLst>
            </c:dLbl>
            <c:dLbl>
              <c:idx val="8"/>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1-B304-48D9-9B84-BE708D0D8867}"/>
                </c:ext>
              </c:extLst>
            </c:dLbl>
            <c:dLbl>
              <c:idx val="9"/>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2-B304-48D9-9B84-BE708D0D8867}"/>
                </c:ext>
              </c:extLst>
            </c:dLbl>
            <c:dLbl>
              <c:idx val="1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3-B304-48D9-9B84-BE708D0D8867}"/>
                </c:ext>
              </c:extLst>
            </c:dLbl>
            <c:dLbl>
              <c:idx val="1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4-B304-48D9-9B84-BE708D0D886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'[PROYECCION PACIENTES A DIC.xlsx]EGRESOS'!$B$32:$B$43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'[PROYECCION PACIENTES A DIC.xlsx]EGRESOS'!$D$32:$D$43</c:f>
              <c:numCache>
                <c:formatCode>General</c:formatCode>
                <c:ptCount val="12"/>
                <c:pt idx="0">
                  <c:v>225</c:v>
                </c:pt>
                <c:pt idx="1">
                  <c:v>162</c:v>
                </c:pt>
                <c:pt idx="2">
                  <c:v>300</c:v>
                </c:pt>
                <c:pt idx="3">
                  <c:v>505</c:v>
                </c:pt>
                <c:pt idx="4">
                  <c:v>527</c:v>
                </c:pt>
                <c:pt idx="5">
                  <c:v>673</c:v>
                </c:pt>
                <c:pt idx="6">
                  <c:v>1175</c:v>
                </c:pt>
                <c:pt idx="7" formatCode="#,##0">
                  <c:v>1095.1428571428571</c:v>
                </c:pt>
                <c:pt idx="8" formatCode="#,##0">
                  <c:v>1307.7959183673468</c:v>
                </c:pt>
                <c:pt idx="9" formatCode="#,##0">
                  <c:v>1490.6588921282796</c:v>
                </c:pt>
                <c:pt idx="10" formatCode="#,##0">
                  <c:v>1673.4727197001248</c:v>
                </c:pt>
                <c:pt idx="11" formatCode="#,##0">
                  <c:v>1878.5146070089843</c:v>
                </c:pt>
              </c:numCache>
            </c:numRef>
          </c:val>
          <c:smooth val="0"/>
          <c:extLst>
            <c:ext xmlns:c16="http://schemas.microsoft.com/office/drawing/2014/chart" uri="{C3380CC4-5D6E-409C-BE32-E72D297353CC}">
              <c16:uniqueId val="{00000005-B304-48D9-9B84-BE708D0D8867}"/>
            </c:ext>
          </c:extLst>
        </c:ser>
        <c:dLbls>
          <c:showLegendKey val="0"/>
          <c:showVal val="0"/>
          <c:showCatName val="0"/>
          <c:showSerName val="0"/>
          <c:showPercent val="0"/>
          <c:showBubbleSize val="0"/>
        </c:dLbls>
        <c:marker val="1"/>
        <c:smooth val="0"/>
        <c:axId val="1311756320"/>
        <c:axId val="1311757568"/>
      </c:lineChart>
      <c:catAx>
        <c:axId val="1311756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311757568"/>
        <c:crosses val="autoZero"/>
        <c:auto val="1"/>
        <c:lblAlgn val="ctr"/>
        <c:lblOffset val="100"/>
        <c:noMultiLvlLbl val="0"/>
      </c:catAx>
      <c:valAx>
        <c:axId val="1311757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311756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GT"/>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Lbls>
            <c:dLbl>
              <c:idx val="7"/>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5-015A-458E-959C-A347687CE916}"/>
                </c:ext>
              </c:extLst>
            </c:dLbl>
            <c:dLbl>
              <c:idx val="8"/>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6-015A-458E-959C-A347687CE916}"/>
                </c:ext>
              </c:extLst>
            </c:dLbl>
            <c:dLbl>
              <c:idx val="9"/>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2-015A-458E-959C-A347687CE916}"/>
                </c:ext>
              </c:extLst>
            </c:dLbl>
            <c:dLbl>
              <c:idx val="1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3-015A-458E-959C-A347687CE916}"/>
                </c:ext>
              </c:extLst>
            </c:dLbl>
            <c:dLbl>
              <c:idx val="1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mn-lt"/>
                      <a:ea typeface="+mn-ea"/>
                      <a:cs typeface="+mn-cs"/>
                    </a:defRPr>
                  </a:pPr>
                  <a:endParaRPr lang="es-GT"/>
                </a:p>
              </c:txPr>
              <c:showLegendKey val="0"/>
              <c:showVal val="1"/>
              <c:showCatName val="0"/>
              <c:showSerName val="0"/>
              <c:showPercent val="0"/>
              <c:showBubbleSize val="0"/>
              <c:extLst>
                <c:ext xmlns:c16="http://schemas.microsoft.com/office/drawing/2014/chart" uri="{C3380CC4-5D6E-409C-BE32-E72D297353CC}">
                  <c16:uniqueId val="{00000004-015A-458E-959C-A347687CE91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Hoja1!$B$7:$B$18</c:f>
              <c:numCache>
                <c:formatCode>mmm\-yy</c:formatCode>
                <c:ptCount val="12"/>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numCache>
            </c:numRef>
          </c:cat>
          <c:val>
            <c:numRef>
              <c:f>Hoja1!$D$7:$D$18</c:f>
              <c:numCache>
                <c:formatCode>General</c:formatCode>
                <c:ptCount val="12"/>
                <c:pt idx="0">
                  <c:v>401</c:v>
                </c:pt>
                <c:pt idx="1">
                  <c:v>420</c:v>
                </c:pt>
                <c:pt idx="2">
                  <c:v>420</c:v>
                </c:pt>
                <c:pt idx="3">
                  <c:v>561</c:v>
                </c:pt>
                <c:pt idx="4">
                  <c:v>561</c:v>
                </c:pt>
                <c:pt idx="5">
                  <c:v>561</c:v>
                </c:pt>
                <c:pt idx="6">
                  <c:v>606</c:v>
                </c:pt>
                <c:pt idx="7" formatCode="0">
                  <c:v>890</c:v>
                </c:pt>
                <c:pt idx="8" formatCode="0">
                  <c:v>890</c:v>
                </c:pt>
                <c:pt idx="9" formatCode="0">
                  <c:v>923</c:v>
                </c:pt>
                <c:pt idx="10" formatCode="0">
                  <c:v>991.75</c:v>
                </c:pt>
                <c:pt idx="11" formatCode="0">
                  <c:v>1060.5</c:v>
                </c:pt>
              </c:numCache>
            </c:numRef>
          </c:val>
          <c:extLst>
            <c:ext xmlns:c16="http://schemas.microsoft.com/office/drawing/2014/chart" uri="{C3380CC4-5D6E-409C-BE32-E72D297353CC}">
              <c16:uniqueId val="{00000000-015A-458E-959C-A347687CE916}"/>
            </c:ext>
          </c:extLst>
        </c:ser>
        <c:dLbls>
          <c:showLegendKey val="0"/>
          <c:showVal val="0"/>
          <c:showCatName val="0"/>
          <c:showSerName val="0"/>
          <c:showPercent val="0"/>
          <c:showBubbleSize val="0"/>
        </c:dLbls>
        <c:gapWidth val="150"/>
        <c:shape val="box"/>
        <c:axId val="1362703168"/>
        <c:axId val="1362691936"/>
        <c:axId val="0"/>
      </c:bar3DChart>
      <c:dateAx>
        <c:axId val="1362703168"/>
        <c:scaling>
          <c:orientation val="minMax"/>
        </c:scaling>
        <c:delete val="0"/>
        <c:axPos val="b"/>
        <c:numFmt formatCode="mmm\-yy"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362691936"/>
        <c:crosses val="autoZero"/>
        <c:auto val="1"/>
        <c:lblOffset val="100"/>
        <c:baseTimeUnit val="months"/>
      </c:dateAx>
      <c:valAx>
        <c:axId val="1362691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362703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G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2" y="0"/>
            <a:ext cx="3078163" cy="469900"/>
          </a:xfrm>
          <a:prstGeom prst="rect">
            <a:avLst/>
          </a:prstGeom>
        </p:spPr>
        <p:txBody>
          <a:bodyPr vert="horz" lIns="91440" tIns="45720" rIns="91440" bIns="45720" rtlCol="0"/>
          <a:lstStyle>
            <a:lvl1pPr algn="l">
              <a:defRPr sz="1200"/>
            </a:lvl1pPr>
          </a:lstStyle>
          <a:p>
            <a:endParaRPr lang="es-GT"/>
          </a:p>
        </p:txBody>
      </p:sp>
      <p:sp>
        <p:nvSpPr>
          <p:cNvPr id="3" name="Marcador de fecha 2"/>
          <p:cNvSpPr>
            <a:spLocks noGrp="1"/>
          </p:cNvSpPr>
          <p:nvPr>
            <p:ph type="dt" idx="1"/>
          </p:nvPr>
        </p:nvSpPr>
        <p:spPr>
          <a:xfrm>
            <a:off x="4022727" y="0"/>
            <a:ext cx="3078163" cy="469900"/>
          </a:xfrm>
          <a:prstGeom prst="rect">
            <a:avLst/>
          </a:prstGeom>
        </p:spPr>
        <p:txBody>
          <a:bodyPr vert="horz" lIns="91440" tIns="45720" rIns="91440" bIns="45720" rtlCol="0"/>
          <a:lstStyle>
            <a:lvl1pPr algn="r">
              <a:defRPr sz="1200"/>
            </a:lvl1pPr>
          </a:lstStyle>
          <a:p>
            <a:fld id="{FA836C29-6FF1-41E7-867D-BC21C62B7BC5}" type="datetimeFigureOut">
              <a:rPr lang="es-GT" smtClean="0"/>
              <a:t>25/08/2021</a:t>
            </a:fld>
            <a:endParaRPr lang="es-GT"/>
          </a:p>
        </p:txBody>
      </p:sp>
      <p:sp>
        <p:nvSpPr>
          <p:cNvPr id="4" name="Marcador de imagen de diapositiva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s-GT"/>
          </a:p>
        </p:txBody>
      </p:sp>
      <p:sp>
        <p:nvSpPr>
          <p:cNvPr id="5" name="Marcador de notas 4"/>
          <p:cNvSpPr>
            <a:spLocks noGrp="1"/>
          </p:cNvSpPr>
          <p:nvPr>
            <p:ph type="body" sz="quarter" idx="3"/>
          </p:nvPr>
        </p:nvSpPr>
        <p:spPr>
          <a:xfrm>
            <a:off x="709613" y="4518026"/>
            <a:ext cx="5683250" cy="3697288"/>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6" name="Marcador de pie de página 5"/>
          <p:cNvSpPr>
            <a:spLocks noGrp="1"/>
          </p:cNvSpPr>
          <p:nvPr>
            <p:ph type="ftr" sz="quarter" idx="4"/>
          </p:nvPr>
        </p:nvSpPr>
        <p:spPr>
          <a:xfrm>
            <a:off x="2" y="8918575"/>
            <a:ext cx="3078163" cy="469900"/>
          </a:xfrm>
          <a:prstGeom prst="rect">
            <a:avLst/>
          </a:prstGeom>
        </p:spPr>
        <p:txBody>
          <a:bodyPr vert="horz" lIns="91440" tIns="45720" rIns="91440" bIns="45720" rtlCol="0" anchor="b"/>
          <a:lstStyle>
            <a:lvl1pPr algn="l">
              <a:defRPr sz="1200"/>
            </a:lvl1pPr>
          </a:lstStyle>
          <a:p>
            <a:endParaRPr lang="es-GT"/>
          </a:p>
        </p:txBody>
      </p:sp>
      <p:sp>
        <p:nvSpPr>
          <p:cNvPr id="7" name="Marcador de número de diapositiva 6"/>
          <p:cNvSpPr>
            <a:spLocks noGrp="1"/>
          </p:cNvSpPr>
          <p:nvPr>
            <p:ph type="sldNum" sz="quarter" idx="5"/>
          </p:nvPr>
        </p:nvSpPr>
        <p:spPr>
          <a:xfrm>
            <a:off x="4022727" y="8918575"/>
            <a:ext cx="3078163" cy="469900"/>
          </a:xfrm>
          <a:prstGeom prst="rect">
            <a:avLst/>
          </a:prstGeom>
        </p:spPr>
        <p:txBody>
          <a:bodyPr vert="horz" lIns="91440" tIns="45720" rIns="91440" bIns="45720" rtlCol="0" anchor="b"/>
          <a:lstStyle>
            <a:lvl1pPr algn="r">
              <a:defRPr sz="1200"/>
            </a:lvl1pPr>
          </a:lstStyle>
          <a:p>
            <a:fld id="{3F2CFFA1-DFED-46BA-943D-8952160C5080}" type="slidenum">
              <a:rPr lang="es-GT" smtClean="0"/>
              <a:t>‹Nº›</a:t>
            </a:fld>
            <a:endParaRPr lang="es-GT"/>
          </a:p>
        </p:txBody>
      </p:sp>
    </p:spTree>
    <p:extLst>
      <p:ext uri="{BB962C8B-B14F-4D97-AF65-F5344CB8AC3E}">
        <p14:creationId xmlns:p14="http://schemas.microsoft.com/office/powerpoint/2010/main" val="4916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CFFA1-DFED-46BA-943D-8952160C5080}" type="slidenum">
              <a:rPr kumimoji="0" lang="es-G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G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1559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3F2CFFA1-DFED-46BA-943D-8952160C5080}" type="slidenum">
              <a:rPr lang="es-GT" smtClean="0"/>
              <a:t>13</a:t>
            </a:fld>
            <a:endParaRPr lang="es-GT"/>
          </a:p>
        </p:txBody>
      </p:sp>
    </p:spTree>
    <p:extLst>
      <p:ext uri="{BB962C8B-B14F-4D97-AF65-F5344CB8AC3E}">
        <p14:creationId xmlns:p14="http://schemas.microsoft.com/office/powerpoint/2010/main" val="1107285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3F2CFFA1-DFED-46BA-943D-8952160C5080}" type="slidenum">
              <a:rPr lang="es-GT" smtClean="0"/>
              <a:t>14</a:t>
            </a:fld>
            <a:endParaRPr lang="es-GT"/>
          </a:p>
        </p:txBody>
      </p:sp>
    </p:spTree>
    <p:extLst>
      <p:ext uri="{BB962C8B-B14F-4D97-AF65-F5344CB8AC3E}">
        <p14:creationId xmlns:p14="http://schemas.microsoft.com/office/powerpoint/2010/main" val="1940681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3F2CFFA1-DFED-46BA-943D-8952160C5080}" type="slidenum">
              <a:rPr lang="es-GT" smtClean="0"/>
              <a:t>17</a:t>
            </a:fld>
            <a:endParaRPr lang="es-GT"/>
          </a:p>
        </p:txBody>
      </p:sp>
    </p:spTree>
    <p:extLst>
      <p:ext uri="{BB962C8B-B14F-4D97-AF65-F5344CB8AC3E}">
        <p14:creationId xmlns:p14="http://schemas.microsoft.com/office/powerpoint/2010/main" val="2921313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3F2CFFA1-DFED-46BA-943D-8952160C5080}" type="slidenum">
              <a:rPr lang="es-GT" smtClean="0"/>
              <a:t>18</a:t>
            </a:fld>
            <a:endParaRPr lang="es-GT"/>
          </a:p>
        </p:txBody>
      </p:sp>
    </p:spTree>
    <p:extLst>
      <p:ext uri="{BB962C8B-B14F-4D97-AF65-F5344CB8AC3E}">
        <p14:creationId xmlns:p14="http://schemas.microsoft.com/office/powerpoint/2010/main" val="2170790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fontAlgn="base"/>
            <a:r>
              <a:rPr lang="es-ES" sz="4000" b="1" i="0" dirty="0">
                <a:solidFill>
                  <a:srgbClr val="1C497D"/>
                </a:solidFill>
                <a:effectLst/>
                <a:latin typeface="interfaceregular"/>
              </a:rPr>
              <a:t>Distancia y riesgo de transmisión
</a:t>
            </a:r>
            <a:r>
              <a:rPr lang="es-ES" sz="2000" b="0" i="0" dirty="0">
                <a:solidFill>
                  <a:srgbClr val="1C497D"/>
                </a:solidFill>
                <a:effectLst/>
                <a:latin typeface="interfaceregular"/>
              </a:rPr>
              <a:t>El Grupo Asesor </a:t>
            </a:r>
            <a:r>
              <a:rPr lang="es-ES" sz="5400" b="0" i="0" dirty="0">
                <a:solidFill>
                  <a:srgbClr val="1C497D"/>
                </a:solidFill>
                <a:effectLst/>
                <a:latin typeface="interfaceregular"/>
              </a:rPr>
              <a:t>Científico para Emergencias, estima que el riesgo de transmisión del SARS-CoV-2 a 1m de distancia podría ser de 2 a 10 veces mayor que a una distancia de 2m entre las personas.</a:t>
            </a:r>
          </a:p>
          <a:p>
            <a:pPr algn="l" fontAlgn="base"/>
            <a:endParaRPr lang="es-ES" sz="5400" b="0" i="0" dirty="0">
              <a:solidFill>
                <a:srgbClr val="1C497D"/>
              </a:solidFill>
              <a:effectLst/>
              <a:latin typeface="interfaceregular"/>
            </a:endParaRPr>
          </a:p>
          <a:p>
            <a:pPr algn="l" fontAlgn="base"/>
            <a:r>
              <a:rPr lang="es-ES" sz="5400" b="0" i="0" dirty="0">
                <a:solidFill>
                  <a:srgbClr val="1C497D"/>
                </a:solidFill>
                <a:effectLst/>
                <a:latin typeface="interfaceregular"/>
              </a:rPr>
              <a:t>Una revisión sistemática encargada por la Organización Mundial de la Salud intentó analizar las medidas de distanciamiento físico en relación con la transmisión por coronavirus, en los informes se resalta que el distanciamiento físico de menos de 1m de distancia entre las personas, resultó en un riesgo de transmisión </a:t>
            </a:r>
            <a:r>
              <a:rPr lang="es-ES" sz="2000" b="0" i="0" dirty="0">
                <a:solidFill>
                  <a:srgbClr val="1C497D"/>
                </a:solidFill>
                <a:effectLst/>
                <a:latin typeface="interfaceregular"/>
              </a:rPr>
              <a:t>del 12,8%, en comparación con el 2,6% a distancias de más de 1m, lo que respalda las reglas de distanciamiento físico de 1m o más. </a:t>
            </a:r>
          </a:p>
          <a:p>
            <a:pPr algn="l" fontAlgn="base"/>
            <a:endParaRPr lang="es-ES" sz="2000" b="0" i="0" dirty="0">
              <a:solidFill>
                <a:srgbClr val="1C497D"/>
              </a:solidFill>
              <a:effectLst/>
              <a:latin typeface="interfaceregular"/>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CFFA1-DFED-46BA-943D-8952160C5080}"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559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fontAlgn="base"/>
            <a:r>
              <a:rPr lang="es-ES" sz="2800" dirty="0"/>
              <a:t>Situaciones de riesgo de compuestos similares podrían ocurrir en otros ambientes interiores, ruidosos y llenos de gente, como bares o locales de música en vivo.
</a:t>
            </a:r>
          </a:p>
          <a:p>
            <a:pPr algn="l" fontAlgn="base"/>
            <a:r>
              <a:rPr lang="es-ES" sz="2800" dirty="0"/>
              <a:t>La Figura presenta una guía de cómo el riesgo de transmisión puede variar con el medio ambiente, el nivel de ocupación, el tiempo de contacto y si se usan cubiertas faciales.</a:t>
            </a:r>
          </a:p>
          <a:p>
            <a:pPr algn="l" fontAlgn="base"/>
            <a:r>
              <a:rPr lang="es-ES" sz="2800" dirty="0"/>
              <a:t>Tal como se muestra en la imagen, las personas están en un bar-restaurante al aire libre, sin embargo no parece haber aforo establecido, están conversando, ingiriendo sus bebidas y sin el distanciamiento de 1.5 m entre cada integrante de la mesa, seguramente sin lavado frecuente de manos y con un tiempo de estancia que podría alcanzar de 1 o más horas. Por lo que esta actividad representa una alta posibilidad de contagio.</a:t>
            </a:r>
          </a:p>
          <a:p>
            <a:pPr algn="l" fontAlgn="base"/>
            <a:endParaRPr lang="es-ES" sz="2800" dirty="0"/>
          </a:p>
          <a:p>
            <a:pPr marL="0" marR="0" lvl="0" indent="0" algn="l" defTabSz="914400" rtl="0" eaLnBrk="1" fontAlgn="base" latinLnBrk="0" hangingPunct="1">
              <a:lnSpc>
                <a:spcPct val="100000"/>
              </a:lnSpc>
              <a:spcBef>
                <a:spcPts val="0"/>
              </a:spcBef>
              <a:spcAft>
                <a:spcPts val="0"/>
              </a:spcAft>
              <a:buClrTx/>
              <a:buSzTx/>
              <a:buFontTx/>
              <a:buNone/>
              <a:tabLst/>
              <a:defRPr/>
            </a:pPr>
            <a:r>
              <a:rPr lang="es-ES" sz="2800" dirty="0"/>
              <a:t>Es importante recalcar que estas estimaciones se aplican cuando todos son asintomáticos. Las personas con síntomas (que en cualquier caso deberían autoaislarse) tienden a tener una alta carga viral y exhalaciones respiratorias violentas más frecuente y por lo tanto aumentar la posibilidad de contagio a sus acompañantes
</a:t>
            </a:r>
          </a:p>
          <a:p>
            <a:pPr algn="l" fontAlgn="base"/>
            <a:endParaRPr lang="es-ES" sz="2800" dirty="0"/>
          </a:p>
          <a:p>
            <a:pPr algn="l" fontAlgn="base"/>
            <a:r>
              <a:rPr lang="es-ES" sz="2800" dirty="0"/>
              <a:t>En situaciones de mayor riesgo (ambientes interiores con mala ventilación, altos niveles de ocupación, tiempo de contacto prolongado y sin cubiertas faciales, como un bar o discoteca abarrotado) se debe considerar el distanciamiento físico más allá de 2 m y minimizar el tiempo de ocupación. </a:t>
            </a:r>
          </a:p>
          <a:p>
            <a:pPr algn="l" fontAlgn="base"/>
            <a:r>
              <a:rPr lang="es-ES" sz="2800" dirty="0"/>
              <a:t>Es probable que un distanciamiento menos estricto sea apropiado en escenarios de bajo riesgo. </a:t>
            </a:r>
          </a:p>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CFFA1-DFED-46BA-943D-8952160C5080}"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55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fontAlgn="base"/>
            <a:endParaRPr lang="es-ES" sz="2800" dirty="0"/>
          </a:p>
          <a:p>
            <a:pPr algn="l" fontAlgn="base"/>
            <a:r>
              <a:rPr lang="es-ES" sz="2800" dirty="0"/>
              <a:t>En situaciones de mayor riesgo (ambientes interiores con mala ventilación, altos niveles de ocupación, tiempo de contacto prolongado y sin cubiertas faciales, como una vivienda con la visita de familiares, bar o discoteca abarrotado) se debe considerar el distanciamiento físico más allá de 2 m y minimizar el tiempo de ocupación. </a:t>
            </a:r>
          </a:p>
          <a:p>
            <a:pPr algn="l" fontAlgn="base"/>
            <a:endParaRPr lang="es-ES" sz="2800" dirty="0"/>
          </a:p>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CFFA1-DFED-46BA-943D-8952160C5080}"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327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fontAlgn="base"/>
            <a:endParaRPr lang="es-ES" sz="2800" dirty="0"/>
          </a:p>
          <a:p>
            <a:pPr algn="l" fontAlgn="base"/>
            <a:r>
              <a:rPr lang="es-ES" sz="2800" dirty="0"/>
              <a:t>En situaciones de mayor riesgo (ambientes interiores con mala ventilación, altos niveles de ocupación, tiempo de contacto prolongado y sin cubiertas faciales, como una vivienda con la visita de familiares, bar o discoteca abarrotado) se debe considerar el distanciamiento físico más allá de 2 m y minimizar el tiempo de ocupación. </a:t>
            </a:r>
          </a:p>
          <a:p>
            <a:pPr algn="l" fontAlgn="base"/>
            <a:endParaRPr lang="es-ES" sz="2800" dirty="0"/>
          </a:p>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CFFA1-DFED-46BA-943D-8952160C5080}"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535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fontAlgn="base"/>
            <a:endParaRPr lang="es-ES" sz="2800" dirty="0"/>
          </a:p>
          <a:p>
            <a:pPr algn="l" fontAlgn="base"/>
            <a:r>
              <a:rPr lang="es-ES" sz="2800" dirty="0"/>
              <a:t>En situaciones de mayor riesgo (ambientes interiores con mala ventilación, altos niveles de ocupación, tiempo de contacto prolongado y sin cubiertas faciales, como un bus de pasajeros se debe considerar el distanciamiento físico más allá de 2 m y minimizar el tiempo de ocupación. </a:t>
            </a:r>
          </a:p>
          <a:p>
            <a:pPr algn="l" fontAlgn="base"/>
            <a:endParaRPr lang="es-ES" sz="2800" dirty="0"/>
          </a:p>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CFFA1-DFED-46BA-943D-8952160C5080}"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762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fontAlgn="base"/>
            <a:endParaRPr lang="es-ES" sz="2800" dirty="0"/>
          </a:p>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CFFA1-DFED-46BA-943D-8952160C5080}"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031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Aumentaron 26 municipios en rojo</a:t>
            </a:r>
          </a:p>
          <a:p>
            <a:r>
              <a:rPr lang="es-ES" dirty="0"/>
              <a:t>Disminuyeron: 19 municipios en naranja</a:t>
            </a:r>
          </a:p>
          <a:p>
            <a:r>
              <a:rPr lang="es-ES" dirty="0"/>
              <a:t>Disminuyeron 7 municipios en amarillo</a:t>
            </a:r>
          </a:p>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CFFA1-DFED-46BA-943D-8952160C5080}"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29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fontAlgn="base"/>
            <a:endParaRPr lang="es-ES" sz="2800" dirty="0"/>
          </a:p>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CFFA1-DFED-46BA-943D-8952160C5080}"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186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CFFA1-DFED-46BA-943D-8952160C5080}" type="slidenum">
              <a:rPr kumimoji="0" lang="es-G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G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3646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CFFA1-DFED-46BA-943D-8952160C5080}" type="slidenum">
              <a:rPr kumimoji="0" lang="es-G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G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4942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GT" dirty="0"/>
              <a:t>El comportamiento de los fallecidos desde el 15 de marzo 2020  (fecha del primer caso) hasta el 12 de agosto</a:t>
            </a:r>
            <a:r>
              <a:rPr lang="es-GT" baseline="0" dirty="0"/>
              <a:t> 2021 evidencia 3 importantes incrementos a lo largo de este periodo, el ultimo de los cuales se encuentra registrado durante el mes de julio mes en el que se han contabilizado 1033 defunciones que representa el  19%  de las 5601 registradas durante todo el 2021.  Durante el período del 01 de julio al 23  de agosto se han registrado 1815 casos  lo que comparado con el periodo similar de junio-julio  (1557 casos) evidencia un incremento del 17% .  Los masculinos son los mayormente afectados y los grupos de edad entre 40 y 69 años son los que concentran la mayor proporción de defunciones.  Es importante indicar que todos los grupos de edad evidenciaron aumentos en sus casos fallecidos sin embargo los grupos de 30 a 39 y 40 a 49 años son los que registran los mayores porcentajes de incremento respecto a junio con datos de 67 y 68% respectivamente. </a:t>
            </a:r>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CFFA1-DFED-46BA-943D-8952160C5080}" type="slidenum">
              <a:rPr kumimoji="0" lang="es-G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G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1826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3F2CFFA1-DFED-46BA-943D-8952160C5080}" type="slidenum">
              <a:rPr lang="es-GT" smtClean="0"/>
              <a:t>8</a:t>
            </a:fld>
            <a:endParaRPr lang="es-GT"/>
          </a:p>
        </p:txBody>
      </p:sp>
    </p:spTree>
    <p:extLst>
      <p:ext uri="{BB962C8B-B14F-4D97-AF65-F5344CB8AC3E}">
        <p14:creationId xmlns:p14="http://schemas.microsoft.com/office/powerpoint/2010/main" val="4196693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3F2CFFA1-DFED-46BA-943D-8952160C5080}" type="slidenum">
              <a:rPr lang="es-GT" smtClean="0"/>
              <a:t>10</a:t>
            </a:fld>
            <a:endParaRPr lang="es-GT"/>
          </a:p>
        </p:txBody>
      </p:sp>
    </p:spTree>
    <p:extLst>
      <p:ext uri="{BB962C8B-B14F-4D97-AF65-F5344CB8AC3E}">
        <p14:creationId xmlns:p14="http://schemas.microsoft.com/office/powerpoint/2010/main" val="1995214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3F2CFFA1-DFED-46BA-943D-8952160C5080}" type="slidenum">
              <a:rPr lang="es-GT" smtClean="0"/>
              <a:t>11</a:t>
            </a:fld>
            <a:endParaRPr lang="es-GT"/>
          </a:p>
        </p:txBody>
      </p:sp>
    </p:spTree>
    <p:extLst>
      <p:ext uri="{BB962C8B-B14F-4D97-AF65-F5344CB8AC3E}">
        <p14:creationId xmlns:p14="http://schemas.microsoft.com/office/powerpoint/2010/main" val="1645239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3F2CFFA1-DFED-46BA-943D-8952160C5080}" type="slidenum">
              <a:rPr lang="es-GT" smtClean="0"/>
              <a:t>12</a:t>
            </a:fld>
            <a:endParaRPr lang="es-GT"/>
          </a:p>
        </p:txBody>
      </p:sp>
    </p:spTree>
    <p:extLst>
      <p:ext uri="{BB962C8B-B14F-4D97-AF65-F5344CB8AC3E}">
        <p14:creationId xmlns:p14="http://schemas.microsoft.com/office/powerpoint/2010/main" val="599205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354408E-28DB-4D53-8817-6CBD1323FC23}" type="datetimeFigureOut">
              <a:rPr lang="en-US" smtClean="0"/>
              <a:t>8/25/2021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5E871-B64F-4EA2-9AE4-461E11847A1F}" type="slidenum">
              <a:rPr lang="en-US" smtClean="0"/>
              <a:t>‹Nº›</a:t>
            </a:fld>
            <a:endParaRPr lang="en-US"/>
          </a:p>
        </p:txBody>
      </p:sp>
    </p:spTree>
    <p:extLst>
      <p:ext uri="{BB962C8B-B14F-4D97-AF65-F5344CB8AC3E}">
        <p14:creationId xmlns:p14="http://schemas.microsoft.com/office/powerpoint/2010/main" val="3362778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54408E-28DB-4D53-8817-6CBD1323FC23}" type="datetimeFigureOut">
              <a:rPr lang="en-US" smtClean="0"/>
              <a:t>8/25/2021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5E871-B64F-4EA2-9AE4-461E11847A1F}" type="slidenum">
              <a:rPr lang="en-US" smtClean="0"/>
              <a:t>‹Nº›</a:t>
            </a:fld>
            <a:endParaRPr lang="en-US"/>
          </a:p>
        </p:txBody>
      </p:sp>
    </p:spTree>
    <p:extLst>
      <p:ext uri="{BB962C8B-B14F-4D97-AF65-F5344CB8AC3E}">
        <p14:creationId xmlns:p14="http://schemas.microsoft.com/office/powerpoint/2010/main" val="894309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54408E-28DB-4D53-8817-6CBD1323FC23}" type="datetimeFigureOut">
              <a:rPr lang="en-US" smtClean="0"/>
              <a:t>8/25/2021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5E871-B64F-4EA2-9AE4-461E11847A1F}" type="slidenum">
              <a:rPr lang="en-US" smtClean="0"/>
              <a:t>‹Nº›</a:t>
            </a:fld>
            <a:endParaRPr lang="en-US"/>
          </a:p>
        </p:txBody>
      </p:sp>
    </p:spTree>
    <p:extLst>
      <p:ext uri="{BB962C8B-B14F-4D97-AF65-F5344CB8AC3E}">
        <p14:creationId xmlns:p14="http://schemas.microsoft.com/office/powerpoint/2010/main" val="163418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4B3D350-870D-4028-9C08-D74885F4B8B8}" type="datetimeFigureOut">
              <a:rPr lang="es-ES" smtClean="0"/>
              <a:pPr/>
              <a:t>25/08/2021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6EEE7D3-3712-4F42-BA56-8A6361F520DB}" type="slidenum">
              <a:rPr lang="es-ES" smtClean="0"/>
              <a:pPr/>
              <a:t>‹Nº›</a:t>
            </a:fld>
            <a:endParaRPr lang="es-ES"/>
          </a:p>
        </p:txBody>
      </p:sp>
    </p:spTree>
    <p:extLst>
      <p:ext uri="{BB962C8B-B14F-4D97-AF65-F5344CB8AC3E}">
        <p14:creationId xmlns:p14="http://schemas.microsoft.com/office/powerpoint/2010/main" val="1714371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4B3D350-870D-4028-9C08-D74885F4B8B8}" type="datetimeFigureOut">
              <a:rPr lang="es-ES" smtClean="0"/>
              <a:pPr/>
              <a:t>25/08/2021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6EEE7D3-3712-4F42-BA56-8A6361F520DB}" type="slidenum">
              <a:rPr lang="es-ES" smtClean="0"/>
              <a:pPr/>
              <a:t>‹Nº›</a:t>
            </a:fld>
            <a:endParaRPr lang="es-ES"/>
          </a:p>
        </p:txBody>
      </p:sp>
    </p:spTree>
    <p:extLst>
      <p:ext uri="{BB962C8B-B14F-4D97-AF65-F5344CB8AC3E}">
        <p14:creationId xmlns:p14="http://schemas.microsoft.com/office/powerpoint/2010/main" val="3395750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4B3D350-870D-4028-9C08-D74885F4B8B8}" type="datetimeFigureOut">
              <a:rPr lang="es-ES" smtClean="0"/>
              <a:pPr/>
              <a:t>25/08/2021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6EEE7D3-3712-4F42-BA56-8A6361F520DB}" type="slidenum">
              <a:rPr lang="es-ES" smtClean="0"/>
              <a:pPr/>
              <a:t>‹Nº›</a:t>
            </a:fld>
            <a:endParaRPr lang="es-ES"/>
          </a:p>
        </p:txBody>
      </p:sp>
    </p:spTree>
    <p:extLst>
      <p:ext uri="{BB962C8B-B14F-4D97-AF65-F5344CB8AC3E}">
        <p14:creationId xmlns:p14="http://schemas.microsoft.com/office/powerpoint/2010/main" val="3442903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4B3D350-870D-4028-9C08-D74885F4B8B8}" type="datetimeFigureOut">
              <a:rPr lang="es-ES" smtClean="0"/>
              <a:pPr/>
              <a:t>25/08/2021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6EEE7D3-3712-4F42-BA56-8A6361F520DB}" type="slidenum">
              <a:rPr lang="es-ES" smtClean="0"/>
              <a:pPr/>
              <a:t>‹Nº›</a:t>
            </a:fld>
            <a:endParaRPr lang="es-ES"/>
          </a:p>
        </p:txBody>
      </p:sp>
    </p:spTree>
    <p:extLst>
      <p:ext uri="{BB962C8B-B14F-4D97-AF65-F5344CB8AC3E}">
        <p14:creationId xmlns:p14="http://schemas.microsoft.com/office/powerpoint/2010/main" val="3218298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4B3D350-870D-4028-9C08-D74885F4B8B8}" type="datetimeFigureOut">
              <a:rPr lang="es-ES" smtClean="0"/>
              <a:pPr/>
              <a:t>25/08/2021</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66EEE7D3-3712-4F42-BA56-8A6361F520DB}" type="slidenum">
              <a:rPr lang="es-ES" smtClean="0"/>
              <a:pPr/>
              <a:t>‹Nº›</a:t>
            </a:fld>
            <a:endParaRPr lang="es-ES"/>
          </a:p>
        </p:txBody>
      </p:sp>
    </p:spTree>
    <p:extLst>
      <p:ext uri="{BB962C8B-B14F-4D97-AF65-F5344CB8AC3E}">
        <p14:creationId xmlns:p14="http://schemas.microsoft.com/office/powerpoint/2010/main" val="255648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4B3D350-870D-4028-9C08-D74885F4B8B8}" type="datetimeFigureOut">
              <a:rPr lang="es-ES" smtClean="0"/>
              <a:pPr/>
              <a:t>25/08/2021</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66EEE7D3-3712-4F42-BA56-8A6361F520DB}" type="slidenum">
              <a:rPr lang="es-ES" smtClean="0"/>
              <a:pPr/>
              <a:t>‹Nº›</a:t>
            </a:fld>
            <a:endParaRPr lang="es-ES"/>
          </a:p>
        </p:txBody>
      </p:sp>
    </p:spTree>
    <p:extLst>
      <p:ext uri="{BB962C8B-B14F-4D97-AF65-F5344CB8AC3E}">
        <p14:creationId xmlns:p14="http://schemas.microsoft.com/office/powerpoint/2010/main" val="3402939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4B3D350-870D-4028-9C08-D74885F4B8B8}" type="datetimeFigureOut">
              <a:rPr lang="es-ES" smtClean="0"/>
              <a:pPr/>
              <a:t>25/08/2021</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66EEE7D3-3712-4F42-BA56-8A6361F520DB}" type="slidenum">
              <a:rPr lang="es-ES" smtClean="0"/>
              <a:pPr/>
              <a:t>‹Nº›</a:t>
            </a:fld>
            <a:endParaRPr lang="es-ES"/>
          </a:p>
        </p:txBody>
      </p:sp>
    </p:spTree>
    <p:extLst>
      <p:ext uri="{BB962C8B-B14F-4D97-AF65-F5344CB8AC3E}">
        <p14:creationId xmlns:p14="http://schemas.microsoft.com/office/powerpoint/2010/main" val="571417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4B3D350-870D-4028-9C08-D74885F4B8B8}" type="datetimeFigureOut">
              <a:rPr lang="es-ES" smtClean="0"/>
              <a:pPr/>
              <a:t>25/08/2021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6EEE7D3-3712-4F42-BA56-8A6361F520DB}" type="slidenum">
              <a:rPr lang="es-ES" smtClean="0"/>
              <a:pPr/>
              <a:t>‹Nº›</a:t>
            </a:fld>
            <a:endParaRPr lang="es-ES"/>
          </a:p>
        </p:txBody>
      </p:sp>
    </p:spTree>
    <p:extLst>
      <p:ext uri="{BB962C8B-B14F-4D97-AF65-F5344CB8AC3E}">
        <p14:creationId xmlns:p14="http://schemas.microsoft.com/office/powerpoint/2010/main" val="3065885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54408E-28DB-4D53-8817-6CBD1323FC23}" type="datetimeFigureOut">
              <a:rPr lang="en-US" smtClean="0"/>
              <a:t>8/25/2021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5E871-B64F-4EA2-9AE4-461E11847A1F}" type="slidenum">
              <a:rPr lang="en-US" smtClean="0"/>
              <a:t>‹Nº›</a:t>
            </a:fld>
            <a:endParaRPr lang="en-US"/>
          </a:p>
        </p:txBody>
      </p:sp>
    </p:spTree>
    <p:extLst>
      <p:ext uri="{BB962C8B-B14F-4D97-AF65-F5344CB8AC3E}">
        <p14:creationId xmlns:p14="http://schemas.microsoft.com/office/powerpoint/2010/main" val="1588382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4B3D350-870D-4028-9C08-D74885F4B8B8}" type="datetimeFigureOut">
              <a:rPr lang="es-ES" smtClean="0"/>
              <a:pPr/>
              <a:t>25/08/2021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6EEE7D3-3712-4F42-BA56-8A6361F520DB}" type="slidenum">
              <a:rPr lang="es-ES" smtClean="0"/>
              <a:pPr/>
              <a:t>‹Nº›</a:t>
            </a:fld>
            <a:endParaRPr lang="es-ES"/>
          </a:p>
        </p:txBody>
      </p:sp>
    </p:spTree>
    <p:extLst>
      <p:ext uri="{BB962C8B-B14F-4D97-AF65-F5344CB8AC3E}">
        <p14:creationId xmlns:p14="http://schemas.microsoft.com/office/powerpoint/2010/main" val="349414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4B3D350-870D-4028-9C08-D74885F4B8B8}" type="datetimeFigureOut">
              <a:rPr lang="es-ES" smtClean="0"/>
              <a:pPr/>
              <a:t>25/08/2021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6EEE7D3-3712-4F42-BA56-8A6361F520DB}" type="slidenum">
              <a:rPr lang="es-ES" smtClean="0"/>
              <a:pPr/>
              <a:t>‹Nº›</a:t>
            </a:fld>
            <a:endParaRPr lang="es-ES"/>
          </a:p>
        </p:txBody>
      </p:sp>
    </p:spTree>
    <p:extLst>
      <p:ext uri="{BB962C8B-B14F-4D97-AF65-F5344CB8AC3E}">
        <p14:creationId xmlns:p14="http://schemas.microsoft.com/office/powerpoint/2010/main" val="2052001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4B3D350-870D-4028-9C08-D74885F4B8B8}" type="datetimeFigureOut">
              <a:rPr lang="es-ES" smtClean="0"/>
              <a:pPr/>
              <a:t>25/08/2021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6EEE7D3-3712-4F42-BA56-8A6361F520DB}" type="slidenum">
              <a:rPr lang="es-ES" smtClean="0"/>
              <a:pPr/>
              <a:t>‹Nº›</a:t>
            </a:fld>
            <a:endParaRPr lang="es-ES"/>
          </a:p>
        </p:txBody>
      </p:sp>
    </p:spTree>
    <p:extLst>
      <p:ext uri="{BB962C8B-B14F-4D97-AF65-F5344CB8AC3E}">
        <p14:creationId xmlns:p14="http://schemas.microsoft.com/office/powerpoint/2010/main" val="3752588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8/25/2021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415143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29186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8/25/2021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738098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177814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755212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8/25/2021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1687352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307385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354408E-28DB-4D53-8817-6CBD1323FC23}" type="datetimeFigureOut">
              <a:rPr lang="en-US" smtClean="0"/>
              <a:t>8/25/2021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5E871-B64F-4EA2-9AE4-461E11847A1F}" type="slidenum">
              <a:rPr lang="en-US" smtClean="0"/>
              <a:t>‹Nº›</a:t>
            </a:fld>
            <a:endParaRPr lang="en-US"/>
          </a:p>
        </p:txBody>
      </p:sp>
    </p:spTree>
    <p:extLst>
      <p:ext uri="{BB962C8B-B14F-4D97-AF65-F5344CB8AC3E}">
        <p14:creationId xmlns:p14="http://schemas.microsoft.com/office/powerpoint/2010/main" val="14767193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8/25/2021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7842959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8/25/2021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465034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90142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8/25/2021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745785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54408E-28DB-4D53-8817-6CBD1323FC23}" type="datetimeFigureOut">
              <a:rPr lang="en-US" smtClean="0"/>
              <a:t>8/25/2021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5E871-B64F-4EA2-9AE4-461E11847A1F}" type="slidenum">
              <a:rPr lang="en-US" smtClean="0"/>
              <a:t>‹Nº›</a:t>
            </a:fld>
            <a:endParaRPr lang="en-US"/>
          </a:p>
        </p:txBody>
      </p:sp>
    </p:spTree>
    <p:extLst>
      <p:ext uri="{BB962C8B-B14F-4D97-AF65-F5344CB8AC3E}">
        <p14:creationId xmlns:p14="http://schemas.microsoft.com/office/powerpoint/2010/main" val="2974799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54408E-28DB-4D53-8817-6CBD1323FC23}" type="datetimeFigureOut">
              <a:rPr lang="en-US" smtClean="0"/>
              <a:t>8/25/2021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85E871-B64F-4EA2-9AE4-461E11847A1F}" type="slidenum">
              <a:rPr lang="en-US" smtClean="0"/>
              <a:t>‹Nº›</a:t>
            </a:fld>
            <a:endParaRPr lang="en-US"/>
          </a:p>
        </p:txBody>
      </p:sp>
    </p:spTree>
    <p:extLst>
      <p:ext uri="{BB962C8B-B14F-4D97-AF65-F5344CB8AC3E}">
        <p14:creationId xmlns:p14="http://schemas.microsoft.com/office/powerpoint/2010/main" val="1940007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54408E-28DB-4D53-8817-6CBD1323FC23}" type="datetimeFigureOut">
              <a:rPr lang="en-US" smtClean="0"/>
              <a:t>8/25/2021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85E871-B64F-4EA2-9AE4-461E11847A1F}" type="slidenum">
              <a:rPr lang="en-US" smtClean="0"/>
              <a:t>‹Nº›</a:t>
            </a:fld>
            <a:endParaRPr lang="en-US"/>
          </a:p>
        </p:txBody>
      </p:sp>
    </p:spTree>
    <p:extLst>
      <p:ext uri="{BB962C8B-B14F-4D97-AF65-F5344CB8AC3E}">
        <p14:creationId xmlns:p14="http://schemas.microsoft.com/office/powerpoint/2010/main" val="1151164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54408E-28DB-4D53-8817-6CBD1323FC23}" type="datetimeFigureOut">
              <a:rPr lang="en-US" smtClean="0"/>
              <a:t>8/25/2021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85E871-B64F-4EA2-9AE4-461E11847A1F}" type="slidenum">
              <a:rPr lang="en-US" smtClean="0"/>
              <a:t>‹Nº›</a:t>
            </a:fld>
            <a:endParaRPr lang="en-US"/>
          </a:p>
        </p:txBody>
      </p:sp>
    </p:spTree>
    <p:extLst>
      <p:ext uri="{BB962C8B-B14F-4D97-AF65-F5344CB8AC3E}">
        <p14:creationId xmlns:p14="http://schemas.microsoft.com/office/powerpoint/2010/main" val="467052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354408E-28DB-4D53-8817-6CBD1323FC23}" type="datetimeFigureOut">
              <a:rPr lang="en-US" smtClean="0"/>
              <a:t>8/25/2021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5E871-B64F-4EA2-9AE4-461E11847A1F}" type="slidenum">
              <a:rPr lang="en-US" smtClean="0"/>
              <a:t>‹Nº›</a:t>
            </a:fld>
            <a:endParaRPr lang="en-US"/>
          </a:p>
        </p:txBody>
      </p:sp>
    </p:spTree>
    <p:extLst>
      <p:ext uri="{BB962C8B-B14F-4D97-AF65-F5344CB8AC3E}">
        <p14:creationId xmlns:p14="http://schemas.microsoft.com/office/powerpoint/2010/main" val="1781232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354408E-28DB-4D53-8817-6CBD1323FC23}" type="datetimeFigureOut">
              <a:rPr lang="en-US" smtClean="0"/>
              <a:t>8/25/2021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5E871-B64F-4EA2-9AE4-461E11847A1F}" type="slidenum">
              <a:rPr lang="en-US" smtClean="0"/>
              <a:t>‹Nº›</a:t>
            </a:fld>
            <a:endParaRPr lang="en-US"/>
          </a:p>
        </p:txBody>
      </p:sp>
    </p:spTree>
    <p:extLst>
      <p:ext uri="{BB962C8B-B14F-4D97-AF65-F5344CB8AC3E}">
        <p14:creationId xmlns:p14="http://schemas.microsoft.com/office/powerpoint/2010/main" val="21453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4408E-28DB-4D53-8817-6CBD1323FC23}" type="datetimeFigureOut">
              <a:rPr lang="en-US" smtClean="0"/>
              <a:t>8/25/2021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85E871-B64F-4EA2-9AE4-461E11847A1F}" type="slidenum">
              <a:rPr lang="en-US" smtClean="0"/>
              <a:t>‹Nº›</a:t>
            </a:fld>
            <a:endParaRPr lang="en-US"/>
          </a:p>
        </p:txBody>
      </p:sp>
    </p:spTree>
    <p:extLst>
      <p:ext uri="{BB962C8B-B14F-4D97-AF65-F5344CB8AC3E}">
        <p14:creationId xmlns:p14="http://schemas.microsoft.com/office/powerpoint/2010/main" val="730619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3D350-870D-4028-9C08-D74885F4B8B8}" type="datetimeFigureOut">
              <a:rPr lang="es-ES" smtClean="0"/>
              <a:pPr/>
              <a:t>25/08/2021</a:t>
            </a:fld>
            <a:endParaRPr lang="es-ES"/>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EEE7D3-3712-4F42-BA56-8A6361F520DB}" type="slidenum">
              <a:rPr lang="es-ES" smtClean="0"/>
              <a:pPr/>
              <a:t>‹Nº›</a:t>
            </a:fld>
            <a:endParaRPr lang="es-ES"/>
          </a:p>
        </p:txBody>
      </p:sp>
    </p:spTree>
    <p:extLst>
      <p:ext uri="{BB962C8B-B14F-4D97-AF65-F5344CB8AC3E}">
        <p14:creationId xmlns:p14="http://schemas.microsoft.com/office/powerpoint/2010/main" val="4479775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8/25/2021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‹Nº›</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256156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package" Target="../embeddings/Microsoft_Excel_Worksheet4.xlsx"/></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package" Target="../embeddings/Microsoft_Excel_Worksheet5.xlsx"/></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7.emf"/><Relationship Id="rId4" Type="http://schemas.openxmlformats.org/officeDocument/2006/relationships/package" Target="../embeddings/Microsoft_Excel_Worksheet6.xlsx"/></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7.emf"/><Relationship Id="rId4" Type="http://schemas.openxmlformats.org/officeDocument/2006/relationships/package" Target="../embeddings/Microsoft_Excel_Worksheet7.xlsx"/></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4">
            <a:extLst>
              <a:ext uri="{FF2B5EF4-FFF2-40B4-BE49-F238E27FC236}">
                <a16:creationId xmlns:a16="http://schemas.microsoft.com/office/drawing/2014/main" id="{ED338A49-61EE-42B3-A532-E50B8591191F}"/>
              </a:ext>
            </a:extLst>
          </p:cNvPr>
          <p:cNvSpPr txBox="1"/>
          <p:nvPr/>
        </p:nvSpPr>
        <p:spPr>
          <a:xfrm>
            <a:off x="0" y="2705725"/>
            <a:ext cx="11220450" cy="1446550"/>
          </a:xfrm>
          <a:prstGeom prst="rect">
            <a:avLst/>
          </a:prstGeom>
          <a:noFill/>
        </p:spPr>
        <p:txBody>
          <a:bodyPr wrap="square" rtlCol="0">
            <a:spAutoFit/>
          </a:bodyPr>
          <a:lstStyle/>
          <a:p>
            <a:r>
              <a:rPr lang="es-MX" sz="4400" dirty="0">
                <a:solidFill>
                  <a:schemeClr val="bg1"/>
                </a:solidFill>
              </a:rPr>
              <a:t>SITUACIÓN ACTUAL </a:t>
            </a:r>
          </a:p>
          <a:p>
            <a:r>
              <a:rPr lang="es-MX" sz="4400" b="1" dirty="0">
                <a:solidFill>
                  <a:schemeClr val="bg1"/>
                </a:solidFill>
                <a:latin typeface="Arial Black" panose="020B0A04020102020204" pitchFamily="34" charset="0"/>
              </a:rPr>
              <a:t>COVID-19</a:t>
            </a:r>
            <a:endParaRPr lang="es-GT" sz="44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304688804"/>
      </p:ext>
    </p:extLst>
  </p:cSld>
  <p:clrMapOvr>
    <a:masterClrMapping/>
  </p:clrMapOvr>
  <mc:AlternateContent xmlns:mc="http://schemas.openxmlformats.org/markup-compatibility/2006" xmlns:p14="http://schemas.microsoft.com/office/powerpoint/2010/main">
    <mc:Choice Requires="p14">
      <p:transition spd="slow" p14:dur="2000" advTm="3042"/>
    </mc:Choice>
    <mc:Fallback xmlns="">
      <p:transition spd="slow" advTm="304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5" y="-15737"/>
            <a:ext cx="12181045" cy="6743700"/>
          </a:xfrm>
          <a:prstGeom prst="rect">
            <a:avLst/>
          </a:prstGeom>
        </p:spPr>
      </p:pic>
      <p:sp>
        <p:nvSpPr>
          <p:cNvPr id="3" name="TextBox 2"/>
          <p:cNvSpPr txBox="1"/>
          <p:nvPr/>
        </p:nvSpPr>
        <p:spPr>
          <a:xfrm>
            <a:off x="275396" y="130037"/>
            <a:ext cx="6648450" cy="707886"/>
          </a:xfrm>
          <a:prstGeom prst="rect">
            <a:avLst/>
          </a:prstGeom>
          <a:noFill/>
        </p:spPr>
        <p:txBody>
          <a:bodyPr wrap="square" rtlCol="0">
            <a:spAutoFit/>
          </a:bodyPr>
          <a:lstStyle/>
          <a:p>
            <a:pPr algn="ctr"/>
            <a:r>
              <a:rPr lang="es-MX" sz="2000" b="1" dirty="0">
                <a:solidFill>
                  <a:schemeClr val="bg1"/>
                </a:solidFill>
                <a:effectLst>
                  <a:outerShdw blurRad="38100" dist="38100" dir="2700000" algn="tl">
                    <a:srgbClr val="000000">
                      <a:alpha val="43137"/>
                    </a:srgbClr>
                  </a:outerShdw>
                </a:effectLst>
              </a:rPr>
              <a:t>CRECIMIENTO DE CAMAS DE MARZO 2020 A JULIO 2021</a:t>
            </a:r>
          </a:p>
          <a:p>
            <a:pPr algn="ctr"/>
            <a:r>
              <a:rPr lang="es-MX" sz="2000" b="1" dirty="0">
                <a:solidFill>
                  <a:schemeClr val="bg1"/>
                </a:solidFill>
                <a:effectLst>
                  <a:outerShdw blurRad="38100" dist="38100" dir="2700000" algn="tl">
                    <a:srgbClr val="000000">
                      <a:alpha val="43137"/>
                    </a:srgbClr>
                  </a:outerShdw>
                </a:effectLst>
              </a:rPr>
              <a:t>PARA LA ATENCIÓN DE PACIENTES COVID-19</a:t>
            </a:r>
            <a:endParaRPr lang="en-US" sz="2000" dirty="0">
              <a:solidFill>
                <a:schemeClr val="bg1"/>
              </a:solidFill>
            </a:endParaRPr>
          </a:p>
        </p:txBody>
      </p:sp>
      <p:graphicFrame>
        <p:nvGraphicFramePr>
          <p:cNvPr id="6" name="Gráfico 5">
            <a:extLst>
              <a:ext uri="{FF2B5EF4-FFF2-40B4-BE49-F238E27FC236}">
                <a16:creationId xmlns:a16="http://schemas.microsoft.com/office/drawing/2014/main" id="{30BE346D-D746-4257-8879-09C1510E88C4}"/>
              </a:ext>
            </a:extLst>
          </p:cNvPr>
          <p:cNvGraphicFramePr>
            <a:graphicFrameLocks/>
          </p:cNvGraphicFramePr>
          <p:nvPr/>
        </p:nvGraphicFramePr>
        <p:xfrm>
          <a:off x="728420" y="1193369"/>
          <a:ext cx="11174278" cy="51299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20817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5" y="-15737"/>
            <a:ext cx="12181045" cy="6743700"/>
          </a:xfrm>
          <a:prstGeom prst="rect">
            <a:avLst/>
          </a:prstGeom>
        </p:spPr>
      </p:pic>
      <p:sp>
        <p:nvSpPr>
          <p:cNvPr id="3" name="TextBox 2"/>
          <p:cNvSpPr txBox="1"/>
          <p:nvPr/>
        </p:nvSpPr>
        <p:spPr>
          <a:xfrm>
            <a:off x="275396" y="130037"/>
            <a:ext cx="6648450" cy="1015663"/>
          </a:xfrm>
          <a:prstGeom prst="rect">
            <a:avLst/>
          </a:prstGeom>
          <a:noFill/>
        </p:spPr>
        <p:txBody>
          <a:bodyPr wrap="square" rtlCol="0">
            <a:spAutoFit/>
          </a:bodyPr>
          <a:lstStyle/>
          <a:p>
            <a:pPr algn="ctr"/>
            <a:r>
              <a:rPr lang="es-US" sz="2000" b="1" dirty="0">
                <a:solidFill>
                  <a:schemeClr val="bg1"/>
                </a:solidFill>
                <a:effectLst>
                  <a:outerShdw blurRad="38100" dist="38100" dir="2700000" algn="tl">
                    <a:srgbClr val="000000">
                      <a:alpha val="43137"/>
                    </a:srgbClr>
                  </a:outerShdw>
                </a:effectLst>
              </a:rPr>
              <a:t>PORCENTAJE OCUPACIONAL RED NACIONAL DE HOSPITALES Y TEMPORALES</a:t>
            </a:r>
          </a:p>
          <a:p>
            <a:pPr algn="ctr"/>
            <a:r>
              <a:rPr lang="es-US" sz="2000" b="1" dirty="0">
                <a:solidFill>
                  <a:schemeClr val="bg1"/>
                </a:solidFill>
                <a:effectLst>
                  <a:outerShdw blurRad="38100" dist="38100" dir="2700000" algn="tl">
                    <a:srgbClr val="000000">
                      <a:alpha val="43137"/>
                    </a:srgbClr>
                  </a:outerShdw>
                </a:effectLst>
              </a:rPr>
              <a:t>DEL 1 DE ENERO AL 24 </a:t>
            </a:r>
            <a:r>
              <a:rPr lang="es-MX" sz="2000" b="1" dirty="0">
                <a:solidFill>
                  <a:schemeClr val="bg1"/>
                </a:solidFill>
                <a:effectLst>
                  <a:outerShdw blurRad="38100" dist="38100" dir="2700000" algn="tl">
                    <a:srgbClr val="000000">
                      <a:alpha val="43137"/>
                    </a:srgbClr>
                  </a:outerShdw>
                </a:effectLst>
              </a:rPr>
              <a:t>DE AGOSTO </a:t>
            </a:r>
            <a:r>
              <a:rPr lang="es-GT" sz="2000" b="1" dirty="0">
                <a:solidFill>
                  <a:schemeClr val="bg1"/>
                </a:solidFill>
                <a:effectLst>
                  <a:outerShdw blurRad="38100" dist="38100" dir="2700000" algn="tl">
                    <a:srgbClr val="000000">
                      <a:alpha val="43137"/>
                    </a:srgbClr>
                  </a:outerShdw>
                </a:effectLst>
              </a:rPr>
              <a:t>2021</a:t>
            </a:r>
            <a:endParaRPr lang="en-US" sz="2000" dirty="0">
              <a:solidFill>
                <a:schemeClr val="bg1"/>
              </a:solidFill>
            </a:endParaRPr>
          </a:p>
        </p:txBody>
      </p:sp>
      <p:graphicFrame>
        <p:nvGraphicFramePr>
          <p:cNvPr id="8" name="Gráfico 7">
            <a:extLst>
              <a:ext uri="{FF2B5EF4-FFF2-40B4-BE49-F238E27FC236}">
                <a16:creationId xmlns:a16="http://schemas.microsoft.com/office/drawing/2014/main" id="{EF7375F4-B41D-49BF-B07B-BCFC13AAA796}"/>
              </a:ext>
            </a:extLst>
          </p:cNvPr>
          <p:cNvGraphicFramePr>
            <a:graphicFrameLocks/>
          </p:cNvGraphicFramePr>
          <p:nvPr>
            <p:extLst>
              <p:ext uri="{D42A27DB-BD31-4B8C-83A1-F6EECF244321}">
                <p14:modId xmlns:p14="http://schemas.microsoft.com/office/powerpoint/2010/main" val="3106042989"/>
              </p:ext>
            </p:extLst>
          </p:nvPr>
        </p:nvGraphicFramePr>
        <p:xfrm>
          <a:off x="275394" y="1445343"/>
          <a:ext cx="11518815" cy="52826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00296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5" y="-15737"/>
            <a:ext cx="12181045" cy="6743700"/>
          </a:xfrm>
          <a:prstGeom prst="rect">
            <a:avLst/>
          </a:prstGeom>
        </p:spPr>
      </p:pic>
      <p:sp>
        <p:nvSpPr>
          <p:cNvPr id="3" name="TextBox 2"/>
          <p:cNvSpPr txBox="1"/>
          <p:nvPr/>
        </p:nvSpPr>
        <p:spPr>
          <a:xfrm>
            <a:off x="275396" y="130037"/>
            <a:ext cx="6648450" cy="707886"/>
          </a:xfrm>
          <a:prstGeom prst="rect">
            <a:avLst/>
          </a:prstGeom>
          <a:noFill/>
        </p:spPr>
        <p:txBody>
          <a:bodyPr wrap="square" rtlCol="0">
            <a:spAutoFit/>
          </a:bodyPr>
          <a:lstStyle/>
          <a:p>
            <a:pPr algn="ctr"/>
            <a:r>
              <a:rPr lang="es-US" sz="2000" b="1" dirty="0">
                <a:solidFill>
                  <a:schemeClr val="bg1"/>
                </a:solidFill>
                <a:effectLst>
                  <a:outerShdw blurRad="38100" dist="38100" dir="2700000" algn="tl">
                    <a:srgbClr val="000000">
                      <a:alpha val="43137"/>
                    </a:srgbClr>
                  </a:outerShdw>
                </a:effectLst>
              </a:rPr>
              <a:t>PACIENTES ATENDIDOS DE ENERO A JULIO</a:t>
            </a:r>
          </a:p>
          <a:p>
            <a:pPr algn="ctr"/>
            <a:r>
              <a:rPr lang="es-US" sz="2000" b="1" dirty="0">
                <a:solidFill>
                  <a:schemeClr val="bg1"/>
                </a:solidFill>
                <a:effectLst>
                  <a:outerShdw blurRad="38100" dist="38100" dir="2700000" algn="tl">
                    <a:srgbClr val="000000">
                      <a:alpha val="43137"/>
                    </a:srgbClr>
                  </a:outerShdw>
                </a:effectLst>
              </a:rPr>
              <a:t>PROYECCIÓN DE PACIENTES DE AGOSTO A DICIEMBRE 2021</a:t>
            </a:r>
          </a:p>
        </p:txBody>
      </p:sp>
      <p:graphicFrame>
        <p:nvGraphicFramePr>
          <p:cNvPr id="11" name="Gráfico 10">
            <a:extLst>
              <a:ext uri="{FF2B5EF4-FFF2-40B4-BE49-F238E27FC236}">
                <a16:creationId xmlns:a16="http://schemas.microsoft.com/office/drawing/2014/main" id="{296F7B8C-86C9-42DF-9A7C-6D0CE7AB2A38}"/>
              </a:ext>
            </a:extLst>
          </p:cNvPr>
          <p:cNvGraphicFramePr>
            <a:graphicFrameLocks/>
          </p:cNvGraphicFramePr>
          <p:nvPr>
            <p:extLst>
              <p:ext uri="{D42A27DB-BD31-4B8C-83A1-F6EECF244321}">
                <p14:modId xmlns:p14="http://schemas.microsoft.com/office/powerpoint/2010/main" val="3947667222"/>
              </p:ext>
            </p:extLst>
          </p:nvPr>
        </p:nvGraphicFramePr>
        <p:xfrm>
          <a:off x="495947" y="1239864"/>
          <a:ext cx="8539566" cy="32701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Tabla 13">
            <a:extLst>
              <a:ext uri="{FF2B5EF4-FFF2-40B4-BE49-F238E27FC236}">
                <a16:creationId xmlns:a16="http://schemas.microsoft.com/office/drawing/2014/main" id="{EFA6AF06-249E-445A-9A98-B2035323FAF2}"/>
              </a:ext>
            </a:extLst>
          </p:cNvPr>
          <p:cNvGraphicFramePr>
            <a:graphicFrameLocks noGrp="1"/>
          </p:cNvGraphicFramePr>
          <p:nvPr>
            <p:extLst>
              <p:ext uri="{D42A27DB-BD31-4B8C-83A1-F6EECF244321}">
                <p14:modId xmlns:p14="http://schemas.microsoft.com/office/powerpoint/2010/main" val="4000359687"/>
              </p:ext>
            </p:extLst>
          </p:nvPr>
        </p:nvGraphicFramePr>
        <p:xfrm>
          <a:off x="9995223" y="1805105"/>
          <a:ext cx="1841500" cy="2667000"/>
        </p:xfrm>
        <a:graphic>
          <a:graphicData uri="http://schemas.openxmlformats.org/drawingml/2006/table">
            <a:tbl>
              <a:tblPr/>
              <a:tblGrid>
                <a:gridCol w="393700">
                  <a:extLst>
                    <a:ext uri="{9D8B030D-6E8A-4147-A177-3AD203B41FA5}">
                      <a16:colId xmlns:a16="http://schemas.microsoft.com/office/drawing/2014/main" val="3638218422"/>
                    </a:ext>
                  </a:extLst>
                </a:gridCol>
                <a:gridCol w="723900">
                  <a:extLst>
                    <a:ext uri="{9D8B030D-6E8A-4147-A177-3AD203B41FA5}">
                      <a16:colId xmlns:a16="http://schemas.microsoft.com/office/drawing/2014/main" val="2826509318"/>
                    </a:ext>
                  </a:extLst>
                </a:gridCol>
                <a:gridCol w="723900">
                  <a:extLst>
                    <a:ext uri="{9D8B030D-6E8A-4147-A177-3AD203B41FA5}">
                      <a16:colId xmlns:a16="http://schemas.microsoft.com/office/drawing/2014/main" val="2820526223"/>
                    </a:ext>
                  </a:extLst>
                </a:gridCol>
              </a:tblGrid>
              <a:tr h="190500">
                <a:tc>
                  <a:txBody>
                    <a:bodyPr/>
                    <a:lstStyle/>
                    <a:p>
                      <a:pPr algn="ctr" fontAlgn="b"/>
                      <a:r>
                        <a:rPr lang="es-GT" sz="1100" b="0" i="0" u="none" strike="noStrike">
                          <a:solidFill>
                            <a:srgbClr val="FFFFFF"/>
                          </a:solidFill>
                          <a:effectLst/>
                          <a:latin typeface="Calibri" panose="020F0502020204030204" pitchFamily="34" charset="0"/>
                        </a:rPr>
                        <a:t>EDAD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s-GT" sz="1100" b="0" i="0" u="none" strike="noStrike">
                          <a:solidFill>
                            <a:srgbClr val="FFFFFF"/>
                          </a:solidFill>
                          <a:effectLst/>
                          <a:latin typeface="Calibri" panose="020F0502020204030204" pitchFamily="34" charset="0"/>
                        </a:rPr>
                        <a:t>PERIODO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s-GT" sz="1100" b="0" i="0" u="none" strike="noStrike">
                          <a:solidFill>
                            <a:srgbClr val="FFFFFF"/>
                          </a:solidFill>
                          <a:effectLst/>
                          <a:latin typeface="Calibri" panose="020F0502020204030204" pitchFamily="34" charset="0"/>
                        </a:rPr>
                        <a:t>TOTAL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1876347901"/>
                  </a:ext>
                </a:extLst>
              </a:tr>
              <a:tr h="190500">
                <a:tc>
                  <a:txBody>
                    <a:bodyPr/>
                    <a:lstStyle/>
                    <a:p>
                      <a:pPr algn="ctr" fontAlgn="b"/>
                      <a:r>
                        <a:rPr lang="es-GT" sz="1100" b="0" i="0" u="none" strike="noStrike">
                          <a:solidFill>
                            <a:srgbClr val="FFFFFF"/>
                          </a:solidFill>
                          <a:effectLst/>
                          <a:latin typeface="Calibri" panose="020F0502020204030204" pitchFamily="34" charset="0"/>
                        </a:rPr>
                        <a:t>ene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1,327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031167452"/>
                  </a:ext>
                </a:extLst>
              </a:tr>
              <a:tr h="190500">
                <a:tc>
                  <a:txBody>
                    <a:bodyPr/>
                    <a:lstStyle/>
                    <a:p>
                      <a:pPr algn="ctr" fontAlgn="b"/>
                      <a:r>
                        <a:rPr lang="es-GT" sz="1100" b="0" i="0" u="none" strike="noStrike">
                          <a:solidFill>
                            <a:srgbClr val="FFFFFF"/>
                          </a:solidFill>
                          <a:effectLst/>
                          <a:latin typeface="Calibri" panose="020F0502020204030204" pitchFamily="34" charset="0"/>
                        </a:rPr>
                        <a:t>feb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939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422886072"/>
                  </a:ext>
                </a:extLst>
              </a:tr>
              <a:tr h="190500">
                <a:tc>
                  <a:txBody>
                    <a:bodyPr/>
                    <a:lstStyle/>
                    <a:p>
                      <a:pPr algn="ctr" fontAlgn="b"/>
                      <a:r>
                        <a:rPr lang="es-GT" sz="1100" b="0" i="0" u="none" strike="noStrike">
                          <a:solidFill>
                            <a:srgbClr val="FFFFFF"/>
                          </a:solidFill>
                          <a:effectLst/>
                          <a:latin typeface="Calibri" panose="020F0502020204030204" pitchFamily="34" charset="0"/>
                        </a:rPr>
                        <a:t>mar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1,523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499417042"/>
                  </a:ext>
                </a:extLst>
              </a:tr>
              <a:tr h="190500">
                <a:tc>
                  <a:txBody>
                    <a:bodyPr/>
                    <a:lstStyle/>
                    <a:p>
                      <a:pPr algn="ctr" fontAlgn="b"/>
                      <a:r>
                        <a:rPr lang="es-GT" sz="1100" b="0" i="0" u="none" strike="noStrike">
                          <a:solidFill>
                            <a:srgbClr val="FFFFFF"/>
                          </a:solidFill>
                          <a:effectLst/>
                          <a:latin typeface="Calibri" panose="020F0502020204030204" pitchFamily="34" charset="0"/>
                        </a:rPr>
                        <a:t>abr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2,129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930222192"/>
                  </a:ext>
                </a:extLst>
              </a:tr>
              <a:tr h="190500">
                <a:tc>
                  <a:txBody>
                    <a:bodyPr/>
                    <a:lstStyle/>
                    <a:p>
                      <a:pPr algn="ctr" fontAlgn="b"/>
                      <a:r>
                        <a:rPr lang="es-GT" sz="1100" b="0" i="0" u="none" strike="noStrike">
                          <a:solidFill>
                            <a:srgbClr val="FFFFFF"/>
                          </a:solidFill>
                          <a:effectLst/>
                          <a:latin typeface="Calibri" panose="020F0502020204030204" pitchFamily="34" charset="0"/>
                        </a:rPr>
                        <a:t>may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2,101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711634211"/>
                  </a:ext>
                </a:extLst>
              </a:tr>
              <a:tr h="190500">
                <a:tc>
                  <a:txBody>
                    <a:bodyPr/>
                    <a:lstStyle/>
                    <a:p>
                      <a:pPr algn="ctr" fontAlgn="b"/>
                      <a:r>
                        <a:rPr lang="es-GT" sz="1100" b="0" i="0" u="none" strike="noStrike">
                          <a:solidFill>
                            <a:srgbClr val="FFFFFF"/>
                          </a:solidFill>
                          <a:effectLst/>
                          <a:latin typeface="Calibri" panose="020F0502020204030204" pitchFamily="34" charset="0"/>
                        </a:rPr>
                        <a:t>jun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2,941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183396347"/>
                  </a:ext>
                </a:extLst>
              </a:tr>
              <a:tr h="190500">
                <a:tc>
                  <a:txBody>
                    <a:bodyPr/>
                    <a:lstStyle/>
                    <a:p>
                      <a:pPr algn="ctr" fontAlgn="b"/>
                      <a:r>
                        <a:rPr lang="es-GT" sz="1100" b="0" i="0" u="none" strike="noStrike">
                          <a:solidFill>
                            <a:srgbClr val="FFFFFF"/>
                          </a:solidFill>
                          <a:effectLst/>
                          <a:latin typeface="Calibri" panose="020F0502020204030204" pitchFamily="34" charset="0"/>
                        </a:rPr>
                        <a:t>jul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4,854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409332808"/>
                  </a:ext>
                </a:extLst>
              </a:tr>
              <a:tr h="190500">
                <a:tc>
                  <a:txBody>
                    <a:bodyPr/>
                    <a:lstStyle/>
                    <a:p>
                      <a:pPr algn="ctr" fontAlgn="b"/>
                      <a:r>
                        <a:rPr lang="es-GT" sz="1100" b="0" i="0" u="none" strike="noStrike">
                          <a:solidFill>
                            <a:srgbClr val="FFFFFF"/>
                          </a:solidFill>
                          <a:effectLst/>
                          <a:latin typeface="Calibri" panose="020F0502020204030204" pitchFamily="34" charset="0"/>
                        </a:rPr>
                        <a:t>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4,425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192446692"/>
                  </a:ext>
                </a:extLst>
              </a:tr>
              <a:tr h="190500">
                <a:tc>
                  <a:txBody>
                    <a:bodyPr/>
                    <a:lstStyle/>
                    <a:p>
                      <a:pPr algn="ctr" fontAlgn="b"/>
                      <a:r>
                        <a:rPr lang="es-GT" sz="1100" b="0" i="0" u="none" strike="noStrike">
                          <a:solidFill>
                            <a:srgbClr val="FFFFFF"/>
                          </a:solidFill>
                          <a:effectLst/>
                          <a:latin typeface="Calibri" panose="020F0502020204030204" pitchFamily="34" charset="0"/>
                        </a:rPr>
                        <a:t>sep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5,264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264346542"/>
                  </a:ext>
                </a:extLst>
              </a:tr>
              <a:tr h="190500">
                <a:tc>
                  <a:txBody>
                    <a:bodyPr/>
                    <a:lstStyle/>
                    <a:p>
                      <a:pPr algn="ctr" fontAlgn="b"/>
                      <a:r>
                        <a:rPr lang="es-GT" sz="1100" b="0" i="0" u="none" strike="noStrike">
                          <a:solidFill>
                            <a:srgbClr val="FFFFFF"/>
                          </a:solidFill>
                          <a:effectLst/>
                          <a:latin typeface="Calibri" panose="020F0502020204030204" pitchFamily="34" charset="0"/>
                        </a:rPr>
                        <a:t>oct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5,972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557983594"/>
                  </a:ext>
                </a:extLst>
              </a:tr>
              <a:tr h="190500">
                <a:tc>
                  <a:txBody>
                    <a:bodyPr/>
                    <a:lstStyle/>
                    <a:p>
                      <a:pPr algn="ctr" fontAlgn="b"/>
                      <a:r>
                        <a:rPr lang="es-GT" sz="1100" b="0" i="0" u="none" strike="noStrike">
                          <a:solidFill>
                            <a:srgbClr val="FFFFFF"/>
                          </a:solidFill>
                          <a:effectLst/>
                          <a:latin typeface="Calibri" panose="020F0502020204030204" pitchFamily="34" charset="0"/>
                        </a:rPr>
                        <a:t>nov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6,718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971734315"/>
                  </a:ext>
                </a:extLst>
              </a:tr>
              <a:tr h="190500">
                <a:tc>
                  <a:txBody>
                    <a:bodyPr/>
                    <a:lstStyle/>
                    <a:p>
                      <a:pPr algn="ctr" fontAlgn="b"/>
                      <a:r>
                        <a:rPr lang="es-GT" sz="1100" b="0" i="0" u="none" strike="noStrike">
                          <a:solidFill>
                            <a:srgbClr val="FFFFFF"/>
                          </a:solidFill>
                          <a:effectLst/>
                          <a:latin typeface="Calibri" panose="020F0502020204030204" pitchFamily="34" charset="0"/>
                        </a:rPr>
                        <a:t>dic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7,514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4114664652"/>
                  </a:ext>
                </a:extLst>
              </a:tr>
              <a:tr h="190500">
                <a:tc gridSpan="2">
                  <a:txBody>
                    <a:bodyPr/>
                    <a:lstStyle/>
                    <a:p>
                      <a:pPr algn="ctr" fontAlgn="b"/>
                      <a:r>
                        <a:rPr lang="es-GT" sz="1100" b="0" i="0" u="none" strike="noStrike">
                          <a:solidFill>
                            <a:srgbClr val="FF0000"/>
                          </a:solidFill>
                          <a:effectLst/>
                          <a:latin typeface="Calibri" panose="020F0502020204030204" pitchFamily="34" charset="0"/>
                        </a:rPr>
                        <a:t>TOTAL</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EA9DB"/>
                    </a:solidFill>
                  </a:tcPr>
                </a:tc>
                <a:tc hMerge="1">
                  <a:txBody>
                    <a:bodyPr/>
                    <a:lstStyle/>
                    <a:p>
                      <a:endParaRPr lang="es-GT"/>
                    </a:p>
                  </a:txBody>
                  <a:tcPr/>
                </a:tc>
                <a:tc>
                  <a:txBody>
                    <a:bodyPr/>
                    <a:lstStyle/>
                    <a:p>
                      <a:pPr algn="ctr" fontAlgn="b"/>
                      <a:r>
                        <a:rPr lang="es-GT" sz="1100" b="0" i="0" u="none" strike="noStrike" dirty="0">
                          <a:solidFill>
                            <a:srgbClr val="FF0000"/>
                          </a:solidFill>
                          <a:effectLst/>
                          <a:latin typeface="Calibri" panose="020F0502020204030204" pitchFamily="34" charset="0"/>
                        </a:rPr>
                        <a:t>45707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8206647"/>
                  </a:ext>
                </a:extLst>
              </a:tr>
            </a:tbl>
          </a:graphicData>
        </a:graphic>
      </p:graphicFrame>
      <p:sp>
        <p:nvSpPr>
          <p:cNvPr id="2" name="CuadroTexto 1">
            <a:extLst>
              <a:ext uri="{FF2B5EF4-FFF2-40B4-BE49-F238E27FC236}">
                <a16:creationId xmlns:a16="http://schemas.microsoft.com/office/drawing/2014/main" id="{6ACAF773-4806-40D5-B083-D09BF2EF39DF}"/>
              </a:ext>
            </a:extLst>
          </p:cNvPr>
          <p:cNvSpPr txBox="1"/>
          <p:nvPr/>
        </p:nvSpPr>
        <p:spPr>
          <a:xfrm>
            <a:off x="340962" y="4842412"/>
            <a:ext cx="11510075" cy="1754326"/>
          </a:xfrm>
          <a:prstGeom prst="rect">
            <a:avLst/>
          </a:prstGeom>
          <a:noFill/>
        </p:spPr>
        <p:txBody>
          <a:bodyPr wrap="square" rtlCol="0">
            <a:spAutoFit/>
          </a:bodyPr>
          <a:lstStyle/>
          <a:p>
            <a:r>
              <a:rPr lang="es-MX" dirty="0"/>
              <a:t>De enero a julio se han ingresado </a:t>
            </a:r>
            <a:r>
              <a:rPr lang="es-GT" sz="1800" b="0" i="0" u="none" strike="noStrike" dirty="0">
                <a:solidFill>
                  <a:srgbClr val="000000"/>
                </a:solidFill>
                <a:effectLst/>
                <a:latin typeface="Calibri" panose="020F0502020204030204" pitchFamily="34" charset="0"/>
              </a:rPr>
              <a:t>11,070 pacientes, actualmente se tiene  un promedio de ingreso de 104  pacientes por día, de continuar </a:t>
            </a:r>
            <a:r>
              <a:rPr lang="es-ES" sz="1800" dirty="0">
                <a:effectLst/>
                <a:latin typeface="Times New Roman" panose="02020603050405020304" pitchFamily="18" charset="0"/>
                <a:ea typeface="Times New Roman" panose="02020603050405020304" pitchFamily="18" charset="0"/>
              </a:rPr>
              <a:t>la situación actual de contagios por COVID-19 a nivel comunitario se estima un incremento de casos hospitalizado de forma exponencial llegando a atender 7,514 en el mes de diciembre</a:t>
            </a:r>
            <a:r>
              <a:rPr lang="es-GT" dirty="0"/>
              <a:t>.</a:t>
            </a:r>
          </a:p>
          <a:p>
            <a:r>
              <a:rPr lang="es-ES" sz="1800" dirty="0">
                <a:effectLst/>
                <a:latin typeface="Times New Roman" panose="02020603050405020304" pitchFamily="18" charset="0"/>
                <a:ea typeface="Times New Roman" panose="02020603050405020304" pitchFamily="18" charset="0"/>
              </a:rPr>
              <a:t>La ocupación de pacientes severos en las unidades hospitalarias implica una larga estadía, que puede ascender a 5 días en casos moderados y 10 días en casos severos, situación que puede prolongarse por 20 o más días, dependiendo de la severidad de la infección y las comorbilidades. </a:t>
            </a:r>
            <a:endParaRPr lang="es-GT" dirty="0"/>
          </a:p>
        </p:txBody>
      </p:sp>
    </p:spTree>
    <p:extLst>
      <p:ext uri="{BB962C8B-B14F-4D97-AF65-F5344CB8AC3E}">
        <p14:creationId xmlns:p14="http://schemas.microsoft.com/office/powerpoint/2010/main" val="2840067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7" y="0"/>
            <a:ext cx="12181045" cy="6743700"/>
          </a:xfrm>
          <a:prstGeom prst="rect">
            <a:avLst/>
          </a:prstGeom>
        </p:spPr>
      </p:pic>
      <p:sp>
        <p:nvSpPr>
          <p:cNvPr id="3" name="TextBox 2"/>
          <p:cNvSpPr txBox="1"/>
          <p:nvPr/>
        </p:nvSpPr>
        <p:spPr>
          <a:xfrm>
            <a:off x="275396" y="130037"/>
            <a:ext cx="6648450" cy="707886"/>
          </a:xfrm>
          <a:prstGeom prst="rect">
            <a:avLst/>
          </a:prstGeom>
          <a:noFill/>
        </p:spPr>
        <p:txBody>
          <a:bodyPr wrap="square" rtlCol="0">
            <a:spAutoFit/>
          </a:bodyPr>
          <a:lstStyle/>
          <a:p>
            <a:pPr algn="ctr"/>
            <a:r>
              <a:rPr lang="es-US" sz="2000" b="1" dirty="0">
                <a:solidFill>
                  <a:schemeClr val="bg1"/>
                </a:solidFill>
                <a:effectLst>
                  <a:outerShdw blurRad="38100" dist="38100" dir="2700000" algn="tl">
                    <a:srgbClr val="000000">
                      <a:alpha val="43137"/>
                    </a:srgbClr>
                  </a:outerShdw>
                </a:effectLst>
              </a:rPr>
              <a:t>PACIENTES ATENDIDOS DE ENERO A JULIO</a:t>
            </a:r>
          </a:p>
          <a:p>
            <a:pPr algn="ctr"/>
            <a:r>
              <a:rPr lang="es-US" sz="2000" b="1" dirty="0">
                <a:solidFill>
                  <a:schemeClr val="bg1"/>
                </a:solidFill>
                <a:effectLst>
                  <a:outerShdw blurRad="38100" dist="38100" dir="2700000" algn="tl">
                    <a:srgbClr val="000000">
                      <a:alpha val="43137"/>
                    </a:srgbClr>
                  </a:outerShdw>
                </a:effectLst>
              </a:rPr>
              <a:t>PROYECCIÓN DE PACIENTES DE AGOSTO A DICIEMBRE 2021</a:t>
            </a:r>
          </a:p>
        </p:txBody>
      </p:sp>
      <p:graphicFrame>
        <p:nvGraphicFramePr>
          <p:cNvPr id="6" name="Gráfico 5">
            <a:extLst>
              <a:ext uri="{FF2B5EF4-FFF2-40B4-BE49-F238E27FC236}">
                <a16:creationId xmlns:a16="http://schemas.microsoft.com/office/drawing/2014/main" id="{61C37C5D-81D2-4F3B-8BED-DCD134FBE5A4}"/>
              </a:ext>
            </a:extLst>
          </p:cNvPr>
          <p:cNvGraphicFramePr>
            <a:graphicFrameLocks/>
          </p:cNvGraphicFramePr>
          <p:nvPr>
            <p:extLst>
              <p:ext uri="{D42A27DB-BD31-4B8C-83A1-F6EECF244321}">
                <p14:modId xmlns:p14="http://schemas.microsoft.com/office/powerpoint/2010/main" val="307497641"/>
              </p:ext>
            </p:extLst>
          </p:nvPr>
        </p:nvGraphicFramePr>
        <p:xfrm>
          <a:off x="496731" y="983697"/>
          <a:ext cx="6205780" cy="25765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Tabla 6">
            <a:extLst>
              <a:ext uri="{FF2B5EF4-FFF2-40B4-BE49-F238E27FC236}">
                <a16:creationId xmlns:a16="http://schemas.microsoft.com/office/drawing/2014/main" id="{2C45B23A-1E08-4686-8A82-0A6BDE31CAD7}"/>
              </a:ext>
            </a:extLst>
          </p:cNvPr>
          <p:cNvGraphicFramePr>
            <a:graphicFrameLocks noGrp="1"/>
          </p:cNvGraphicFramePr>
          <p:nvPr>
            <p:extLst>
              <p:ext uri="{D42A27DB-BD31-4B8C-83A1-F6EECF244321}">
                <p14:modId xmlns:p14="http://schemas.microsoft.com/office/powerpoint/2010/main" val="1982839847"/>
              </p:ext>
            </p:extLst>
          </p:nvPr>
        </p:nvGraphicFramePr>
        <p:xfrm>
          <a:off x="8416027" y="1103845"/>
          <a:ext cx="2062457" cy="2476500"/>
        </p:xfrm>
        <a:graphic>
          <a:graphicData uri="http://schemas.openxmlformats.org/drawingml/2006/table">
            <a:tbl>
              <a:tblPr/>
              <a:tblGrid>
                <a:gridCol w="440939">
                  <a:extLst>
                    <a:ext uri="{9D8B030D-6E8A-4147-A177-3AD203B41FA5}">
                      <a16:colId xmlns:a16="http://schemas.microsoft.com/office/drawing/2014/main" val="3310586637"/>
                    </a:ext>
                  </a:extLst>
                </a:gridCol>
                <a:gridCol w="810759">
                  <a:extLst>
                    <a:ext uri="{9D8B030D-6E8A-4147-A177-3AD203B41FA5}">
                      <a16:colId xmlns:a16="http://schemas.microsoft.com/office/drawing/2014/main" val="644365350"/>
                    </a:ext>
                  </a:extLst>
                </a:gridCol>
                <a:gridCol w="810759">
                  <a:extLst>
                    <a:ext uri="{9D8B030D-6E8A-4147-A177-3AD203B41FA5}">
                      <a16:colId xmlns:a16="http://schemas.microsoft.com/office/drawing/2014/main" val="3726864805"/>
                    </a:ext>
                  </a:extLst>
                </a:gridCol>
              </a:tblGrid>
              <a:tr h="190500">
                <a:tc>
                  <a:txBody>
                    <a:bodyPr/>
                    <a:lstStyle/>
                    <a:p>
                      <a:pPr algn="ctr" fontAlgn="b"/>
                      <a:r>
                        <a:rPr lang="es-GT" sz="1100" b="0" i="0" u="none" strike="noStrike">
                          <a:solidFill>
                            <a:srgbClr val="FFFFFF"/>
                          </a:solidFill>
                          <a:effectLst/>
                          <a:latin typeface="Calibri" panose="020F0502020204030204" pitchFamily="34" charset="0"/>
                        </a:rPr>
                        <a:t>EDAD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s-GT" sz="1100" b="0" i="0" u="none" strike="noStrike">
                          <a:solidFill>
                            <a:srgbClr val="FFFFFF"/>
                          </a:solidFill>
                          <a:effectLst/>
                          <a:latin typeface="Calibri" panose="020F0502020204030204" pitchFamily="34" charset="0"/>
                        </a:rPr>
                        <a:t>PERIODO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s-MX" sz="1100" b="0" i="0" u="none" strike="noStrike" dirty="0">
                          <a:solidFill>
                            <a:srgbClr val="FFFFFF"/>
                          </a:solidFill>
                          <a:effectLst/>
                          <a:latin typeface="Calibri" panose="020F0502020204030204" pitchFamily="34" charset="0"/>
                        </a:rPr>
                        <a:t>M</a:t>
                      </a:r>
                      <a:r>
                        <a:rPr lang="es-GT" sz="1100" b="0" i="0" u="none" strike="noStrike" dirty="0">
                          <a:solidFill>
                            <a:srgbClr val="FFFFFF"/>
                          </a:solidFill>
                          <a:effectLst/>
                          <a:latin typeface="Calibri" panose="020F0502020204030204" pitchFamily="34" charset="0"/>
                        </a:rPr>
                        <a:t>ODERADOS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276828281"/>
                  </a:ext>
                </a:extLst>
              </a:tr>
              <a:tr h="190500">
                <a:tc>
                  <a:txBody>
                    <a:bodyPr/>
                    <a:lstStyle/>
                    <a:p>
                      <a:pPr algn="ctr" fontAlgn="b"/>
                      <a:r>
                        <a:rPr lang="es-GT" sz="1100" b="0" i="0" u="none" strike="noStrike">
                          <a:solidFill>
                            <a:srgbClr val="FFFFFF"/>
                          </a:solidFill>
                          <a:effectLst/>
                          <a:latin typeface="Calibri" panose="020F0502020204030204" pitchFamily="34" charset="0"/>
                        </a:rPr>
                        <a:t>ene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929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641946136"/>
                  </a:ext>
                </a:extLst>
              </a:tr>
              <a:tr h="190500">
                <a:tc>
                  <a:txBody>
                    <a:bodyPr/>
                    <a:lstStyle/>
                    <a:p>
                      <a:pPr algn="ctr" fontAlgn="b"/>
                      <a:r>
                        <a:rPr lang="es-GT" sz="1100" b="0" i="0" u="none" strike="noStrike">
                          <a:solidFill>
                            <a:srgbClr val="FFFFFF"/>
                          </a:solidFill>
                          <a:effectLst/>
                          <a:latin typeface="Calibri" panose="020F0502020204030204" pitchFamily="34" charset="0"/>
                        </a:rPr>
                        <a:t>feb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657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824628575"/>
                  </a:ext>
                </a:extLst>
              </a:tr>
              <a:tr h="190500">
                <a:tc>
                  <a:txBody>
                    <a:bodyPr/>
                    <a:lstStyle/>
                    <a:p>
                      <a:pPr algn="ctr" fontAlgn="b"/>
                      <a:r>
                        <a:rPr lang="es-GT" sz="1100" b="0" i="0" u="none" strike="noStrike">
                          <a:solidFill>
                            <a:srgbClr val="FFFFFF"/>
                          </a:solidFill>
                          <a:effectLst/>
                          <a:latin typeface="Calibri" panose="020F0502020204030204" pitchFamily="34" charset="0"/>
                        </a:rPr>
                        <a:t>mar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1,066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962636390"/>
                  </a:ext>
                </a:extLst>
              </a:tr>
              <a:tr h="190500">
                <a:tc>
                  <a:txBody>
                    <a:bodyPr/>
                    <a:lstStyle/>
                    <a:p>
                      <a:pPr algn="ctr" fontAlgn="b"/>
                      <a:r>
                        <a:rPr lang="es-GT" sz="1100" b="0" i="0" u="none" strike="noStrike">
                          <a:solidFill>
                            <a:srgbClr val="FFFFFF"/>
                          </a:solidFill>
                          <a:effectLst/>
                          <a:latin typeface="Calibri" panose="020F0502020204030204" pitchFamily="34" charset="0"/>
                        </a:rPr>
                        <a:t>abr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1,490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074979342"/>
                  </a:ext>
                </a:extLst>
              </a:tr>
              <a:tr h="190500">
                <a:tc>
                  <a:txBody>
                    <a:bodyPr/>
                    <a:lstStyle/>
                    <a:p>
                      <a:pPr algn="ctr" fontAlgn="b"/>
                      <a:r>
                        <a:rPr lang="es-GT" sz="1100" b="0" i="0" u="none" strike="noStrike">
                          <a:solidFill>
                            <a:srgbClr val="FFFFFF"/>
                          </a:solidFill>
                          <a:effectLst/>
                          <a:latin typeface="Calibri" panose="020F0502020204030204" pitchFamily="34" charset="0"/>
                        </a:rPr>
                        <a:t>may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1,471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312592018"/>
                  </a:ext>
                </a:extLst>
              </a:tr>
              <a:tr h="190500">
                <a:tc>
                  <a:txBody>
                    <a:bodyPr/>
                    <a:lstStyle/>
                    <a:p>
                      <a:pPr algn="ctr" fontAlgn="b"/>
                      <a:r>
                        <a:rPr lang="es-GT" sz="1100" b="0" i="0" u="none" strike="noStrike">
                          <a:solidFill>
                            <a:srgbClr val="FFFFFF"/>
                          </a:solidFill>
                          <a:effectLst/>
                          <a:latin typeface="Calibri" panose="020F0502020204030204" pitchFamily="34" charset="0"/>
                        </a:rPr>
                        <a:t>jun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2,059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055942453"/>
                  </a:ext>
                </a:extLst>
              </a:tr>
              <a:tr h="190500">
                <a:tc>
                  <a:txBody>
                    <a:bodyPr/>
                    <a:lstStyle/>
                    <a:p>
                      <a:pPr algn="ctr" fontAlgn="b"/>
                      <a:r>
                        <a:rPr lang="es-GT" sz="1100" b="0" i="0" u="none" strike="noStrike">
                          <a:solidFill>
                            <a:srgbClr val="FFFFFF"/>
                          </a:solidFill>
                          <a:effectLst/>
                          <a:latin typeface="Calibri" panose="020F0502020204030204" pitchFamily="34" charset="0"/>
                        </a:rPr>
                        <a:t>jul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3,398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946739277"/>
                  </a:ext>
                </a:extLst>
              </a:tr>
              <a:tr h="190500">
                <a:tc>
                  <a:txBody>
                    <a:bodyPr/>
                    <a:lstStyle/>
                    <a:p>
                      <a:pPr algn="ctr" fontAlgn="b"/>
                      <a:r>
                        <a:rPr lang="es-GT" sz="1100" b="0" i="0" u="none" strike="noStrike">
                          <a:solidFill>
                            <a:srgbClr val="FFFFFF"/>
                          </a:solidFill>
                          <a:effectLst/>
                          <a:latin typeface="Calibri" panose="020F0502020204030204" pitchFamily="34" charset="0"/>
                        </a:rPr>
                        <a:t>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3,098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4129961456"/>
                  </a:ext>
                </a:extLst>
              </a:tr>
              <a:tr h="190500">
                <a:tc>
                  <a:txBody>
                    <a:bodyPr/>
                    <a:lstStyle/>
                    <a:p>
                      <a:pPr algn="ctr" fontAlgn="b"/>
                      <a:r>
                        <a:rPr lang="es-GT" sz="1100" b="0" i="0" u="none" strike="noStrike">
                          <a:solidFill>
                            <a:srgbClr val="FFFFFF"/>
                          </a:solidFill>
                          <a:effectLst/>
                          <a:latin typeface="Calibri" panose="020F0502020204030204" pitchFamily="34" charset="0"/>
                        </a:rPr>
                        <a:t>sep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3,685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722827747"/>
                  </a:ext>
                </a:extLst>
              </a:tr>
              <a:tr h="190500">
                <a:tc>
                  <a:txBody>
                    <a:bodyPr/>
                    <a:lstStyle/>
                    <a:p>
                      <a:pPr algn="ctr" fontAlgn="b"/>
                      <a:r>
                        <a:rPr lang="es-GT" sz="1100" b="0" i="0" u="none" strike="noStrike">
                          <a:solidFill>
                            <a:srgbClr val="FFFFFF"/>
                          </a:solidFill>
                          <a:effectLst/>
                          <a:latin typeface="Calibri" panose="020F0502020204030204" pitchFamily="34" charset="0"/>
                        </a:rPr>
                        <a:t>oct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4,180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923881153"/>
                  </a:ext>
                </a:extLst>
              </a:tr>
              <a:tr h="190500">
                <a:tc>
                  <a:txBody>
                    <a:bodyPr/>
                    <a:lstStyle/>
                    <a:p>
                      <a:pPr algn="ctr" fontAlgn="b"/>
                      <a:r>
                        <a:rPr lang="es-GT" sz="1100" b="0" i="0" u="none" strike="noStrike">
                          <a:solidFill>
                            <a:srgbClr val="FFFFFF"/>
                          </a:solidFill>
                          <a:effectLst/>
                          <a:latin typeface="Calibri" panose="020F0502020204030204" pitchFamily="34" charset="0"/>
                        </a:rPr>
                        <a:t>nov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4,702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198120056"/>
                  </a:ext>
                </a:extLst>
              </a:tr>
              <a:tr h="190500">
                <a:tc>
                  <a:txBody>
                    <a:bodyPr/>
                    <a:lstStyle/>
                    <a:p>
                      <a:pPr algn="ctr" fontAlgn="b"/>
                      <a:r>
                        <a:rPr lang="es-GT" sz="1100" b="0" i="0" u="none" strike="noStrike">
                          <a:solidFill>
                            <a:srgbClr val="FFFFFF"/>
                          </a:solidFill>
                          <a:effectLst/>
                          <a:latin typeface="Calibri" panose="020F0502020204030204" pitchFamily="34" charset="0"/>
                        </a:rPr>
                        <a:t>dic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dirty="0">
                          <a:solidFill>
                            <a:srgbClr val="FF0000"/>
                          </a:solidFill>
                          <a:effectLst/>
                          <a:latin typeface="Calibri" panose="020F0502020204030204" pitchFamily="34" charset="0"/>
                        </a:rPr>
                        <a:t>5,260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72931225"/>
                  </a:ext>
                </a:extLst>
              </a:tr>
            </a:tbl>
          </a:graphicData>
        </a:graphic>
      </p:graphicFrame>
      <p:graphicFrame>
        <p:nvGraphicFramePr>
          <p:cNvPr id="9" name="Gráfico 8">
            <a:extLst>
              <a:ext uri="{FF2B5EF4-FFF2-40B4-BE49-F238E27FC236}">
                <a16:creationId xmlns:a16="http://schemas.microsoft.com/office/drawing/2014/main" id="{480CA7E4-A146-427B-800A-BFCD198AAD3B}"/>
              </a:ext>
            </a:extLst>
          </p:cNvPr>
          <p:cNvGraphicFramePr>
            <a:graphicFrameLocks/>
          </p:cNvGraphicFramePr>
          <p:nvPr>
            <p:extLst>
              <p:ext uri="{D42A27DB-BD31-4B8C-83A1-F6EECF244321}">
                <p14:modId xmlns:p14="http://schemas.microsoft.com/office/powerpoint/2010/main" val="1415904722"/>
              </p:ext>
            </p:extLst>
          </p:nvPr>
        </p:nvGraphicFramePr>
        <p:xfrm>
          <a:off x="442993" y="4272619"/>
          <a:ext cx="6480853"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Tabla 9">
            <a:extLst>
              <a:ext uri="{FF2B5EF4-FFF2-40B4-BE49-F238E27FC236}">
                <a16:creationId xmlns:a16="http://schemas.microsoft.com/office/drawing/2014/main" id="{56513B70-B64B-48A4-B623-DB134A26509F}"/>
              </a:ext>
            </a:extLst>
          </p:cNvPr>
          <p:cNvGraphicFramePr>
            <a:graphicFrameLocks noGrp="1"/>
          </p:cNvGraphicFramePr>
          <p:nvPr>
            <p:extLst>
              <p:ext uri="{D42A27DB-BD31-4B8C-83A1-F6EECF244321}">
                <p14:modId xmlns:p14="http://schemas.microsoft.com/office/powerpoint/2010/main" val="993142995"/>
              </p:ext>
            </p:extLst>
          </p:nvPr>
        </p:nvGraphicFramePr>
        <p:xfrm>
          <a:off x="8526505" y="4178760"/>
          <a:ext cx="1841500" cy="2449893"/>
        </p:xfrm>
        <a:graphic>
          <a:graphicData uri="http://schemas.openxmlformats.org/drawingml/2006/table">
            <a:tbl>
              <a:tblPr/>
              <a:tblGrid>
                <a:gridCol w="393700">
                  <a:extLst>
                    <a:ext uri="{9D8B030D-6E8A-4147-A177-3AD203B41FA5}">
                      <a16:colId xmlns:a16="http://schemas.microsoft.com/office/drawing/2014/main" val="4087245861"/>
                    </a:ext>
                  </a:extLst>
                </a:gridCol>
                <a:gridCol w="723900">
                  <a:extLst>
                    <a:ext uri="{9D8B030D-6E8A-4147-A177-3AD203B41FA5}">
                      <a16:colId xmlns:a16="http://schemas.microsoft.com/office/drawing/2014/main" val="4016212614"/>
                    </a:ext>
                  </a:extLst>
                </a:gridCol>
                <a:gridCol w="723900">
                  <a:extLst>
                    <a:ext uri="{9D8B030D-6E8A-4147-A177-3AD203B41FA5}">
                      <a16:colId xmlns:a16="http://schemas.microsoft.com/office/drawing/2014/main" val="1701189265"/>
                    </a:ext>
                  </a:extLst>
                </a:gridCol>
              </a:tblGrid>
              <a:tr h="105941">
                <a:tc>
                  <a:txBody>
                    <a:bodyPr/>
                    <a:lstStyle/>
                    <a:p>
                      <a:pPr algn="ctr" fontAlgn="b"/>
                      <a:r>
                        <a:rPr lang="es-GT" sz="1100" b="0" i="0" u="none" strike="noStrike">
                          <a:solidFill>
                            <a:srgbClr val="FFFFFF"/>
                          </a:solidFill>
                          <a:effectLst/>
                          <a:latin typeface="Calibri" panose="020F0502020204030204" pitchFamily="34" charset="0"/>
                        </a:rPr>
                        <a:t>EDAD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s-GT" sz="1100" b="0" i="0" u="none" strike="noStrike">
                          <a:solidFill>
                            <a:srgbClr val="FFFFFF"/>
                          </a:solidFill>
                          <a:effectLst/>
                          <a:latin typeface="Calibri" panose="020F0502020204030204" pitchFamily="34" charset="0"/>
                        </a:rPr>
                        <a:t>PERIODO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s-GT" sz="1100" b="0" i="0" u="none" strike="noStrike">
                          <a:solidFill>
                            <a:srgbClr val="FFFFFF"/>
                          </a:solidFill>
                          <a:effectLst/>
                          <a:latin typeface="Calibri" panose="020F0502020204030204" pitchFamily="34" charset="0"/>
                        </a:rPr>
                        <a:t>SEVEROS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2315462790"/>
                  </a:ext>
                </a:extLst>
              </a:tr>
              <a:tr h="189394">
                <a:tc>
                  <a:txBody>
                    <a:bodyPr/>
                    <a:lstStyle/>
                    <a:p>
                      <a:pPr algn="ctr" fontAlgn="b"/>
                      <a:r>
                        <a:rPr lang="es-GT" sz="1100" b="0" i="0" u="none" strike="noStrike">
                          <a:solidFill>
                            <a:srgbClr val="FFFFFF"/>
                          </a:solidFill>
                          <a:effectLst/>
                          <a:latin typeface="Calibri" panose="020F0502020204030204" pitchFamily="34" charset="0"/>
                        </a:rPr>
                        <a:t>ene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398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49021765"/>
                  </a:ext>
                </a:extLst>
              </a:tr>
              <a:tr h="189394">
                <a:tc>
                  <a:txBody>
                    <a:bodyPr/>
                    <a:lstStyle/>
                    <a:p>
                      <a:pPr algn="ctr" fontAlgn="b"/>
                      <a:r>
                        <a:rPr lang="es-GT" sz="1100" b="0" i="0" u="none" strike="noStrike">
                          <a:solidFill>
                            <a:srgbClr val="FFFFFF"/>
                          </a:solidFill>
                          <a:effectLst/>
                          <a:latin typeface="Calibri" panose="020F0502020204030204" pitchFamily="34" charset="0"/>
                        </a:rPr>
                        <a:t>feb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282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218550722"/>
                  </a:ext>
                </a:extLst>
              </a:tr>
              <a:tr h="189394">
                <a:tc>
                  <a:txBody>
                    <a:bodyPr/>
                    <a:lstStyle/>
                    <a:p>
                      <a:pPr algn="ctr" fontAlgn="b"/>
                      <a:r>
                        <a:rPr lang="es-GT" sz="1100" b="0" i="0" u="none" strike="noStrike">
                          <a:solidFill>
                            <a:srgbClr val="FFFFFF"/>
                          </a:solidFill>
                          <a:effectLst/>
                          <a:latin typeface="Calibri" panose="020F0502020204030204" pitchFamily="34" charset="0"/>
                        </a:rPr>
                        <a:t>mar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457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127458487"/>
                  </a:ext>
                </a:extLst>
              </a:tr>
              <a:tr h="189394">
                <a:tc>
                  <a:txBody>
                    <a:bodyPr/>
                    <a:lstStyle/>
                    <a:p>
                      <a:pPr algn="ctr" fontAlgn="b"/>
                      <a:r>
                        <a:rPr lang="es-GT" sz="1100" b="0" i="0" u="none" strike="noStrike">
                          <a:solidFill>
                            <a:srgbClr val="FFFFFF"/>
                          </a:solidFill>
                          <a:effectLst/>
                          <a:latin typeface="Calibri" panose="020F0502020204030204" pitchFamily="34" charset="0"/>
                        </a:rPr>
                        <a:t>abr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639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77340156"/>
                  </a:ext>
                </a:extLst>
              </a:tr>
              <a:tr h="189394">
                <a:tc>
                  <a:txBody>
                    <a:bodyPr/>
                    <a:lstStyle/>
                    <a:p>
                      <a:pPr algn="ctr" fontAlgn="b"/>
                      <a:r>
                        <a:rPr lang="es-GT" sz="1100" b="0" i="0" u="none" strike="noStrike">
                          <a:solidFill>
                            <a:srgbClr val="FFFFFF"/>
                          </a:solidFill>
                          <a:effectLst/>
                          <a:latin typeface="Calibri" panose="020F0502020204030204" pitchFamily="34" charset="0"/>
                        </a:rPr>
                        <a:t>may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630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124341224"/>
                  </a:ext>
                </a:extLst>
              </a:tr>
              <a:tr h="189394">
                <a:tc>
                  <a:txBody>
                    <a:bodyPr/>
                    <a:lstStyle/>
                    <a:p>
                      <a:pPr algn="ctr" fontAlgn="b"/>
                      <a:r>
                        <a:rPr lang="es-GT" sz="1100" b="0" i="0" u="none" strike="noStrike">
                          <a:solidFill>
                            <a:srgbClr val="FFFFFF"/>
                          </a:solidFill>
                          <a:effectLst/>
                          <a:latin typeface="Calibri" panose="020F0502020204030204" pitchFamily="34" charset="0"/>
                        </a:rPr>
                        <a:t>jun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882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4262409807"/>
                  </a:ext>
                </a:extLst>
              </a:tr>
              <a:tr h="189394">
                <a:tc>
                  <a:txBody>
                    <a:bodyPr/>
                    <a:lstStyle/>
                    <a:p>
                      <a:pPr algn="ctr" fontAlgn="b"/>
                      <a:r>
                        <a:rPr lang="es-GT" sz="1100" b="0" i="0" u="none" strike="noStrike">
                          <a:solidFill>
                            <a:srgbClr val="FFFFFF"/>
                          </a:solidFill>
                          <a:effectLst/>
                          <a:latin typeface="Calibri" panose="020F0502020204030204" pitchFamily="34" charset="0"/>
                        </a:rPr>
                        <a:t>jul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FFFF"/>
                          </a:solidFill>
                          <a:effectLst/>
                          <a:latin typeface="Calibri" panose="020F0502020204030204" pitchFamily="34" charset="0"/>
                        </a:rPr>
                        <a:t>1,456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4142175403"/>
                  </a:ext>
                </a:extLst>
              </a:tr>
              <a:tr h="189394">
                <a:tc>
                  <a:txBody>
                    <a:bodyPr/>
                    <a:lstStyle/>
                    <a:p>
                      <a:pPr algn="ctr" fontAlgn="b"/>
                      <a:r>
                        <a:rPr lang="es-GT" sz="1100" b="0" i="0" u="none" strike="noStrike">
                          <a:solidFill>
                            <a:srgbClr val="FFFFFF"/>
                          </a:solidFill>
                          <a:effectLst/>
                          <a:latin typeface="Calibri" panose="020F0502020204030204" pitchFamily="34" charset="0"/>
                        </a:rPr>
                        <a:t>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1,328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842648159"/>
                  </a:ext>
                </a:extLst>
              </a:tr>
              <a:tr h="189394">
                <a:tc>
                  <a:txBody>
                    <a:bodyPr/>
                    <a:lstStyle/>
                    <a:p>
                      <a:pPr algn="ctr" fontAlgn="b"/>
                      <a:r>
                        <a:rPr lang="es-GT" sz="1100" b="0" i="0" u="none" strike="noStrike">
                          <a:solidFill>
                            <a:srgbClr val="FFFFFF"/>
                          </a:solidFill>
                          <a:effectLst/>
                          <a:latin typeface="Calibri" panose="020F0502020204030204" pitchFamily="34" charset="0"/>
                        </a:rPr>
                        <a:t>sep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1,579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71961931"/>
                  </a:ext>
                </a:extLst>
              </a:tr>
              <a:tr h="189394">
                <a:tc>
                  <a:txBody>
                    <a:bodyPr/>
                    <a:lstStyle/>
                    <a:p>
                      <a:pPr algn="ctr" fontAlgn="b"/>
                      <a:r>
                        <a:rPr lang="es-GT" sz="1100" b="0" i="0" u="none" strike="noStrike">
                          <a:solidFill>
                            <a:srgbClr val="FFFFFF"/>
                          </a:solidFill>
                          <a:effectLst/>
                          <a:latin typeface="Calibri" panose="020F0502020204030204" pitchFamily="34" charset="0"/>
                        </a:rPr>
                        <a:t>oct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1,792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494897405"/>
                  </a:ext>
                </a:extLst>
              </a:tr>
              <a:tr h="189394">
                <a:tc>
                  <a:txBody>
                    <a:bodyPr/>
                    <a:lstStyle/>
                    <a:p>
                      <a:pPr algn="ctr" fontAlgn="b"/>
                      <a:r>
                        <a:rPr lang="es-GT" sz="1100" b="0" i="0" u="none" strike="noStrike">
                          <a:solidFill>
                            <a:srgbClr val="FFFFFF"/>
                          </a:solidFill>
                          <a:effectLst/>
                          <a:latin typeface="Calibri" panose="020F0502020204030204" pitchFamily="34" charset="0"/>
                        </a:rPr>
                        <a:t>nov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2,015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789244792"/>
                  </a:ext>
                </a:extLst>
              </a:tr>
              <a:tr h="189394">
                <a:tc>
                  <a:txBody>
                    <a:bodyPr/>
                    <a:lstStyle/>
                    <a:p>
                      <a:pPr algn="ctr" fontAlgn="b"/>
                      <a:r>
                        <a:rPr lang="es-GT" sz="1100" b="0" i="0" u="none" strike="noStrike">
                          <a:solidFill>
                            <a:srgbClr val="FFFFFF"/>
                          </a:solidFill>
                          <a:effectLst/>
                          <a:latin typeface="Calibri" panose="020F0502020204030204" pitchFamily="34" charset="0"/>
                        </a:rPr>
                        <a:t>dic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a:solidFill>
                            <a:srgbClr val="FF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100" b="0" i="0" u="none" strike="noStrike" dirty="0">
                          <a:solidFill>
                            <a:srgbClr val="FF0000"/>
                          </a:solidFill>
                          <a:effectLst/>
                          <a:latin typeface="Calibri" panose="020F0502020204030204" pitchFamily="34" charset="0"/>
                        </a:rPr>
                        <a:t>2,254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856130058"/>
                  </a:ext>
                </a:extLst>
              </a:tr>
            </a:tbl>
          </a:graphicData>
        </a:graphic>
      </p:graphicFrame>
      <p:sp>
        <p:nvSpPr>
          <p:cNvPr id="11" name="CuadroTexto 10">
            <a:extLst>
              <a:ext uri="{FF2B5EF4-FFF2-40B4-BE49-F238E27FC236}">
                <a16:creationId xmlns:a16="http://schemas.microsoft.com/office/drawing/2014/main" id="{BDFF8211-B2C1-430E-BEF5-8F5B5FDEA3BC}"/>
              </a:ext>
            </a:extLst>
          </p:cNvPr>
          <p:cNvSpPr txBox="1"/>
          <p:nvPr/>
        </p:nvSpPr>
        <p:spPr>
          <a:xfrm>
            <a:off x="502236" y="3560291"/>
            <a:ext cx="8135125" cy="646331"/>
          </a:xfrm>
          <a:prstGeom prst="rect">
            <a:avLst/>
          </a:prstGeom>
          <a:noFill/>
        </p:spPr>
        <p:txBody>
          <a:bodyPr wrap="square">
            <a:spAutoFit/>
          </a:bodyPr>
          <a:lstStyle/>
          <a:p>
            <a:pPr algn="just"/>
            <a:r>
              <a:rPr lang="es-ES" sz="1800" dirty="0">
                <a:effectLst/>
                <a:latin typeface="Times New Roman" panose="02020603050405020304" pitchFamily="18" charset="0"/>
                <a:ea typeface="Times New Roman" panose="02020603050405020304" pitchFamily="18" charset="0"/>
              </a:rPr>
              <a:t>De los cuales se estima que serán 5,260 pacientes con infección moderada y 2,254 pacientes con infección grave en unidades hospitalarias al mes de diciembre 2,021.</a:t>
            </a:r>
            <a:endParaRPr lang="es-GT"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49285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5" y="-15737"/>
            <a:ext cx="12181045" cy="6743700"/>
          </a:xfrm>
          <a:prstGeom prst="rect">
            <a:avLst/>
          </a:prstGeom>
        </p:spPr>
      </p:pic>
      <p:sp>
        <p:nvSpPr>
          <p:cNvPr id="3" name="TextBox 2"/>
          <p:cNvSpPr txBox="1"/>
          <p:nvPr/>
        </p:nvSpPr>
        <p:spPr>
          <a:xfrm>
            <a:off x="275396" y="130037"/>
            <a:ext cx="6648450" cy="1015663"/>
          </a:xfrm>
          <a:prstGeom prst="rect">
            <a:avLst/>
          </a:prstGeom>
          <a:noFill/>
        </p:spPr>
        <p:txBody>
          <a:bodyPr wrap="square" rtlCol="0">
            <a:spAutoFit/>
          </a:bodyPr>
          <a:lstStyle/>
          <a:p>
            <a:pPr algn="ctr"/>
            <a:r>
              <a:rPr lang="es-US" sz="2000" b="1" dirty="0">
                <a:solidFill>
                  <a:schemeClr val="bg1"/>
                </a:solidFill>
                <a:effectLst>
                  <a:outerShdw blurRad="38100" dist="38100" dir="2700000" algn="tl">
                    <a:srgbClr val="000000">
                      <a:alpha val="43137"/>
                    </a:srgbClr>
                  </a:outerShdw>
                </a:effectLst>
              </a:rPr>
              <a:t>PACIENTES FALLECIDOS DE ENERO A JULIO</a:t>
            </a:r>
          </a:p>
          <a:p>
            <a:pPr algn="ctr"/>
            <a:r>
              <a:rPr lang="es-US" sz="2000" b="1" dirty="0">
                <a:solidFill>
                  <a:schemeClr val="bg1"/>
                </a:solidFill>
                <a:effectLst>
                  <a:outerShdw blurRad="38100" dist="38100" dir="2700000" algn="tl">
                    <a:srgbClr val="000000">
                      <a:alpha val="43137"/>
                    </a:srgbClr>
                  </a:outerShdw>
                </a:effectLst>
              </a:rPr>
              <a:t>PROYECCIÓN DE PACIENTES FALLECIDOS  DE AGOSTO A DICIEMBRE 2021</a:t>
            </a:r>
          </a:p>
        </p:txBody>
      </p:sp>
      <p:graphicFrame>
        <p:nvGraphicFramePr>
          <p:cNvPr id="6" name="Gráfico 5">
            <a:extLst>
              <a:ext uri="{FF2B5EF4-FFF2-40B4-BE49-F238E27FC236}">
                <a16:creationId xmlns:a16="http://schemas.microsoft.com/office/drawing/2014/main" id="{FA86B701-2199-435A-809E-8014CCF78E44}"/>
              </a:ext>
            </a:extLst>
          </p:cNvPr>
          <p:cNvGraphicFramePr>
            <a:graphicFrameLocks/>
          </p:cNvGraphicFramePr>
          <p:nvPr>
            <p:extLst>
              <p:ext uri="{D42A27DB-BD31-4B8C-83A1-F6EECF244321}">
                <p14:modId xmlns:p14="http://schemas.microsoft.com/office/powerpoint/2010/main" val="1488780534"/>
              </p:ext>
            </p:extLst>
          </p:nvPr>
        </p:nvGraphicFramePr>
        <p:xfrm>
          <a:off x="852407" y="1291475"/>
          <a:ext cx="7529593" cy="48613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a 1">
            <a:extLst>
              <a:ext uri="{FF2B5EF4-FFF2-40B4-BE49-F238E27FC236}">
                <a16:creationId xmlns:a16="http://schemas.microsoft.com/office/drawing/2014/main" id="{67B25E76-79A5-42DB-A8ED-332543836F6E}"/>
              </a:ext>
            </a:extLst>
          </p:cNvPr>
          <p:cNvGraphicFramePr>
            <a:graphicFrameLocks noGrp="1"/>
          </p:cNvGraphicFramePr>
          <p:nvPr>
            <p:extLst>
              <p:ext uri="{D42A27DB-BD31-4B8C-83A1-F6EECF244321}">
                <p14:modId xmlns:p14="http://schemas.microsoft.com/office/powerpoint/2010/main" val="2838469946"/>
              </p:ext>
            </p:extLst>
          </p:nvPr>
        </p:nvGraphicFramePr>
        <p:xfrm>
          <a:off x="9051010" y="2022612"/>
          <a:ext cx="2991174" cy="3882242"/>
        </p:xfrm>
        <a:graphic>
          <a:graphicData uri="http://schemas.openxmlformats.org/drawingml/2006/table">
            <a:tbl>
              <a:tblPr/>
              <a:tblGrid>
                <a:gridCol w="712922">
                  <a:extLst>
                    <a:ext uri="{9D8B030D-6E8A-4147-A177-3AD203B41FA5}">
                      <a16:colId xmlns:a16="http://schemas.microsoft.com/office/drawing/2014/main" val="340443077"/>
                    </a:ext>
                  </a:extLst>
                </a:gridCol>
                <a:gridCol w="883404">
                  <a:extLst>
                    <a:ext uri="{9D8B030D-6E8A-4147-A177-3AD203B41FA5}">
                      <a16:colId xmlns:a16="http://schemas.microsoft.com/office/drawing/2014/main" val="2592654050"/>
                    </a:ext>
                  </a:extLst>
                </a:gridCol>
                <a:gridCol w="1394848">
                  <a:extLst>
                    <a:ext uri="{9D8B030D-6E8A-4147-A177-3AD203B41FA5}">
                      <a16:colId xmlns:a16="http://schemas.microsoft.com/office/drawing/2014/main" val="2739275511"/>
                    </a:ext>
                  </a:extLst>
                </a:gridCol>
              </a:tblGrid>
              <a:tr h="277303">
                <a:tc>
                  <a:txBody>
                    <a:bodyPr/>
                    <a:lstStyle/>
                    <a:p>
                      <a:pPr algn="ctr" fontAlgn="b"/>
                      <a:r>
                        <a:rPr lang="es-GT" sz="1600" b="0" i="0" u="none" strike="noStrike">
                          <a:solidFill>
                            <a:srgbClr val="FFFFFF"/>
                          </a:solidFill>
                          <a:effectLst/>
                          <a:latin typeface="Calibri" panose="020F0502020204030204" pitchFamily="34" charset="0"/>
                        </a:rPr>
                        <a:t>EDAD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s-GT" sz="1600" b="0" i="0" u="none" strike="noStrike">
                          <a:solidFill>
                            <a:srgbClr val="FFFFFF"/>
                          </a:solidFill>
                          <a:effectLst/>
                          <a:latin typeface="Calibri" panose="020F0502020204030204" pitchFamily="34" charset="0"/>
                        </a:rPr>
                        <a:t>PERIODO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s-GT" sz="1600" b="0" i="0" u="none" strike="noStrike">
                          <a:solidFill>
                            <a:srgbClr val="FFFFFF"/>
                          </a:solidFill>
                          <a:effectLst/>
                          <a:latin typeface="Calibri" panose="020F0502020204030204" pitchFamily="34" charset="0"/>
                        </a:rPr>
                        <a:t>FALLECIDOS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1291188052"/>
                  </a:ext>
                </a:extLst>
              </a:tr>
              <a:tr h="277303">
                <a:tc>
                  <a:txBody>
                    <a:bodyPr/>
                    <a:lstStyle/>
                    <a:p>
                      <a:pPr algn="ctr" fontAlgn="b"/>
                      <a:r>
                        <a:rPr lang="es-GT" sz="1600" b="0" i="0" u="none" strike="noStrike">
                          <a:solidFill>
                            <a:srgbClr val="FFFFFF"/>
                          </a:solidFill>
                          <a:effectLst/>
                          <a:latin typeface="Calibri" panose="020F0502020204030204" pitchFamily="34" charset="0"/>
                        </a:rPr>
                        <a:t>ene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FFFF"/>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FFFF"/>
                          </a:solidFill>
                          <a:effectLst/>
                          <a:latin typeface="Calibri" panose="020F0502020204030204" pitchFamily="34" charset="0"/>
                        </a:rPr>
                        <a:t>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754832650"/>
                  </a:ext>
                </a:extLst>
              </a:tr>
              <a:tr h="277303">
                <a:tc>
                  <a:txBody>
                    <a:bodyPr/>
                    <a:lstStyle/>
                    <a:p>
                      <a:pPr algn="ctr" fontAlgn="b"/>
                      <a:r>
                        <a:rPr lang="es-GT" sz="1600" b="0" i="0" u="none" strike="noStrike">
                          <a:solidFill>
                            <a:srgbClr val="FFFFFF"/>
                          </a:solidFill>
                          <a:effectLst/>
                          <a:latin typeface="Calibri" panose="020F0502020204030204" pitchFamily="34" charset="0"/>
                        </a:rPr>
                        <a:t>feb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FFFF"/>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FFFF"/>
                          </a:solidFill>
                          <a:effectLst/>
                          <a:latin typeface="Calibri" panose="020F0502020204030204" pitchFamily="34" charset="0"/>
                        </a:rPr>
                        <a:t>162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840201163"/>
                  </a:ext>
                </a:extLst>
              </a:tr>
              <a:tr h="277303">
                <a:tc>
                  <a:txBody>
                    <a:bodyPr/>
                    <a:lstStyle/>
                    <a:p>
                      <a:pPr algn="ctr" fontAlgn="b"/>
                      <a:r>
                        <a:rPr lang="es-GT" sz="1600" b="0" i="0" u="none" strike="noStrike">
                          <a:solidFill>
                            <a:srgbClr val="FFFFFF"/>
                          </a:solidFill>
                          <a:effectLst/>
                          <a:latin typeface="Calibri" panose="020F0502020204030204" pitchFamily="34" charset="0"/>
                        </a:rPr>
                        <a:t>mar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FFFF"/>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FFFF"/>
                          </a:solidFill>
                          <a:effectLst/>
                          <a:latin typeface="Calibri" panose="020F0502020204030204" pitchFamily="34" charset="0"/>
                        </a:rPr>
                        <a:t>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766781367"/>
                  </a:ext>
                </a:extLst>
              </a:tr>
              <a:tr h="277303">
                <a:tc>
                  <a:txBody>
                    <a:bodyPr/>
                    <a:lstStyle/>
                    <a:p>
                      <a:pPr algn="ctr" fontAlgn="b"/>
                      <a:r>
                        <a:rPr lang="es-GT" sz="1600" b="0" i="0" u="none" strike="noStrike">
                          <a:solidFill>
                            <a:srgbClr val="FFFFFF"/>
                          </a:solidFill>
                          <a:effectLst/>
                          <a:latin typeface="Calibri" panose="020F0502020204030204" pitchFamily="34" charset="0"/>
                        </a:rPr>
                        <a:t>abr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FFFF"/>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FFFF"/>
                          </a:solidFill>
                          <a:effectLst/>
                          <a:latin typeface="Calibri" panose="020F0502020204030204" pitchFamily="34" charset="0"/>
                        </a:rPr>
                        <a:t>505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587848125"/>
                  </a:ext>
                </a:extLst>
              </a:tr>
              <a:tr h="277303">
                <a:tc>
                  <a:txBody>
                    <a:bodyPr/>
                    <a:lstStyle/>
                    <a:p>
                      <a:pPr algn="ctr" fontAlgn="b"/>
                      <a:r>
                        <a:rPr lang="es-GT" sz="1600" b="0" i="0" u="none" strike="noStrike">
                          <a:solidFill>
                            <a:srgbClr val="FFFFFF"/>
                          </a:solidFill>
                          <a:effectLst/>
                          <a:latin typeface="Calibri" panose="020F0502020204030204" pitchFamily="34" charset="0"/>
                        </a:rPr>
                        <a:t>may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FFFF"/>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FFFF"/>
                          </a:solidFill>
                          <a:effectLst/>
                          <a:latin typeface="Calibri" panose="020F0502020204030204" pitchFamily="34" charset="0"/>
                        </a:rPr>
                        <a:t>527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899689996"/>
                  </a:ext>
                </a:extLst>
              </a:tr>
              <a:tr h="277303">
                <a:tc>
                  <a:txBody>
                    <a:bodyPr/>
                    <a:lstStyle/>
                    <a:p>
                      <a:pPr algn="ctr" fontAlgn="b"/>
                      <a:r>
                        <a:rPr lang="es-GT" sz="1600" b="0" i="0" u="none" strike="noStrike">
                          <a:solidFill>
                            <a:srgbClr val="FFFFFF"/>
                          </a:solidFill>
                          <a:effectLst/>
                          <a:latin typeface="Calibri" panose="020F0502020204030204" pitchFamily="34" charset="0"/>
                        </a:rPr>
                        <a:t>jun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FFFF"/>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FFFF"/>
                          </a:solidFill>
                          <a:effectLst/>
                          <a:latin typeface="Calibri" panose="020F0502020204030204" pitchFamily="34" charset="0"/>
                        </a:rPr>
                        <a:t>673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273503655"/>
                  </a:ext>
                </a:extLst>
              </a:tr>
              <a:tr h="277303">
                <a:tc>
                  <a:txBody>
                    <a:bodyPr/>
                    <a:lstStyle/>
                    <a:p>
                      <a:pPr algn="ctr" fontAlgn="b"/>
                      <a:r>
                        <a:rPr lang="es-GT" sz="1600" b="0" i="0" u="none" strike="noStrike">
                          <a:solidFill>
                            <a:srgbClr val="FFFFFF"/>
                          </a:solidFill>
                          <a:effectLst/>
                          <a:latin typeface="Calibri" panose="020F0502020204030204" pitchFamily="34" charset="0"/>
                        </a:rPr>
                        <a:t>jul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FFFF"/>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FFFF"/>
                          </a:solidFill>
                          <a:effectLst/>
                          <a:latin typeface="Calibri" panose="020F0502020204030204" pitchFamily="34" charset="0"/>
                        </a:rPr>
                        <a:t>1175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091370275"/>
                  </a:ext>
                </a:extLst>
              </a:tr>
              <a:tr h="277303">
                <a:tc>
                  <a:txBody>
                    <a:bodyPr/>
                    <a:lstStyle/>
                    <a:p>
                      <a:pPr algn="ctr" fontAlgn="b"/>
                      <a:r>
                        <a:rPr lang="es-GT" sz="1600" b="0" i="0" u="none" strike="noStrike">
                          <a:solidFill>
                            <a:srgbClr val="FFFFFF"/>
                          </a:solidFill>
                          <a:effectLst/>
                          <a:latin typeface="Calibri" panose="020F0502020204030204" pitchFamily="34" charset="0"/>
                        </a:rPr>
                        <a:t>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0000"/>
                          </a:solidFill>
                          <a:effectLst/>
                          <a:latin typeface="Calibri" panose="020F0502020204030204" pitchFamily="34" charset="0"/>
                        </a:rPr>
                        <a:t>1,095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339161066"/>
                  </a:ext>
                </a:extLst>
              </a:tr>
              <a:tr h="277303">
                <a:tc>
                  <a:txBody>
                    <a:bodyPr/>
                    <a:lstStyle/>
                    <a:p>
                      <a:pPr algn="ctr" fontAlgn="b"/>
                      <a:r>
                        <a:rPr lang="es-GT" sz="1600" b="0" i="0" u="none" strike="noStrike">
                          <a:solidFill>
                            <a:srgbClr val="FFFFFF"/>
                          </a:solidFill>
                          <a:effectLst/>
                          <a:latin typeface="Calibri" panose="020F0502020204030204" pitchFamily="34" charset="0"/>
                        </a:rPr>
                        <a:t>sep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0000"/>
                          </a:solidFill>
                          <a:effectLst/>
                          <a:latin typeface="Calibri" panose="020F0502020204030204" pitchFamily="34" charset="0"/>
                        </a:rPr>
                        <a:t>1,308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819067583"/>
                  </a:ext>
                </a:extLst>
              </a:tr>
              <a:tr h="277303">
                <a:tc>
                  <a:txBody>
                    <a:bodyPr/>
                    <a:lstStyle/>
                    <a:p>
                      <a:pPr algn="ctr" fontAlgn="b"/>
                      <a:r>
                        <a:rPr lang="es-GT" sz="1600" b="0" i="0" u="none" strike="noStrike">
                          <a:solidFill>
                            <a:srgbClr val="FFFFFF"/>
                          </a:solidFill>
                          <a:effectLst/>
                          <a:latin typeface="Calibri" panose="020F0502020204030204" pitchFamily="34" charset="0"/>
                        </a:rPr>
                        <a:t>oct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0000"/>
                          </a:solidFill>
                          <a:effectLst/>
                          <a:latin typeface="Calibri" panose="020F0502020204030204" pitchFamily="34" charset="0"/>
                        </a:rPr>
                        <a:t>1,491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625618343"/>
                  </a:ext>
                </a:extLst>
              </a:tr>
              <a:tr h="277303">
                <a:tc>
                  <a:txBody>
                    <a:bodyPr/>
                    <a:lstStyle/>
                    <a:p>
                      <a:pPr algn="ctr" fontAlgn="b"/>
                      <a:r>
                        <a:rPr lang="es-GT" sz="1600" b="0" i="0" u="none" strike="noStrike">
                          <a:solidFill>
                            <a:srgbClr val="FFFFFF"/>
                          </a:solidFill>
                          <a:effectLst/>
                          <a:latin typeface="Calibri" panose="020F0502020204030204" pitchFamily="34" charset="0"/>
                        </a:rPr>
                        <a:t>nov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0000"/>
                          </a:solidFill>
                          <a:effectLst/>
                          <a:latin typeface="Calibri" panose="020F0502020204030204" pitchFamily="34" charset="0"/>
                        </a:rPr>
                        <a:t>1,673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242652442"/>
                  </a:ext>
                </a:extLst>
              </a:tr>
              <a:tr h="277303">
                <a:tc>
                  <a:txBody>
                    <a:bodyPr/>
                    <a:lstStyle/>
                    <a:p>
                      <a:pPr algn="ctr" fontAlgn="b"/>
                      <a:r>
                        <a:rPr lang="es-GT" sz="1600" b="0" i="0" u="none" strike="noStrike">
                          <a:solidFill>
                            <a:srgbClr val="FFFFFF"/>
                          </a:solidFill>
                          <a:effectLst/>
                          <a:latin typeface="Calibri" panose="020F0502020204030204" pitchFamily="34" charset="0"/>
                        </a:rPr>
                        <a:t>dic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GT" sz="1600" b="0" i="0" u="none" strike="noStrike">
                          <a:solidFill>
                            <a:srgbClr val="FF0000"/>
                          </a:solidFill>
                          <a:effectLst/>
                          <a:latin typeface="Calibri" panose="020F0502020204030204" pitchFamily="34" charset="0"/>
                        </a:rPr>
                        <a:t>1,879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483109661"/>
                  </a:ext>
                </a:extLst>
              </a:tr>
              <a:tr h="277303">
                <a:tc gridSpan="2">
                  <a:txBody>
                    <a:bodyPr/>
                    <a:lstStyle/>
                    <a:p>
                      <a:pPr algn="ctr" fontAlgn="b"/>
                      <a:r>
                        <a:rPr lang="es-GT" sz="1600" b="0" i="0" u="none" strike="noStrike">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GT"/>
                    </a:p>
                  </a:txBody>
                  <a:tcPr/>
                </a:tc>
                <a:tc>
                  <a:txBody>
                    <a:bodyPr/>
                    <a:lstStyle/>
                    <a:p>
                      <a:pPr algn="ctr" fontAlgn="b"/>
                      <a:r>
                        <a:rPr lang="es-GT" sz="1600" b="0" i="0" u="none" strike="noStrike" dirty="0">
                          <a:solidFill>
                            <a:srgbClr val="000000"/>
                          </a:solidFill>
                          <a:effectLst/>
                          <a:latin typeface="Calibri" panose="020F0502020204030204" pitchFamily="34" charset="0"/>
                        </a:rPr>
                        <a:t>11,013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2176246"/>
                  </a:ext>
                </a:extLst>
              </a:tr>
            </a:tbl>
          </a:graphicData>
        </a:graphic>
      </p:graphicFrame>
      <p:sp>
        <p:nvSpPr>
          <p:cNvPr id="7" name="CuadroTexto 6">
            <a:extLst>
              <a:ext uri="{FF2B5EF4-FFF2-40B4-BE49-F238E27FC236}">
                <a16:creationId xmlns:a16="http://schemas.microsoft.com/office/drawing/2014/main" id="{0DD6E5F8-E1E5-40A2-9AEA-582D2D81901E}"/>
              </a:ext>
            </a:extLst>
          </p:cNvPr>
          <p:cNvSpPr txBox="1"/>
          <p:nvPr/>
        </p:nvSpPr>
        <p:spPr>
          <a:xfrm>
            <a:off x="995121" y="6298602"/>
            <a:ext cx="10201758" cy="646331"/>
          </a:xfrm>
          <a:prstGeom prst="rect">
            <a:avLst/>
          </a:prstGeom>
          <a:noFill/>
        </p:spPr>
        <p:txBody>
          <a:bodyPr wrap="square">
            <a:spAutoFit/>
          </a:bodyPr>
          <a:lstStyle/>
          <a:p>
            <a:r>
              <a:rPr lang="es-ES" sz="1800" dirty="0">
                <a:effectLst/>
                <a:latin typeface="Times New Roman" panose="02020603050405020304" pitchFamily="18" charset="0"/>
                <a:ea typeface="Times New Roman" panose="02020603050405020304" pitchFamily="18" charset="0"/>
              </a:rPr>
              <a:t> Los fallecidos en diciembre llegarían a 1,879 para un total en el año de 11,013 a nivel hospitalario de la Red Nacional del MSPAS. </a:t>
            </a:r>
            <a:endParaRPr lang="es-GT" dirty="0"/>
          </a:p>
        </p:txBody>
      </p:sp>
    </p:spTree>
    <p:extLst>
      <p:ext uri="{BB962C8B-B14F-4D97-AF65-F5344CB8AC3E}">
        <p14:creationId xmlns:p14="http://schemas.microsoft.com/office/powerpoint/2010/main" val="3911638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996"/>
            <a:ext cx="12189630" cy="6858000"/>
          </a:xfrm>
          <a:prstGeom prst="rect">
            <a:avLst/>
          </a:prstGeom>
        </p:spPr>
      </p:pic>
      <p:sp>
        <p:nvSpPr>
          <p:cNvPr id="3" name="TextBox 2"/>
          <p:cNvSpPr txBox="1"/>
          <p:nvPr/>
        </p:nvSpPr>
        <p:spPr>
          <a:xfrm>
            <a:off x="236010" y="-30643"/>
            <a:ext cx="7393454" cy="1138773"/>
          </a:xfrm>
          <a:prstGeom prst="rect">
            <a:avLst/>
          </a:prstGeom>
          <a:noFill/>
        </p:spPr>
        <p:txBody>
          <a:bodyPr wrap="square" rtlCol="0">
            <a:spAutoFit/>
          </a:bodyPr>
          <a:lstStyle/>
          <a:p>
            <a:pPr algn="ctr" rtl="0">
              <a:defRPr sz="1400" b="0" i="0" u="none" strike="noStrike" kern="1200" spc="0" baseline="0">
                <a:solidFill>
                  <a:sysClr val="windowText" lastClr="000000">
                    <a:lumMod val="65000"/>
                    <a:lumOff val="35000"/>
                  </a:sysClr>
                </a:solidFill>
                <a:latin typeface="+mn-lt"/>
                <a:ea typeface="+mn-ea"/>
                <a:cs typeface="+mn-cs"/>
              </a:defRPr>
            </a:pPr>
            <a:r>
              <a:rPr lang="es-GT" sz="2400" b="1" dirty="0">
                <a:solidFill>
                  <a:schemeClr val="bg1"/>
                </a:solidFill>
              </a:rPr>
              <a:t>PROYECCIÓN</a:t>
            </a:r>
            <a:r>
              <a:rPr lang="es-GT" sz="2400" b="1" baseline="0" dirty="0">
                <a:solidFill>
                  <a:schemeClr val="bg1"/>
                </a:solidFill>
              </a:rPr>
              <a:t> DE CAMAS PARA ATENCIÓN DE PACIENTE </a:t>
            </a:r>
            <a:r>
              <a:rPr lang="es-GT" sz="2400" b="1" dirty="0">
                <a:solidFill>
                  <a:schemeClr val="bg1"/>
                </a:solidFill>
              </a:rPr>
              <a:t>SEVEROS</a:t>
            </a:r>
          </a:p>
          <a:p>
            <a:pPr algn="ctr"/>
            <a:r>
              <a:rPr lang="es-US" sz="2000" b="1" dirty="0">
                <a:solidFill>
                  <a:schemeClr val="bg1"/>
                </a:solidFill>
              </a:rPr>
              <a:t>SEGÚN OCUPACIÓN  23 DE AGOSTO 2021</a:t>
            </a:r>
          </a:p>
        </p:txBody>
      </p:sp>
      <p:graphicFrame>
        <p:nvGraphicFramePr>
          <p:cNvPr id="8" name="Gráfico 7">
            <a:extLst>
              <a:ext uri="{FF2B5EF4-FFF2-40B4-BE49-F238E27FC236}">
                <a16:creationId xmlns:a16="http://schemas.microsoft.com/office/drawing/2014/main" id="{F2F2B73D-4FA5-4CD1-89CD-B0E5C1A096B9}"/>
              </a:ext>
            </a:extLst>
          </p:cNvPr>
          <p:cNvGraphicFramePr>
            <a:graphicFrameLocks/>
          </p:cNvGraphicFramePr>
          <p:nvPr>
            <p:extLst>
              <p:ext uri="{D42A27DB-BD31-4B8C-83A1-F6EECF244321}">
                <p14:modId xmlns:p14="http://schemas.microsoft.com/office/powerpoint/2010/main" val="3007918281"/>
              </p:ext>
            </p:extLst>
          </p:nvPr>
        </p:nvGraphicFramePr>
        <p:xfrm>
          <a:off x="236010" y="1246636"/>
          <a:ext cx="11121531" cy="4662815"/>
        </p:xfrm>
        <a:graphic>
          <a:graphicData uri="http://schemas.openxmlformats.org/drawingml/2006/chart">
            <c:chart xmlns:c="http://schemas.openxmlformats.org/drawingml/2006/chart" xmlns:r="http://schemas.openxmlformats.org/officeDocument/2006/relationships" r:id="rId3"/>
          </a:graphicData>
        </a:graphic>
      </p:graphicFrame>
      <p:sp>
        <p:nvSpPr>
          <p:cNvPr id="4" name="CuadroTexto 3">
            <a:extLst>
              <a:ext uri="{FF2B5EF4-FFF2-40B4-BE49-F238E27FC236}">
                <a16:creationId xmlns:a16="http://schemas.microsoft.com/office/drawing/2014/main" id="{0CE081A6-C0A9-453E-AF82-B7C88225CA2D}"/>
              </a:ext>
            </a:extLst>
          </p:cNvPr>
          <p:cNvSpPr txBox="1"/>
          <p:nvPr/>
        </p:nvSpPr>
        <p:spPr>
          <a:xfrm>
            <a:off x="0" y="6076058"/>
            <a:ext cx="11300439" cy="646331"/>
          </a:xfrm>
          <a:prstGeom prst="rect">
            <a:avLst/>
          </a:prstGeom>
          <a:noFill/>
        </p:spPr>
        <p:txBody>
          <a:bodyPr wrap="square" rtlCol="0">
            <a:spAutoFit/>
          </a:bodyPr>
          <a:lstStyle/>
          <a:p>
            <a:r>
              <a:rPr lang="es-MX" dirty="0"/>
              <a:t>ACTUALMENTE SE NECESITAN HABILITAR INMEDIATAMENTE 308 CAMAS MAS PARA PACIENTES SEVEROS Y DE ACUERDO CON EL CRECIMIENTO DE CASOS SE DEBEN DE IR HABILITANDO MAS PROGRESIVAMENTE.</a:t>
            </a:r>
            <a:endParaRPr lang="es-GT" dirty="0"/>
          </a:p>
        </p:txBody>
      </p:sp>
    </p:spTree>
    <p:extLst>
      <p:ext uri="{BB962C8B-B14F-4D97-AF65-F5344CB8AC3E}">
        <p14:creationId xmlns:p14="http://schemas.microsoft.com/office/powerpoint/2010/main" val="3123354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4">
            <a:extLst>
              <a:ext uri="{FF2B5EF4-FFF2-40B4-BE49-F238E27FC236}">
                <a16:creationId xmlns:a16="http://schemas.microsoft.com/office/drawing/2014/main" id="{842A5E55-3CDA-4BE1-94C5-3B145277F37B}"/>
              </a:ext>
            </a:extLst>
          </p:cNvPr>
          <p:cNvSpPr txBox="1"/>
          <p:nvPr/>
        </p:nvSpPr>
        <p:spPr>
          <a:xfrm>
            <a:off x="0" y="2705725"/>
            <a:ext cx="11220450" cy="769441"/>
          </a:xfrm>
          <a:prstGeom prst="rect">
            <a:avLst/>
          </a:prstGeom>
          <a:noFill/>
        </p:spPr>
        <p:txBody>
          <a:bodyPr wrap="square" rtlCol="0">
            <a:spAutoFit/>
          </a:bodyPr>
          <a:lstStyle/>
          <a:p>
            <a:r>
              <a:rPr lang="es-MX" sz="4400" dirty="0">
                <a:solidFill>
                  <a:schemeClr val="bg1"/>
                </a:solidFill>
              </a:rPr>
              <a:t>SITUACIÓN IGSS</a:t>
            </a:r>
            <a:endParaRPr lang="es-GT" sz="44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577576388"/>
      </p:ext>
    </p:extLst>
  </p:cSld>
  <p:clrMapOvr>
    <a:masterClrMapping/>
  </p:clrMapOvr>
  <mc:AlternateContent xmlns:mc="http://schemas.openxmlformats.org/markup-compatibility/2006" xmlns:p14="http://schemas.microsoft.com/office/powerpoint/2010/main">
    <mc:Choice Requires="p14">
      <p:transition spd="slow" p14:dur="2000" advTm="3042"/>
    </mc:Choice>
    <mc:Fallback xmlns="">
      <p:transition spd="slow" advTm="304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7664" b="85923"/>
          <a:stretch/>
        </p:blipFill>
        <p:spPr>
          <a:xfrm>
            <a:off x="9820606" y="0"/>
            <a:ext cx="2371394" cy="571500"/>
          </a:xfrm>
          <a:prstGeom prst="rect">
            <a:avLst/>
          </a:prstGeom>
        </p:spPr>
      </p:pic>
      <p:pic>
        <p:nvPicPr>
          <p:cNvPr id="4" name="Imagen 3" descr="Imagen que contiene Escala de tiempo&#10;&#10;Descripción generada automáticamente">
            <a:extLst>
              <a:ext uri="{FF2B5EF4-FFF2-40B4-BE49-F238E27FC236}">
                <a16:creationId xmlns:a16="http://schemas.microsoft.com/office/drawing/2014/main" id="{36B2812C-7ED3-4442-8B0A-CB5BD7D32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571" y="195943"/>
            <a:ext cx="9494035" cy="6662057"/>
          </a:xfrm>
          <a:prstGeom prst="rect">
            <a:avLst/>
          </a:prstGeom>
        </p:spPr>
      </p:pic>
    </p:spTree>
    <p:extLst>
      <p:ext uri="{BB962C8B-B14F-4D97-AF65-F5344CB8AC3E}">
        <p14:creationId xmlns:p14="http://schemas.microsoft.com/office/powerpoint/2010/main" val="1768271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5" y="-15737"/>
            <a:ext cx="12181045" cy="6743700"/>
          </a:xfrm>
          <a:prstGeom prst="rect">
            <a:avLst/>
          </a:prstGeom>
        </p:spPr>
      </p:pic>
      <p:sp>
        <p:nvSpPr>
          <p:cNvPr id="3" name="TextBox 2"/>
          <p:cNvSpPr txBox="1"/>
          <p:nvPr/>
        </p:nvSpPr>
        <p:spPr>
          <a:xfrm>
            <a:off x="275396" y="130037"/>
            <a:ext cx="6648450" cy="707886"/>
          </a:xfrm>
          <a:prstGeom prst="rect">
            <a:avLst/>
          </a:prstGeom>
          <a:noFill/>
        </p:spPr>
        <p:txBody>
          <a:bodyPr wrap="square" rtlCol="0">
            <a:spAutoFit/>
          </a:bodyPr>
          <a:lstStyle/>
          <a:p>
            <a:pPr algn="ctr"/>
            <a:r>
              <a:rPr lang="es-MX" sz="2000">
                <a:solidFill>
                  <a:schemeClr val="bg1"/>
                </a:solidFill>
              </a:rPr>
              <a:t>H. PROYECCIONES: Modelo SEIR Modificado IGSS</a:t>
            </a:r>
            <a:br>
              <a:rPr lang="es-MX" sz="2000">
                <a:solidFill>
                  <a:schemeClr val="bg1"/>
                </a:solidFill>
              </a:rPr>
            </a:br>
            <a:r>
              <a:rPr lang="es-MX" sz="2000">
                <a:solidFill>
                  <a:schemeClr val="bg1"/>
                </a:solidFill>
              </a:rPr>
              <a:t>Escenario Medio Septiembre - Noviembre</a:t>
            </a:r>
            <a:endParaRPr lang="en-US" sz="2000" dirty="0">
              <a:solidFill>
                <a:schemeClr val="bg1"/>
              </a:solidFill>
            </a:endParaRPr>
          </a:p>
        </p:txBody>
      </p:sp>
      <p:pic>
        <p:nvPicPr>
          <p:cNvPr id="4" name="Content Placeholder 10">
            <a:extLst>
              <a:ext uri="{FF2B5EF4-FFF2-40B4-BE49-F238E27FC236}">
                <a16:creationId xmlns:a16="http://schemas.microsoft.com/office/drawing/2014/main" id="{07D93AE3-25C6-485B-A303-37EED8EBA673}"/>
              </a:ext>
            </a:extLst>
          </p:cNvPr>
          <p:cNvPicPr>
            <a:picLocks noGrp="1" noChangeAspect="1"/>
          </p:cNvPicPr>
          <p:nvPr/>
        </p:nvPicPr>
        <p:blipFill>
          <a:blip r:embed="rId4"/>
          <a:stretch>
            <a:fillRect/>
          </a:stretch>
        </p:blipFill>
        <p:spPr>
          <a:xfrm>
            <a:off x="2243138" y="1709196"/>
            <a:ext cx="7696200" cy="1504950"/>
          </a:xfrm>
          <a:prstGeom prst="rect">
            <a:avLst/>
          </a:prstGeom>
        </p:spPr>
      </p:pic>
      <p:pic>
        <p:nvPicPr>
          <p:cNvPr id="6" name="Picture 12">
            <a:extLst>
              <a:ext uri="{FF2B5EF4-FFF2-40B4-BE49-F238E27FC236}">
                <a16:creationId xmlns:a16="http://schemas.microsoft.com/office/drawing/2014/main" id="{D3BD6DAF-8799-4F4A-898F-8266E6D6E707}"/>
              </a:ext>
            </a:extLst>
          </p:cNvPr>
          <p:cNvPicPr>
            <a:picLocks noChangeAspect="1"/>
          </p:cNvPicPr>
          <p:nvPr/>
        </p:nvPicPr>
        <p:blipFill>
          <a:blip r:embed="rId5"/>
          <a:stretch>
            <a:fillRect/>
          </a:stretch>
        </p:blipFill>
        <p:spPr>
          <a:xfrm>
            <a:off x="833438" y="3596229"/>
            <a:ext cx="10525125" cy="1552575"/>
          </a:xfrm>
          <a:prstGeom prst="rect">
            <a:avLst/>
          </a:prstGeom>
        </p:spPr>
      </p:pic>
    </p:spTree>
    <p:extLst>
      <p:ext uri="{BB962C8B-B14F-4D97-AF65-F5344CB8AC3E}">
        <p14:creationId xmlns:p14="http://schemas.microsoft.com/office/powerpoint/2010/main" val="577504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E8D494-9D9C-4C56-8AE3-4A02DD177F19}"/>
              </a:ext>
            </a:extLst>
          </p:cNvPr>
          <p:cNvSpPr txBox="1">
            <a:spLocks/>
          </p:cNvSpPr>
          <p:nvPr/>
        </p:nvSpPr>
        <p:spPr>
          <a:xfrm>
            <a:off x="178236" y="2922100"/>
            <a:ext cx="11029616" cy="10138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LABORATORIO NACIONAL DE SALUD</a:t>
            </a:r>
            <a:endParaRPr lang="es-GT" dirty="0">
              <a:solidFill>
                <a:schemeClr val="bg1"/>
              </a:solidFill>
            </a:endParaRPr>
          </a:p>
        </p:txBody>
      </p:sp>
    </p:spTree>
    <p:extLst>
      <p:ext uri="{BB962C8B-B14F-4D97-AF65-F5344CB8AC3E}">
        <p14:creationId xmlns:p14="http://schemas.microsoft.com/office/powerpoint/2010/main" val="546648399"/>
      </p:ext>
    </p:extLst>
  </p:cSld>
  <p:clrMapOvr>
    <a:masterClrMapping/>
  </p:clrMapOvr>
  <mc:AlternateContent xmlns:mc="http://schemas.openxmlformats.org/markup-compatibility/2006" xmlns:p14="http://schemas.microsoft.com/office/powerpoint/2010/main">
    <mc:Choice Requires="p14">
      <p:transition spd="slow" p14:dur="2000" advTm="3042"/>
    </mc:Choice>
    <mc:Fallback xmlns="">
      <p:transition spd="slow" advTm="304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042183" cy="6858000"/>
          </a:xfrm>
          <a:prstGeom prst="rect">
            <a:avLst/>
          </a:prstGeom>
        </p:spPr>
      </p:pic>
      <p:pic>
        <p:nvPicPr>
          <p:cNvPr id="3" name="Imagen 2" descr="Interfaz de usuario gráfica, Sitio web&#10;&#10;Descripción generada automáticamente">
            <a:extLst>
              <a:ext uri="{FF2B5EF4-FFF2-40B4-BE49-F238E27FC236}">
                <a16:creationId xmlns:a16="http://schemas.microsoft.com/office/drawing/2014/main" id="{0C6A1B53-77C6-4E69-A73B-FE337482627E}"/>
              </a:ext>
            </a:extLst>
          </p:cNvPr>
          <p:cNvPicPr>
            <a:picLocks noChangeAspect="1"/>
          </p:cNvPicPr>
          <p:nvPr/>
        </p:nvPicPr>
        <p:blipFill>
          <a:blip r:embed="rId4"/>
          <a:stretch>
            <a:fillRect/>
          </a:stretch>
        </p:blipFill>
        <p:spPr>
          <a:xfrm>
            <a:off x="402358" y="1865617"/>
            <a:ext cx="10955451" cy="4422887"/>
          </a:xfrm>
          <a:prstGeom prst="rect">
            <a:avLst/>
          </a:prstGeom>
        </p:spPr>
      </p:pic>
      <p:pic>
        <p:nvPicPr>
          <p:cNvPr id="6" name="Imagen 5" descr="Texto&#10;&#10;Descripción generada automáticamente">
            <a:extLst>
              <a:ext uri="{FF2B5EF4-FFF2-40B4-BE49-F238E27FC236}">
                <a16:creationId xmlns:a16="http://schemas.microsoft.com/office/drawing/2014/main" id="{F67339FA-2E09-46DA-8F39-F6130275F8C9}"/>
              </a:ext>
            </a:extLst>
          </p:cNvPr>
          <p:cNvPicPr>
            <a:picLocks noChangeAspect="1"/>
          </p:cNvPicPr>
          <p:nvPr/>
        </p:nvPicPr>
        <p:blipFill>
          <a:blip r:embed="rId5"/>
          <a:stretch>
            <a:fillRect/>
          </a:stretch>
        </p:blipFill>
        <p:spPr>
          <a:xfrm>
            <a:off x="0" y="-22403"/>
            <a:ext cx="7940842" cy="1049097"/>
          </a:xfrm>
          <a:prstGeom prst="rect">
            <a:avLst/>
          </a:prstGeom>
        </p:spPr>
      </p:pic>
    </p:spTree>
    <p:extLst>
      <p:ext uri="{BB962C8B-B14F-4D97-AF65-F5344CB8AC3E}">
        <p14:creationId xmlns:p14="http://schemas.microsoft.com/office/powerpoint/2010/main" val="4001590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3897" y="1016054"/>
            <a:ext cx="11029616" cy="531221"/>
          </a:xfrm>
        </p:spPr>
        <p:txBody>
          <a:bodyPr/>
          <a:lstStyle/>
          <a:p>
            <a:r>
              <a:rPr lang="es-GT" dirty="0"/>
              <a:t>DESCENTRALIZACI</a:t>
            </a:r>
            <a:r>
              <a:rPr lang="es-ES" dirty="0" err="1"/>
              <a:t>óN</a:t>
            </a:r>
            <a:r>
              <a:rPr lang="es-ES" dirty="0"/>
              <a:t> DEL DIAGNÓSTICO DE COVID-19</a:t>
            </a:r>
            <a:endParaRPr lang="es-ES_tradnl" dirty="0"/>
          </a:p>
        </p:txBody>
      </p:sp>
      <p:sp>
        <p:nvSpPr>
          <p:cNvPr id="4" name="Marcador de contenido 2"/>
          <p:cNvSpPr txBox="1">
            <a:spLocks/>
          </p:cNvSpPr>
          <p:nvPr/>
        </p:nvSpPr>
        <p:spPr>
          <a:xfrm>
            <a:off x="654258" y="2073625"/>
            <a:ext cx="4900382" cy="4108810"/>
          </a:xfrm>
          <a:prstGeom prst="rect">
            <a:avLst/>
          </a:prstGeom>
        </p:spPr>
        <p:txBody>
          <a:bodyPr vert="horz" lIns="91440" tIns="45720" rIns="91440" bIns="45720" numCol="1"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just" defTabSz="457200" rtl="0" eaLnBrk="1" fontAlgn="auto" latinLnBrk="0" hangingPunct="1">
              <a:lnSpc>
                <a:spcPct val="120000"/>
              </a:lnSpc>
              <a:spcBef>
                <a:spcPts val="0"/>
              </a:spcBef>
              <a:spcAft>
                <a:spcPts val="600"/>
              </a:spcAft>
              <a:buClr>
                <a:srgbClr val="4590B8"/>
              </a:buClr>
              <a:buSzPct val="92000"/>
              <a:buFont typeface="Wingdings 2" panose="05020102010507070707" pitchFamily="18" charset="2"/>
              <a:buNone/>
              <a:tabLst/>
              <a:defRPr/>
            </a:pPr>
            <a:r>
              <a:rPr kumimoji="0" lang="es-MX" sz="2800" b="1" i="0" u="none" strike="noStrike" kern="1200" cap="none" spc="0" normalizeH="0" baseline="0" noProof="0" dirty="0">
                <a:ln>
                  <a:noFill/>
                </a:ln>
                <a:solidFill>
                  <a:srgbClr val="3D3D3D"/>
                </a:solidFill>
                <a:effectLst/>
                <a:uLnTx/>
                <a:uFillTx/>
                <a:latin typeface="Gill Sans MT"/>
                <a:ea typeface="+mn-ea"/>
                <a:cs typeface="+mn-cs"/>
              </a:rPr>
              <a:t>Agosto-Octubre 2020</a:t>
            </a:r>
            <a:r>
              <a:rPr kumimoji="0" lang="es-MX" sz="2000" b="0" i="0" u="none" strike="noStrike" kern="1200" cap="none" spc="0" normalizeH="0" baseline="0" noProof="0" dirty="0">
                <a:ln>
                  <a:noFill/>
                </a:ln>
                <a:solidFill>
                  <a:srgbClr val="3D3D3D"/>
                </a:solidFill>
                <a:effectLst/>
                <a:uLnTx/>
                <a:uFillTx/>
                <a:latin typeface="Gill Sans MT"/>
                <a:ea typeface="+mn-ea"/>
                <a:cs typeface="+mn-cs"/>
              </a:rPr>
              <a:t> </a:t>
            </a:r>
          </a:p>
          <a:p>
            <a:pPr marL="306000" marR="0" lvl="0" indent="-306000" algn="just" defTabSz="457200" rtl="0" eaLnBrk="1" fontAlgn="auto" latinLnBrk="0" hangingPunct="1">
              <a:lnSpc>
                <a:spcPct val="120000"/>
              </a:lnSpc>
              <a:spcBef>
                <a:spcPts val="0"/>
              </a:spcBef>
              <a:spcAft>
                <a:spcPts val="600"/>
              </a:spcAft>
              <a:buClr>
                <a:srgbClr val="4590B8"/>
              </a:buClr>
              <a:buSzPct val="92000"/>
              <a:buFont typeface="Wingdings 2" panose="05020102010507070707" pitchFamily="18" charset="2"/>
              <a:buChar char=""/>
              <a:tabLst/>
              <a:defRPr/>
            </a:pPr>
            <a:r>
              <a:rPr kumimoji="0" lang="es-MX" sz="2000" b="0" i="0" u="none" strike="noStrike" kern="1200" cap="none" spc="0" normalizeH="0" baseline="0" noProof="0" dirty="0">
                <a:ln>
                  <a:noFill/>
                </a:ln>
                <a:solidFill>
                  <a:srgbClr val="3D3D3D"/>
                </a:solidFill>
                <a:effectLst/>
                <a:uLnTx/>
                <a:uFillTx/>
                <a:latin typeface="Gill Sans MT"/>
                <a:ea typeface="+mn-ea"/>
                <a:cs typeface="+mn-cs"/>
              </a:rPr>
              <a:t>Se pone en marcha el “</a:t>
            </a:r>
            <a:r>
              <a:rPr kumimoji="0" lang="es-MX" sz="2000" b="1" i="0" u="none" strike="noStrike" kern="1200" cap="none" spc="0" normalizeH="0" baseline="0" noProof="0" dirty="0">
                <a:ln>
                  <a:noFill/>
                </a:ln>
                <a:solidFill>
                  <a:srgbClr val="3D3D3D"/>
                </a:solidFill>
                <a:effectLst/>
                <a:uLnTx/>
                <a:uFillTx/>
                <a:latin typeface="Gill Sans MT"/>
                <a:ea typeface="+mn-ea"/>
                <a:cs typeface="+mn-cs"/>
              </a:rPr>
              <a:t>Plan de descentralización de pruebas de Antígeno y Amplificación Molecular para la detección de COVID-19</a:t>
            </a:r>
            <a:r>
              <a:rPr kumimoji="0" lang="es-MX" sz="2000" b="0" i="0" u="none" strike="noStrike" kern="1200" cap="none" spc="0" normalizeH="0" baseline="0" noProof="0" dirty="0">
                <a:ln>
                  <a:noFill/>
                </a:ln>
                <a:solidFill>
                  <a:srgbClr val="3D3D3D"/>
                </a:solidFill>
                <a:effectLst/>
                <a:uLnTx/>
                <a:uFillTx/>
                <a:latin typeface="Gill Sans MT"/>
                <a:ea typeface="+mn-ea"/>
                <a:cs typeface="+mn-cs"/>
              </a:rPr>
              <a:t>”, en el cual se dan a conocer los laboratorios de referencia para la prueba RT-PCR en tiempo real para SARS-CoV-2</a:t>
            </a:r>
          </a:p>
        </p:txBody>
      </p:sp>
      <p:sp>
        <p:nvSpPr>
          <p:cNvPr id="5" name="4 CuadroTexto"/>
          <p:cNvSpPr txBox="1"/>
          <p:nvPr/>
        </p:nvSpPr>
        <p:spPr>
          <a:xfrm>
            <a:off x="5813946" y="1992573"/>
            <a:ext cx="5936776" cy="4499437"/>
          </a:xfrm>
          <a:prstGeom prst="rect">
            <a:avLst/>
          </a:prstGeom>
          <a:noFill/>
        </p:spPr>
        <p:txBody>
          <a:bodyPr wrap="square" rtlCol="0">
            <a:spAutoFit/>
          </a:bodyPr>
          <a:lstStyle/>
          <a:p>
            <a:pPr marL="631825" marR="0" lvl="0" indent="-342900" algn="l" defTabSz="457200" rtl="0" eaLnBrk="1" fontAlgn="auto" latinLnBrk="0" hangingPunct="1">
              <a:lnSpc>
                <a:spcPct val="120000"/>
              </a:lnSpc>
              <a:spcBef>
                <a:spcPts val="0"/>
              </a:spcBef>
              <a:spcAft>
                <a:spcPts val="0"/>
              </a:spcAft>
              <a:buClrTx/>
              <a:buSzTx/>
              <a:buFont typeface="+mj-lt"/>
              <a:buAutoNum type="arabicPeriod"/>
              <a:tabLst/>
              <a:defRPr/>
            </a:pPr>
            <a:r>
              <a:rPr kumimoji="0" lang="es-MX" sz="1600" b="0" i="0" u="none" strike="noStrike" kern="1200" cap="none" spc="0" normalizeH="0" baseline="0" noProof="0" dirty="0">
                <a:ln>
                  <a:noFill/>
                </a:ln>
                <a:solidFill>
                  <a:prstClr val="black"/>
                </a:solidFill>
                <a:effectLst/>
                <a:uLnTx/>
                <a:uFillTx/>
                <a:latin typeface="Gill Sans MT"/>
                <a:ea typeface="+mn-ea"/>
                <a:cs typeface="+mn-cs"/>
              </a:rPr>
              <a:t>Hospital Roosevelt</a:t>
            </a:r>
            <a:endParaRPr kumimoji="0" lang="es-GT" sz="1600" b="0" i="0" u="none" strike="noStrike" kern="1200" cap="none" spc="0" normalizeH="0" baseline="0" noProof="0" dirty="0">
              <a:ln>
                <a:noFill/>
              </a:ln>
              <a:solidFill>
                <a:prstClr val="black"/>
              </a:solidFill>
              <a:effectLst/>
              <a:uLnTx/>
              <a:uFillTx/>
              <a:latin typeface="Gill Sans MT"/>
              <a:ea typeface="+mn-ea"/>
              <a:cs typeface="+mn-cs"/>
            </a:endParaRPr>
          </a:p>
          <a:p>
            <a:pPr marL="631825" marR="0" lvl="0" indent="-342900" algn="l" defTabSz="457200" rtl="0" eaLnBrk="1" fontAlgn="auto" latinLnBrk="0" hangingPunct="1">
              <a:lnSpc>
                <a:spcPct val="120000"/>
              </a:lnSpc>
              <a:spcBef>
                <a:spcPts val="0"/>
              </a:spcBef>
              <a:spcAft>
                <a:spcPts val="0"/>
              </a:spcAft>
              <a:buClrTx/>
              <a:buSzTx/>
              <a:buFont typeface="+mj-lt"/>
              <a:buAutoNum type="arabicPeriod"/>
              <a:tabLst/>
              <a:defRPr/>
            </a:pPr>
            <a:r>
              <a:rPr kumimoji="0" lang="es-MX" sz="1600" b="0" i="0" u="none" strike="noStrike" kern="1200" cap="none" spc="0" normalizeH="0" baseline="0" noProof="0" dirty="0">
                <a:ln>
                  <a:noFill/>
                </a:ln>
                <a:solidFill>
                  <a:prstClr val="black"/>
                </a:solidFill>
                <a:effectLst/>
                <a:uLnTx/>
                <a:uFillTx/>
                <a:latin typeface="Gill Sans MT"/>
                <a:ea typeface="+mn-ea"/>
                <a:cs typeface="+mn-cs"/>
              </a:rPr>
              <a:t>Hospital General San Juan de Dios</a:t>
            </a:r>
            <a:endParaRPr kumimoji="0" lang="es-GT" sz="1600" b="0" i="0" u="none" strike="noStrike" kern="1200" cap="none" spc="0" normalizeH="0" baseline="0" noProof="0" dirty="0">
              <a:ln>
                <a:noFill/>
              </a:ln>
              <a:solidFill>
                <a:prstClr val="black"/>
              </a:solidFill>
              <a:effectLst/>
              <a:uLnTx/>
              <a:uFillTx/>
              <a:latin typeface="Gill Sans MT"/>
              <a:ea typeface="+mn-ea"/>
              <a:cs typeface="+mn-cs"/>
            </a:endParaRPr>
          </a:p>
          <a:p>
            <a:pPr marL="631825" marR="0" lvl="0" indent="-342900" algn="l" defTabSz="457200" rtl="0" eaLnBrk="1" fontAlgn="auto" latinLnBrk="0" hangingPunct="1">
              <a:lnSpc>
                <a:spcPct val="120000"/>
              </a:lnSpc>
              <a:spcBef>
                <a:spcPts val="0"/>
              </a:spcBef>
              <a:spcAft>
                <a:spcPts val="0"/>
              </a:spcAft>
              <a:buClrTx/>
              <a:buSzTx/>
              <a:buFont typeface="+mj-lt"/>
              <a:buAutoNum type="arabicPeriod"/>
              <a:tabLst/>
              <a:defRPr/>
            </a:pPr>
            <a:r>
              <a:rPr kumimoji="0" lang="es-MX" sz="1600" b="0" i="0" u="none" strike="noStrike" kern="1200" cap="none" spc="0" normalizeH="0" baseline="0" noProof="0" dirty="0">
                <a:ln>
                  <a:noFill/>
                </a:ln>
                <a:solidFill>
                  <a:prstClr val="black"/>
                </a:solidFill>
                <a:effectLst/>
                <a:uLnTx/>
                <a:uFillTx/>
                <a:latin typeface="Gill Sans MT"/>
                <a:ea typeface="+mn-ea"/>
                <a:cs typeface="+mn-cs"/>
              </a:rPr>
              <a:t>Hospital Nacional Especializado de Villa Nueva</a:t>
            </a:r>
            <a:endParaRPr kumimoji="0" lang="es-GT" sz="1600" b="0" i="0" u="none" strike="noStrike" kern="1200" cap="none" spc="0" normalizeH="0" baseline="0" noProof="0" dirty="0">
              <a:ln>
                <a:noFill/>
              </a:ln>
              <a:solidFill>
                <a:prstClr val="black"/>
              </a:solidFill>
              <a:effectLst/>
              <a:uLnTx/>
              <a:uFillTx/>
              <a:latin typeface="Gill Sans MT"/>
              <a:ea typeface="+mn-ea"/>
              <a:cs typeface="+mn-cs"/>
            </a:endParaRPr>
          </a:p>
          <a:p>
            <a:pPr marL="631825" marR="0" lvl="0" indent="-342900" algn="l" defTabSz="457200" rtl="0" eaLnBrk="1" fontAlgn="auto" latinLnBrk="0" hangingPunct="1">
              <a:lnSpc>
                <a:spcPct val="120000"/>
              </a:lnSpc>
              <a:spcBef>
                <a:spcPts val="0"/>
              </a:spcBef>
              <a:spcAft>
                <a:spcPts val="0"/>
              </a:spcAft>
              <a:buClrTx/>
              <a:buSzTx/>
              <a:buFont typeface="+mj-lt"/>
              <a:buAutoNum type="arabicPeriod"/>
              <a:tabLst/>
              <a:defRPr/>
            </a:pPr>
            <a:r>
              <a:rPr kumimoji="0" lang="es-MX" sz="1600" b="0" i="0" u="none" strike="noStrike" kern="1200" cap="none" spc="0" normalizeH="0" baseline="0" noProof="0" dirty="0">
                <a:ln>
                  <a:noFill/>
                </a:ln>
                <a:solidFill>
                  <a:prstClr val="black"/>
                </a:solidFill>
                <a:effectLst/>
                <a:uLnTx/>
                <a:uFillTx/>
                <a:latin typeface="Gill Sans MT"/>
                <a:ea typeface="+mn-ea"/>
                <a:cs typeface="+mn-cs"/>
              </a:rPr>
              <a:t>Laboratorio Móvil de San Benito, Petén.</a:t>
            </a:r>
            <a:endParaRPr kumimoji="0" lang="es-GT" sz="1600" b="0" i="0" u="none" strike="noStrike" kern="1200" cap="none" spc="0" normalizeH="0" baseline="0" noProof="0" dirty="0">
              <a:ln>
                <a:noFill/>
              </a:ln>
              <a:solidFill>
                <a:prstClr val="black"/>
              </a:solidFill>
              <a:effectLst/>
              <a:uLnTx/>
              <a:uFillTx/>
              <a:latin typeface="Gill Sans MT"/>
              <a:ea typeface="+mn-ea"/>
              <a:cs typeface="+mn-cs"/>
            </a:endParaRPr>
          </a:p>
          <a:p>
            <a:pPr marL="631825" marR="0" lvl="0" indent="-342900" algn="l" defTabSz="457200" rtl="0" eaLnBrk="1" fontAlgn="auto" latinLnBrk="0" hangingPunct="1">
              <a:lnSpc>
                <a:spcPct val="120000"/>
              </a:lnSpc>
              <a:spcBef>
                <a:spcPts val="0"/>
              </a:spcBef>
              <a:spcAft>
                <a:spcPts val="0"/>
              </a:spcAft>
              <a:buClrTx/>
              <a:buSzTx/>
              <a:buFont typeface="+mj-lt"/>
              <a:buAutoNum type="arabicPeriod"/>
              <a:tabLst/>
              <a:defRPr/>
            </a:pPr>
            <a:r>
              <a:rPr kumimoji="0" lang="es-MX" sz="1600" b="0" i="0" u="none" strike="noStrike" kern="1200" cap="none" spc="0" normalizeH="0" baseline="0" noProof="0" dirty="0">
                <a:ln>
                  <a:noFill/>
                </a:ln>
                <a:solidFill>
                  <a:prstClr val="black"/>
                </a:solidFill>
                <a:effectLst/>
                <a:uLnTx/>
                <a:uFillTx/>
                <a:latin typeface="Gill Sans MT"/>
                <a:ea typeface="+mn-ea"/>
                <a:cs typeface="+mn-cs"/>
              </a:rPr>
              <a:t>Hospital Regional de Occidente</a:t>
            </a:r>
            <a:endParaRPr kumimoji="0" lang="es-GT" sz="1600" b="0" i="0" u="none" strike="noStrike" kern="1200" cap="none" spc="0" normalizeH="0" baseline="0" noProof="0" dirty="0">
              <a:ln>
                <a:noFill/>
              </a:ln>
              <a:solidFill>
                <a:prstClr val="black"/>
              </a:solidFill>
              <a:effectLst/>
              <a:uLnTx/>
              <a:uFillTx/>
              <a:latin typeface="Gill Sans MT"/>
              <a:ea typeface="+mn-ea"/>
              <a:cs typeface="+mn-cs"/>
            </a:endParaRPr>
          </a:p>
          <a:p>
            <a:pPr marL="631825" marR="0" lvl="0" indent="-342900" algn="l" defTabSz="457200" rtl="0" eaLnBrk="1" fontAlgn="auto" latinLnBrk="0" hangingPunct="1">
              <a:lnSpc>
                <a:spcPct val="120000"/>
              </a:lnSpc>
              <a:spcBef>
                <a:spcPts val="0"/>
              </a:spcBef>
              <a:spcAft>
                <a:spcPts val="0"/>
              </a:spcAft>
              <a:buClrTx/>
              <a:buSzTx/>
              <a:buFont typeface="+mj-lt"/>
              <a:buAutoNum type="arabicPeriod"/>
              <a:tabLst/>
              <a:defRPr/>
            </a:pPr>
            <a:r>
              <a:rPr kumimoji="0" lang="es-MX" sz="1600" b="0" i="0" u="none" strike="noStrike" kern="1200" cap="none" spc="0" normalizeH="0" baseline="0" noProof="0" dirty="0">
                <a:ln>
                  <a:noFill/>
                </a:ln>
                <a:solidFill>
                  <a:prstClr val="black"/>
                </a:solidFill>
                <a:effectLst/>
                <a:uLnTx/>
                <a:uFillTx/>
                <a:latin typeface="Gill Sans MT"/>
                <a:ea typeface="+mn-ea"/>
                <a:cs typeface="+mn-cs"/>
              </a:rPr>
              <a:t>Hospital Nacional de San Marcos</a:t>
            </a:r>
            <a:endParaRPr kumimoji="0" lang="es-GT" sz="1600" b="0" i="0" u="none" strike="noStrike" kern="1200" cap="none" spc="0" normalizeH="0" baseline="0" noProof="0" dirty="0">
              <a:ln>
                <a:noFill/>
              </a:ln>
              <a:solidFill>
                <a:prstClr val="black"/>
              </a:solidFill>
              <a:effectLst/>
              <a:uLnTx/>
              <a:uFillTx/>
              <a:latin typeface="Gill Sans MT"/>
              <a:ea typeface="+mn-ea"/>
              <a:cs typeface="+mn-cs"/>
            </a:endParaRPr>
          </a:p>
          <a:p>
            <a:pPr marL="631825" marR="0" lvl="0" indent="-342900" algn="l" defTabSz="457200" rtl="0" eaLnBrk="1" fontAlgn="auto" latinLnBrk="0" hangingPunct="1">
              <a:lnSpc>
                <a:spcPct val="120000"/>
              </a:lnSpc>
              <a:spcBef>
                <a:spcPts val="0"/>
              </a:spcBef>
              <a:spcAft>
                <a:spcPts val="0"/>
              </a:spcAft>
              <a:buClrTx/>
              <a:buSzTx/>
              <a:buFont typeface="+mj-lt"/>
              <a:buAutoNum type="arabicPeriod"/>
              <a:tabLst/>
              <a:defRPr/>
            </a:pPr>
            <a:r>
              <a:rPr kumimoji="0" lang="es-MX" sz="1600" b="0" i="0" u="none" strike="noStrike" kern="1200" cap="none" spc="0" normalizeH="0" baseline="0" noProof="0" dirty="0">
                <a:ln>
                  <a:noFill/>
                </a:ln>
                <a:solidFill>
                  <a:prstClr val="black"/>
                </a:solidFill>
                <a:effectLst/>
                <a:uLnTx/>
                <a:uFillTx/>
                <a:latin typeface="Gill Sans MT"/>
                <a:ea typeface="+mn-ea"/>
                <a:cs typeface="+mn-cs"/>
              </a:rPr>
              <a:t>Hospital Regional de Cobán</a:t>
            </a:r>
            <a:endParaRPr kumimoji="0" lang="es-GT" sz="1600" b="0" i="0" u="none" strike="noStrike" kern="1200" cap="none" spc="0" normalizeH="0" baseline="0" noProof="0" dirty="0">
              <a:ln>
                <a:noFill/>
              </a:ln>
              <a:solidFill>
                <a:prstClr val="black"/>
              </a:solidFill>
              <a:effectLst/>
              <a:uLnTx/>
              <a:uFillTx/>
              <a:latin typeface="Gill Sans MT"/>
              <a:ea typeface="+mn-ea"/>
              <a:cs typeface="+mn-cs"/>
            </a:endParaRPr>
          </a:p>
          <a:p>
            <a:pPr marL="631825" marR="0" lvl="0" indent="-342900" algn="l" defTabSz="457200" rtl="0" eaLnBrk="1" fontAlgn="auto" latinLnBrk="0" hangingPunct="1">
              <a:lnSpc>
                <a:spcPct val="120000"/>
              </a:lnSpc>
              <a:spcBef>
                <a:spcPts val="0"/>
              </a:spcBef>
              <a:spcAft>
                <a:spcPts val="0"/>
              </a:spcAft>
              <a:buClrTx/>
              <a:buSzTx/>
              <a:buFont typeface="+mj-lt"/>
              <a:buAutoNum type="arabicPeriod"/>
              <a:tabLst/>
              <a:defRPr/>
            </a:pPr>
            <a:r>
              <a:rPr kumimoji="0" lang="es-MX" sz="1600" b="0" i="0" u="none" strike="noStrike" kern="1200" cap="none" spc="0" normalizeH="0" baseline="0" noProof="0" dirty="0">
                <a:ln>
                  <a:noFill/>
                </a:ln>
                <a:solidFill>
                  <a:prstClr val="black"/>
                </a:solidFill>
                <a:effectLst/>
                <a:uLnTx/>
                <a:uFillTx/>
                <a:latin typeface="Gill Sans MT"/>
                <a:ea typeface="+mn-ea"/>
                <a:cs typeface="+mn-cs"/>
              </a:rPr>
              <a:t>Laboratorio Clínico Popular (LABOCLIP, USAC)</a:t>
            </a:r>
            <a:endParaRPr kumimoji="0" lang="es-GT" sz="1600" b="0" i="0" u="none" strike="noStrike" kern="1200" cap="none" spc="0" normalizeH="0" baseline="0" noProof="0" dirty="0">
              <a:ln>
                <a:noFill/>
              </a:ln>
              <a:solidFill>
                <a:prstClr val="black"/>
              </a:solidFill>
              <a:effectLst/>
              <a:uLnTx/>
              <a:uFillTx/>
              <a:latin typeface="Gill Sans MT"/>
              <a:ea typeface="+mn-ea"/>
              <a:cs typeface="+mn-cs"/>
            </a:endParaRPr>
          </a:p>
          <a:p>
            <a:pPr marL="631825" marR="0" lvl="0" indent="-342900" algn="l" defTabSz="457200" rtl="0" eaLnBrk="1" fontAlgn="auto" latinLnBrk="0" hangingPunct="1">
              <a:lnSpc>
                <a:spcPct val="120000"/>
              </a:lnSpc>
              <a:spcBef>
                <a:spcPts val="0"/>
              </a:spcBef>
              <a:spcAft>
                <a:spcPts val="0"/>
              </a:spcAft>
              <a:buClrTx/>
              <a:buSzTx/>
              <a:buFont typeface="+mj-lt"/>
              <a:buAutoNum type="arabicPeriod"/>
              <a:tabLst/>
              <a:defRPr/>
            </a:pPr>
            <a:r>
              <a:rPr kumimoji="0" lang="es-MX" sz="1600" b="0" i="0" u="none" strike="noStrike" kern="1200" cap="none" spc="0" normalizeH="0" baseline="0" noProof="0" dirty="0">
                <a:ln>
                  <a:noFill/>
                </a:ln>
                <a:solidFill>
                  <a:prstClr val="black"/>
                </a:solidFill>
                <a:effectLst/>
                <a:uLnTx/>
                <a:uFillTx/>
                <a:latin typeface="Gill Sans MT"/>
                <a:ea typeface="+mn-ea"/>
                <a:cs typeface="+mn-cs"/>
              </a:rPr>
              <a:t>Laboratorio Nacional de Salud</a:t>
            </a:r>
          </a:p>
          <a:p>
            <a:pPr marL="631825" marR="0" lvl="0" indent="-342900" algn="l" defTabSz="457200" rtl="0" eaLnBrk="1" fontAlgn="auto" latinLnBrk="0" hangingPunct="1">
              <a:lnSpc>
                <a:spcPct val="120000"/>
              </a:lnSpc>
              <a:spcBef>
                <a:spcPts val="0"/>
              </a:spcBef>
              <a:spcAft>
                <a:spcPts val="0"/>
              </a:spcAft>
              <a:buClrTx/>
              <a:buSzTx/>
              <a:buFont typeface="+mj-lt"/>
              <a:buAutoNum type="arabicPeriod"/>
              <a:tabLst/>
              <a:defRPr/>
            </a:pPr>
            <a:r>
              <a:rPr kumimoji="0" lang="es-MX" sz="1600" b="0" i="0" u="none" strike="noStrike" kern="1200" cap="none" spc="0" normalizeH="0" baseline="0" noProof="0" dirty="0">
                <a:ln>
                  <a:noFill/>
                </a:ln>
                <a:solidFill>
                  <a:prstClr val="black"/>
                </a:solidFill>
                <a:effectLst/>
                <a:uLnTx/>
                <a:uFillTx/>
                <a:latin typeface="Gill Sans MT"/>
                <a:ea typeface="+mn-ea"/>
                <a:cs typeface="+mn-cs"/>
              </a:rPr>
              <a:t>Hospital Regional de Zacapa</a:t>
            </a:r>
          </a:p>
          <a:p>
            <a:pPr marL="631825" marR="0" lvl="0" indent="-342900" algn="l" defTabSz="457200" rtl="0" eaLnBrk="1" fontAlgn="auto" latinLnBrk="0" hangingPunct="1">
              <a:lnSpc>
                <a:spcPct val="120000"/>
              </a:lnSpc>
              <a:spcBef>
                <a:spcPts val="0"/>
              </a:spcBef>
              <a:spcAft>
                <a:spcPts val="0"/>
              </a:spcAft>
              <a:buClrTx/>
              <a:buSzTx/>
              <a:buFont typeface="+mj-lt"/>
              <a:buAutoNum type="arabicPeriod"/>
              <a:tabLst/>
              <a:defRPr/>
            </a:pPr>
            <a:r>
              <a:rPr kumimoji="0" lang="es-MX" sz="1600" b="0" i="0" u="none" strike="noStrike" kern="1200" cap="none" spc="0" normalizeH="0" baseline="0" noProof="0" dirty="0">
                <a:ln>
                  <a:noFill/>
                </a:ln>
                <a:solidFill>
                  <a:prstClr val="black"/>
                </a:solidFill>
                <a:effectLst/>
                <a:uLnTx/>
                <a:uFillTx/>
                <a:latin typeface="Gill Sans MT"/>
                <a:ea typeface="+mn-ea"/>
                <a:cs typeface="+mn-cs"/>
              </a:rPr>
              <a:t>Área de Salud de Huehuetenango</a:t>
            </a:r>
          </a:p>
          <a:p>
            <a:pPr marL="631825" marR="0" lvl="0" indent="-342900" algn="l" defTabSz="457200" rtl="0" eaLnBrk="1" fontAlgn="auto" latinLnBrk="0" hangingPunct="1">
              <a:lnSpc>
                <a:spcPct val="120000"/>
              </a:lnSpc>
              <a:spcBef>
                <a:spcPts val="0"/>
              </a:spcBef>
              <a:spcAft>
                <a:spcPts val="0"/>
              </a:spcAft>
              <a:buClrTx/>
              <a:buSzTx/>
              <a:buFont typeface="+mj-lt"/>
              <a:buAutoNum type="arabicPeriod"/>
              <a:tabLst/>
              <a:defRPr/>
            </a:pPr>
            <a:r>
              <a:rPr kumimoji="0" lang="es-MX" sz="1600" b="0" i="0" u="none" strike="noStrike" kern="1200" cap="none" spc="0" normalizeH="0" baseline="0" noProof="0" dirty="0">
                <a:ln>
                  <a:noFill/>
                </a:ln>
                <a:solidFill>
                  <a:prstClr val="black"/>
                </a:solidFill>
                <a:effectLst/>
                <a:uLnTx/>
                <a:uFillTx/>
                <a:latin typeface="Gill Sans MT"/>
                <a:ea typeface="+mn-ea"/>
                <a:cs typeface="+mn-cs"/>
              </a:rPr>
              <a:t>Hospital Temporal del Parque de la Industria</a:t>
            </a:r>
          </a:p>
          <a:p>
            <a:pPr marL="631825" marR="0" lvl="0" indent="-342900" algn="l" defTabSz="457200" rtl="0" eaLnBrk="1" fontAlgn="auto" latinLnBrk="0" hangingPunct="1">
              <a:lnSpc>
                <a:spcPct val="120000"/>
              </a:lnSpc>
              <a:spcBef>
                <a:spcPts val="0"/>
              </a:spcBef>
              <a:spcAft>
                <a:spcPts val="0"/>
              </a:spcAft>
              <a:buClrTx/>
              <a:buSzTx/>
              <a:buFont typeface="+mj-lt"/>
              <a:buAutoNum type="arabicPeriod"/>
              <a:tabLst/>
              <a:defRPr/>
            </a:pPr>
            <a:r>
              <a:rPr kumimoji="0" lang="es-MX" sz="1600" b="0" i="0" u="none" strike="noStrike" kern="1200" cap="none" spc="0" normalizeH="0" baseline="0" noProof="0" dirty="0">
                <a:ln>
                  <a:noFill/>
                </a:ln>
                <a:solidFill>
                  <a:prstClr val="black"/>
                </a:solidFill>
                <a:effectLst/>
                <a:uLnTx/>
                <a:uFillTx/>
                <a:latin typeface="Gill Sans MT"/>
                <a:ea typeface="+mn-ea"/>
                <a:cs typeface="+mn-cs"/>
              </a:rPr>
              <a:t>Hospital Nacional de Chimaltenango</a:t>
            </a:r>
          </a:p>
          <a:p>
            <a:pPr marL="631825" marR="0" lvl="0" indent="-342900" algn="l" defTabSz="457200" rtl="0" eaLnBrk="1" fontAlgn="auto" latinLnBrk="0" hangingPunct="1">
              <a:lnSpc>
                <a:spcPct val="120000"/>
              </a:lnSpc>
              <a:spcBef>
                <a:spcPts val="0"/>
              </a:spcBef>
              <a:spcAft>
                <a:spcPts val="0"/>
              </a:spcAft>
              <a:buClrTx/>
              <a:buSzTx/>
              <a:buFont typeface="+mj-lt"/>
              <a:buAutoNum type="arabicPeriod"/>
              <a:tabLst/>
              <a:defRPr/>
            </a:pPr>
            <a:r>
              <a:rPr kumimoji="0" lang="es-MX" sz="1600" b="0" i="0" u="none" strike="noStrike" kern="1200" cap="none" spc="0" normalizeH="0" baseline="0" noProof="0" dirty="0">
                <a:ln>
                  <a:noFill/>
                </a:ln>
                <a:solidFill>
                  <a:prstClr val="black"/>
                </a:solidFill>
                <a:effectLst/>
                <a:uLnTx/>
                <a:uFillTx/>
                <a:latin typeface="Gill Sans MT"/>
                <a:ea typeface="+mn-ea"/>
                <a:cs typeface="+mn-cs"/>
              </a:rPr>
              <a:t>Hospital de Especialidades “Dr. Rodolfo Robles” de Quetzaltenango</a:t>
            </a:r>
            <a:endParaRPr kumimoji="0" lang="es-ES" sz="16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591250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7677-B19D-4A18-97C9-8B599697EA6C}"/>
              </a:ext>
            </a:extLst>
          </p:cNvPr>
          <p:cNvSpPr>
            <a:spLocks noGrp="1"/>
          </p:cNvSpPr>
          <p:nvPr>
            <p:ph type="title"/>
          </p:nvPr>
        </p:nvSpPr>
        <p:spPr/>
        <p:txBody>
          <a:bodyPr/>
          <a:lstStyle/>
          <a:p>
            <a:r>
              <a:rPr lang="es-GT" dirty="0"/>
              <a:t>Aumento de capacidad diagnóstica</a:t>
            </a:r>
            <a:endParaRPr lang="en-US" dirty="0"/>
          </a:p>
        </p:txBody>
      </p:sp>
      <p:sp>
        <p:nvSpPr>
          <p:cNvPr id="5" name="TextBox 4">
            <a:extLst>
              <a:ext uri="{FF2B5EF4-FFF2-40B4-BE49-F238E27FC236}">
                <a16:creationId xmlns:a16="http://schemas.microsoft.com/office/drawing/2014/main" id="{23AD1169-B9D7-463B-B0D2-F31FA31F7A5F}"/>
              </a:ext>
            </a:extLst>
          </p:cNvPr>
          <p:cNvSpPr txBox="1"/>
          <p:nvPr/>
        </p:nvSpPr>
        <p:spPr>
          <a:xfrm>
            <a:off x="8524633" y="2052018"/>
            <a:ext cx="3207822" cy="4401205"/>
          </a:xfrm>
          <a:prstGeom prst="rect">
            <a:avLst/>
          </a:prstGeom>
          <a:noFill/>
        </p:spPr>
        <p:txBody>
          <a:bodyPr wrap="square" rtlCol="0">
            <a:spAutoFit/>
          </a:bodyPr>
          <a:lstStyle/>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GT" sz="2000" b="0" i="0" u="none" strike="noStrike" kern="1200" cap="none" spc="0" normalizeH="0" baseline="0" noProof="0" dirty="0">
                <a:ln>
                  <a:noFill/>
                </a:ln>
                <a:solidFill>
                  <a:prstClr val="black"/>
                </a:solidFill>
                <a:effectLst/>
                <a:uLnTx/>
                <a:uFillTx/>
                <a:latin typeface="Gill Sans MT"/>
                <a:ea typeface="+mn-ea"/>
                <a:cs typeface="+mn-cs"/>
              </a:rPr>
              <a:t>Meta diaria de 5,000 pruebas.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GT" sz="2000" b="0" i="0" u="none" strike="noStrike" kern="1200" cap="none" spc="0" normalizeH="0" baseline="0" noProof="0" dirty="0">
              <a:ln>
                <a:noFill/>
              </a:ln>
              <a:solidFill>
                <a:prstClr val="black"/>
              </a:solidFill>
              <a:effectLst/>
              <a:uLnTx/>
              <a:uFillTx/>
              <a:latin typeface="Gill Sans MT"/>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GT" sz="2000" b="0" i="0" u="none" strike="noStrike" kern="1200" cap="none" spc="0" normalizeH="0" baseline="0" noProof="0" dirty="0">
                <a:ln>
                  <a:noFill/>
                </a:ln>
                <a:solidFill>
                  <a:prstClr val="black"/>
                </a:solidFill>
                <a:effectLst/>
                <a:uLnTx/>
                <a:uFillTx/>
                <a:latin typeface="Gill Sans MT"/>
                <a:ea typeface="+mn-ea"/>
                <a:cs typeface="+mn-cs"/>
              </a:rPr>
              <a:t>Con la introducción de las pruebas de antígeno se aumentó la capacidad diagnóstico.</a:t>
            </a:r>
          </a:p>
          <a:p>
            <a:pPr marL="285750" marR="0" lvl="0" indent="-285750" algn="just" defTabSz="457200" rtl="0" eaLnBrk="1" fontAlgn="auto" latinLnBrk="0" hangingPunct="1">
              <a:lnSpc>
                <a:spcPct val="100000"/>
              </a:lnSpc>
              <a:spcBef>
                <a:spcPts val="0"/>
              </a:spcBef>
              <a:spcAft>
                <a:spcPts val="0"/>
              </a:spcAft>
              <a:buClrTx/>
              <a:buSzTx/>
              <a:buFontTx/>
              <a:buNone/>
              <a:tabLst/>
              <a:defRPr/>
            </a:pPr>
            <a:endParaRPr kumimoji="0" lang="es-GT" sz="2000" b="0" i="0" u="none" strike="noStrike" kern="1200" cap="none" spc="0" normalizeH="0" baseline="0" noProof="0" dirty="0">
              <a:ln>
                <a:noFill/>
              </a:ln>
              <a:solidFill>
                <a:prstClr val="black"/>
              </a:solidFill>
              <a:effectLst/>
              <a:uLnTx/>
              <a:uFillTx/>
              <a:latin typeface="Gill Sans MT"/>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GT" sz="2000" b="0" i="0" u="none" strike="noStrike" kern="1200" cap="none" spc="0" normalizeH="0" baseline="0" noProof="0" dirty="0">
                <a:ln>
                  <a:noFill/>
                </a:ln>
                <a:solidFill>
                  <a:prstClr val="black"/>
                </a:solidFill>
                <a:effectLst/>
                <a:uLnTx/>
                <a:uFillTx/>
                <a:latin typeface="Gill Sans MT"/>
                <a:ea typeface="+mn-ea"/>
                <a:cs typeface="+mn-cs"/>
              </a:rPr>
              <a:t>En los últimos meses se han triplicado el número de pruebas efectuado por los diferentes laboratorios en el país.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F6147597-2A57-46E7-AC8A-69E467031223}"/>
              </a:ext>
            </a:extLst>
          </p:cNvPr>
          <p:cNvPicPr>
            <a:picLocks noChangeAspect="1"/>
          </p:cNvPicPr>
          <p:nvPr/>
        </p:nvPicPr>
        <p:blipFill>
          <a:blip r:embed="rId2"/>
          <a:stretch>
            <a:fillRect/>
          </a:stretch>
        </p:blipFill>
        <p:spPr>
          <a:xfrm>
            <a:off x="338595" y="2080725"/>
            <a:ext cx="8284900" cy="4312324"/>
          </a:xfrm>
          <a:prstGeom prst="rect">
            <a:avLst/>
          </a:prstGeom>
        </p:spPr>
      </p:pic>
      <p:pic>
        <p:nvPicPr>
          <p:cNvPr id="7" name="Picture 6">
            <a:extLst>
              <a:ext uri="{FF2B5EF4-FFF2-40B4-BE49-F238E27FC236}">
                <a16:creationId xmlns:a16="http://schemas.microsoft.com/office/drawing/2014/main" id="{5B69D72E-3E2B-4059-A6AC-093EF8781C7D}"/>
              </a:ext>
            </a:extLst>
          </p:cNvPr>
          <p:cNvPicPr>
            <a:picLocks noChangeAspect="1"/>
          </p:cNvPicPr>
          <p:nvPr/>
        </p:nvPicPr>
        <p:blipFill>
          <a:blip r:embed="rId3"/>
          <a:stretch>
            <a:fillRect/>
          </a:stretch>
        </p:blipFill>
        <p:spPr>
          <a:xfrm>
            <a:off x="2338410" y="6094162"/>
            <a:ext cx="4291956" cy="432854"/>
          </a:xfrm>
          <a:prstGeom prst="rect">
            <a:avLst/>
          </a:prstGeom>
        </p:spPr>
      </p:pic>
    </p:spTree>
    <p:extLst>
      <p:ext uri="{BB962C8B-B14F-4D97-AF65-F5344CB8AC3E}">
        <p14:creationId xmlns:p14="http://schemas.microsoft.com/office/powerpoint/2010/main" val="853720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2438" y="123347"/>
            <a:ext cx="10515600" cy="1028198"/>
          </a:xfrm>
        </p:spPr>
        <p:txBody>
          <a:bodyPr/>
          <a:lstStyle/>
          <a:p>
            <a:r>
              <a:rPr lang="es-ES" dirty="0"/>
              <a:t>Área automatizada COVID-19</a:t>
            </a:r>
            <a:endParaRPr lang="es-GT" dirty="0"/>
          </a:p>
        </p:txBody>
      </p:sp>
      <p:sp>
        <p:nvSpPr>
          <p:cNvPr id="3" name="Marcador de contenido 2"/>
          <p:cNvSpPr>
            <a:spLocks noGrp="1"/>
          </p:cNvSpPr>
          <p:nvPr>
            <p:ph idx="1"/>
          </p:nvPr>
        </p:nvSpPr>
        <p:spPr>
          <a:xfrm>
            <a:off x="8830102" y="2268915"/>
            <a:ext cx="2938818" cy="2794404"/>
          </a:xfrm>
        </p:spPr>
        <p:txBody>
          <a:bodyPr vert="horz">
            <a:normAutofit/>
          </a:bodyPr>
          <a:lstStyle/>
          <a:p>
            <a:pPr marL="0" indent="0"/>
            <a:r>
              <a:rPr lang="es-ES" sz="2200" dirty="0">
                <a:solidFill>
                  <a:schemeClr val="tx1"/>
                </a:solidFill>
              </a:rPr>
              <a:t>Tiempo de entrega de resultados 24 horas o menos / hasta 1,200 RT-PCR por día </a:t>
            </a:r>
            <a:endParaRPr lang="es-GT" sz="2200" dirty="0">
              <a:solidFill>
                <a:schemeClr val="tx1"/>
              </a:solidFill>
            </a:endParaRPr>
          </a:p>
        </p:txBody>
      </p:sp>
      <p:pic>
        <p:nvPicPr>
          <p:cNvPr id="4" name="Imagen 3"/>
          <p:cNvPicPr>
            <a:picLocks noChangeAspect="1"/>
          </p:cNvPicPr>
          <p:nvPr/>
        </p:nvPicPr>
        <p:blipFill rotWithShape="1">
          <a:blip r:embed="rId2"/>
          <a:srcRect l="10432" t="12110" b="25585"/>
          <a:stretch/>
        </p:blipFill>
        <p:spPr>
          <a:xfrm>
            <a:off x="5627773" y="2217118"/>
            <a:ext cx="2820228" cy="3487646"/>
          </a:xfrm>
          <a:prstGeom prst="rect">
            <a:avLst/>
          </a:prstGeom>
        </p:spPr>
      </p:pic>
      <p:pic>
        <p:nvPicPr>
          <p:cNvPr id="5" name="Imagen 4"/>
          <p:cNvPicPr>
            <a:picLocks noChangeAspect="1"/>
          </p:cNvPicPr>
          <p:nvPr/>
        </p:nvPicPr>
        <p:blipFill rotWithShape="1">
          <a:blip r:embed="rId3"/>
          <a:srcRect l="8717" t="17530" r="4459" b="3987"/>
          <a:stretch/>
        </p:blipFill>
        <p:spPr>
          <a:xfrm>
            <a:off x="482791" y="2160469"/>
            <a:ext cx="2287705" cy="3673218"/>
          </a:xfrm>
          <a:prstGeom prst="rect">
            <a:avLst/>
          </a:prstGeom>
        </p:spPr>
      </p:pic>
      <p:sp>
        <p:nvSpPr>
          <p:cNvPr id="8" name="Marcador de contenido 2"/>
          <p:cNvSpPr txBox="1">
            <a:spLocks/>
          </p:cNvSpPr>
          <p:nvPr/>
        </p:nvSpPr>
        <p:spPr>
          <a:xfrm>
            <a:off x="793621" y="6346939"/>
            <a:ext cx="5419845" cy="51391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200" b="0" i="0" u="none" strike="noStrike" kern="1200" cap="none" spc="0" normalizeH="0" baseline="0" noProof="0" dirty="0">
                <a:ln>
                  <a:noFill/>
                </a:ln>
                <a:solidFill>
                  <a:prstClr val="black"/>
                </a:solidFill>
                <a:effectLst/>
                <a:uLnTx/>
                <a:uFillTx/>
                <a:latin typeface="Gill Sans MT"/>
                <a:ea typeface="+mn-ea"/>
                <a:cs typeface="+mn-cs"/>
              </a:rPr>
              <a:t>Agosto 2020 – Instalación equipo</a:t>
            </a:r>
            <a:endParaRPr kumimoji="0" lang="es-GT" sz="22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10" name="Imagen 9"/>
          <p:cNvPicPr>
            <a:picLocks noChangeAspect="1"/>
          </p:cNvPicPr>
          <p:nvPr/>
        </p:nvPicPr>
        <p:blipFill rotWithShape="1">
          <a:blip r:embed="rId4"/>
          <a:srcRect t="13333" r="25870"/>
          <a:stretch/>
        </p:blipFill>
        <p:spPr>
          <a:xfrm>
            <a:off x="3039520" y="2306879"/>
            <a:ext cx="2343095" cy="3451502"/>
          </a:xfrm>
          <a:prstGeom prst="rect">
            <a:avLst/>
          </a:prstGeom>
        </p:spPr>
      </p:pic>
    </p:spTree>
    <p:extLst>
      <p:ext uri="{BB962C8B-B14F-4D97-AF65-F5344CB8AC3E}">
        <p14:creationId xmlns:p14="http://schemas.microsoft.com/office/powerpoint/2010/main" val="125196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GT" dirty="0"/>
              <a:t>RESULTADOS DE Secuenciación de SARS-Cov-2</a:t>
            </a:r>
          </a:p>
        </p:txBody>
      </p:sp>
      <p:graphicFrame>
        <p:nvGraphicFramePr>
          <p:cNvPr id="4" name="Gráfico 3"/>
          <p:cNvGraphicFramePr/>
          <p:nvPr/>
        </p:nvGraphicFramePr>
        <p:xfrm>
          <a:off x="495300" y="1922319"/>
          <a:ext cx="5282046" cy="4847792"/>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p:cNvSpPr txBox="1"/>
          <p:nvPr/>
        </p:nvSpPr>
        <p:spPr>
          <a:xfrm>
            <a:off x="6241203" y="2742666"/>
            <a:ext cx="5555511" cy="258532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GT" sz="1800" b="0" i="0" u="none" strike="noStrike" kern="1200" cap="none" spc="0" normalizeH="0" baseline="0" noProof="0" dirty="0">
                <a:ln>
                  <a:noFill/>
                </a:ln>
                <a:solidFill>
                  <a:prstClr val="black"/>
                </a:solidFill>
                <a:effectLst/>
                <a:uLnTx/>
                <a:uFillTx/>
                <a:latin typeface="Gill Sans MT"/>
                <a:ea typeface="+mn-ea"/>
                <a:cs typeface="+mn-cs"/>
              </a:rPr>
              <a:t>En la gráfica se observa la frecuencia de los linajes encontrados en la secuenciación externa. El informe ICGES 24/06/2021 y 06/08/2022 contiene muestras ingresadas al Laboratorio Nacional de Salud de los meses de marzo-abril y mayo-junio respectivamente, mientras que el informe ASI 13/08/2021 contiene muestras ingresadas al Laboratorio Nacional de Salud de los meses de julio y agosto de 2021, evidenciándose la variante Delta en este último informe.</a:t>
            </a:r>
          </a:p>
        </p:txBody>
      </p:sp>
    </p:spTree>
    <p:extLst>
      <p:ext uri="{BB962C8B-B14F-4D97-AF65-F5344CB8AC3E}">
        <p14:creationId xmlns:p14="http://schemas.microsoft.com/office/powerpoint/2010/main" val="246491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A1A0-61A7-4585-8B63-DF4DDFE0F6CE}"/>
              </a:ext>
            </a:extLst>
          </p:cNvPr>
          <p:cNvSpPr>
            <a:spLocks noGrp="1"/>
          </p:cNvSpPr>
          <p:nvPr>
            <p:ph type="title"/>
          </p:nvPr>
        </p:nvSpPr>
        <p:spPr/>
        <p:txBody>
          <a:bodyPr/>
          <a:lstStyle/>
          <a:p>
            <a:r>
              <a:rPr lang="es-MX" b="1" dirty="0"/>
              <a:t>VARIANTES DE PREOCUPACIÓN (VOC)</a:t>
            </a:r>
            <a:endParaRPr lang="en-US" dirty="0"/>
          </a:p>
        </p:txBody>
      </p:sp>
      <p:sp>
        <p:nvSpPr>
          <p:cNvPr id="1026" name="AutoShape 2" descr="blob:https://web.whatsapp.com/b79185fd-0f23-4c17-adce-8c0555ed580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28" name="AutoShape 4" descr="blob:https://web.whatsapp.com/b79185fd-0f23-4c17-adce-8c0555ed580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1029" name="Picture 5"/>
          <p:cNvPicPr>
            <a:picLocks noChangeAspect="1" noChangeArrowheads="1"/>
          </p:cNvPicPr>
          <p:nvPr/>
        </p:nvPicPr>
        <p:blipFill>
          <a:blip r:embed="rId2"/>
          <a:srcRect/>
          <a:stretch>
            <a:fillRect/>
          </a:stretch>
        </p:blipFill>
        <p:spPr bwMode="auto">
          <a:xfrm>
            <a:off x="1867325" y="2190038"/>
            <a:ext cx="7938657" cy="3855919"/>
          </a:xfrm>
          <a:prstGeom prst="rect">
            <a:avLst/>
          </a:prstGeom>
          <a:noFill/>
          <a:ln w="9525">
            <a:noFill/>
            <a:miter lim="800000"/>
            <a:headEnd/>
            <a:tailEnd/>
          </a:ln>
          <a:effectLst/>
        </p:spPr>
      </p:pic>
      <p:sp>
        <p:nvSpPr>
          <p:cNvPr id="9" name="Rectángulo 6"/>
          <p:cNvSpPr/>
          <p:nvPr/>
        </p:nvSpPr>
        <p:spPr>
          <a:xfrm>
            <a:off x="3703090" y="6097533"/>
            <a:ext cx="6096000" cy="276999"/>
          </a:xfrm>
          <a:prstGeom prst="rect">
            <a:avLst/>
          </a:prstGeom>
        </p:spPr>
        <p:txBody>
          <a:bodyPr>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kumimoji="0" lang="es-MX" sz="8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Times New Roman" panose="02020603050405020304" pitchFamily="18" charset="0"/>
              </a:rPr>
              <a:t>Fuente: Datos producidos en el Laboratorio Nacional de Salud</a:t>
            </a:r>
            <a:endParaRPr kumimoji="0" lang="es-GT"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6969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A1A0-61A7-4585-8B63-DF4DDFE0F6CE}"/>
              </a:ext>
            </a:extLst>
          </p:cNvPr>
          <p:cNvSpPr>
            <a:spLocks noGrp="1"/>
          </p:cNvSpPr>
          <p:nvPr>
            <p:ph type="title"/>
          </p:nvPr>
        </p:nvSpPr>
        <p:spPr/>
        <p:txBody>
          <a:bodyPr/>
          <a:lstStyle/>
          <a:p>
            <a:r>
              <a:rPr lang="es-MX" b="1" dirty="0"/>
              <a:t>VARIANTE DELTA (VOC)</a:t>
            </a:r>
            <a:endParaRPr lang="en-US" dirty="0"/>
          </a:p>
        </p:txBody>
      </p:sp>
      <p:sp>
        <p:nvSpPr>
          <p:cNvPr id="3" name="Content Placeholder 2">
            <a:extLst>
              <a:ext uri="{FF2B5EF4-FFF2-40B4-BE49-F238E27FC236}">
                <a16:creationId xmlns:a16="http://schemas.microsoft.com/office/drawing/2014/main" id="{6CCE53B3-7015-4522-9BDB-27AC9B5A27FA}"/>
              </a:ext>
            </a:extLst>
          </p:cNvPr>
          <p:cNvSpPr>
            <a:spLocks noGrp="1"/>
          </p:cNvSpPr>
          <p:nvPr>
            <p:ph idx="1"/>
          </p:nvPr>
        </p:nvSpPr>
        <p:spPr>
          <a:xfrm>
            <a:off x="386638" y="2143174"/>
            <a:ext cx="6230155" cy="4192312"/>
          </a:xfrm>
        </p:spPr>
        <p:txBody>
          <a:bodyPr>
            <a:normAutofit lnSpcReduction="10000"/>
          </a:bodyPr>
          <a:lstStyle/>
          <a:p>
            <a:pPr algn="just"/>
            <a:r>
              <a:rPr lang="es-MX" dirty="0"/>
              <a:t>Variante denominada Delta por OMS, su nomenclatura es </a:t>
            </a:r>
            <a:r>
              <a:rPr lang="es-MX" b="1" dirty="0"/>
              <a:t>B.1.617.2</a:t>
            </a:r>
            <a:r>
              <a:rPr lang="es-MX" dirty="0"/>
              <a:t> hallada por primera vez en la India (Octubre, 2020). Es una variante VOC (de preocupación). </a:t>
            </a:r>
          </a:p>
          <a:p>
            <a:pPr algn="just"/>
            <a:r>
              <a:rPr lang="es-MX" dirty="0"/>
              <a:t>Con esta variante una persona infectada puede contagiar de 5 a 8 personas más. </a:t>
            </a:r>
          </a:p>
          <a:p>
            <a:pPr algn="just"/>
            <a:r>
              <a:rPr lang="es-MX" dirty="0"/>
              <a:t>Carga viral es mayor (hasta mil veces más) lo que implica también mayor transmisión. </a:t>
            </a:r>
          </a:p>
          <a:p>
            <a:pPr algn="just"/>
            <a:r>
              <a:rPr lang="es-MX" dirty="0"/>
              <a:t>Disminuye levemente la efectividad de las vacunas aunque los estudios señalan que los esquemas actuales de vacunación son efectivos y protegen contra la hospitalización y los casos graves. </a:t>
            </a:r>
          </a:p>
          <a:p>
            <a:pPr algn="just"/>
            <a:r>
              <a:rPr lang="es-MX" dirty="0"/>
              <a:t>Personas ya vacunadas pueden transmitir el virus a otras personas. </a:t>
            </a:r>
          </a:p>
          <a:p>
            <a:endParaRPr lang="en-US" dirty="0"/>
          </a:p>
        </p:txBody>
      </p:sp>
      <p:pic>
        <p:nvPicPr>
          <p:cNvPr id="4" name="Picture 3">
            <a:extLst>
              <a:ext uri="{FF2B5EF4-FFF2-40B4-BE49-F238E27FC236}">
                <a16:creationId xmlns:a16="http://schemas.microsoft.com/office/drawing/2014/main" id="{A3A03AA4-6BFF-4EB7-AECF-EBB3FC6ACD3B}"/>
              </a:ext>
            </a:extLst>
          </p:cNvPr>
          <p:cNvPicPr>
            <a:picLocks noChangeAspect="1"/>
          </p:cNvPicPr>
          <p:nvPr/>
        </p:nvPicPr>
        <p:blipFill>
          <a:blip r:embed="rId2"/>
          <a:stretch>
            <a:fillRect/>
          </a:stretch>
        </p:blipFill>
        <p:spPr>
          <a:xfrm>
            <a:off x="7032437" y="2672973"/>
            <a:ext cx="4854391" cy="2793972"/>
          </a:xfrm>
          <a:prstGeom prst="rect">
            <a:avLst/>
          </a:prstGeom>
        </p:spPr>
      </p:pic>
    </p:spTree>
    <p:extLst>
      <p:ext uri="{BB962C8B-B14F-4D97-AF65-F5344CB8AC3E}">
        <p14:creationId xmlns:p14="http://schemas.microsoft.com/office/powerpoint/2010/main" val="2714181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CAF821D-B5C8-460F-905C-8F2C36E7DF3A}"/>
              </a:ext>
            </a:extLst>
          </p:cNvPr>
          <p:cNvSpPr txBox="1"/>
          <p:nvPr/>
        </p:nvSpPr>
        <p:spPr>
          <a:xfrm flipH="1">
            <a:off x="546358" y="2417735"/>
            <a:ext cx="55496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0" i="0" u="none" strike="noStrike" kern="1200" cap="none" spc="0" normalizeH="0" baseline="0" noProof="0" dirty="0">
                <a:ln>
                  <a:noFill/>
                </a:ln>
                <a:solidFill>
                  <a:prstClr val="white"/>
                </a:solidFill>
                <a:effectLst/>
                <a:uLnTx/>
                <a:uFillTx/>
                <a:latin typeface="Calibri" panose="020F0502020204030204"/>
                <a:ea typeface="+mn-ea"/>
                <a:cs typeface="+mn-cs"/>
              </a:rPr>
              <a:t>SITUACIÓN FINANCIERA</a:t>
            </a:r>
            <a:endParaRPr kumimoji="0" lang="es-GT"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09515"/>
      </p:ext>
    </p:extLst>
  </p:cSld>
  <p:clrMapOvr>
    <a:masterClrMapping/>
  </p:clrMapOvr>
  <mc:AlternateContent xmlns:mc="http://schemas.openxmlformats.org/markup-compatibility/2006" xmlns:p14="http://schemas.microsoft.com/office/powerpoint/2010/main">
    <mc:Choice Requires="p14">
      <p:transition spd="slow" p14:dur="2000" advTm="3042"/>
    </mc:Choice>
    <mc:Fallback xmlns="">
      <p:transition spd="slow" advTm="304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996"/>
            <a:ext cx="12189630" cy="6858000"/>
          </a:xfrm>
          <a:prstGeom prst="rect">
            <a:avLst/>
          </a:prstGeom>
        </p:spPr>
      </p:pic>
      <p:sp>
        <p:nvSpPr>
          <p:cNvPr id="3" name="TextBox 2"/>
          <p:cNvSpPr txBox="1"/>
          <p:nvPr/>
        </p:nvSpPr>
        <p:spPr>
          <a:xfrm>
            <a:off x="419540" y="111076"/>
            <a:ext cx="66484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kern="1200" cap="none" spc="0" normalizeH="0" baseline="0" noProof="0" dirty="0">
                <a:ln>
                  <a:noFill/>
                </a:ln>
                <a:solidFill>
                  <a:prstClr val="white"/>
                </a:solidFill>
                <a:effectLst/>
                <a:uLnTx/>
                <a:uFillTx/>
                <a:latin typeface="Calibri" panose="020F0502020204030204"/>
                <a:ea typeface="+mn-ea"/>
                <a:cs typeface="+mn-cs"/>
              </a:rPr>
              <a:t>Costo Real de Pacientes Atendidos de Enero a Agosto 2021</a:t>
            </a:r>
          </a:p>
        </p:txBody>
      </p:sp>
      <p:graphicFrame>
        <p:nvGraphicFramePr>
          <p:cNvPr id="6" name="Tabla 5">
            <a:extLst>
              <a:ext uri="{FF2B5EF4-FFF2-40B4-BE49-F238E27FC236}">
                <a16:creationId xmlns:a16="http://schemas.microsoft.com/office/drawing/2014/main" id="{C272E743-7943-40A8-A0E3-CAAFE656B53A}"/>
              </a:ext>
            </a:extLst>
          </p:cNvPr>
          <p:cNvGraphicFramePr>
            <a:graphicFrameLocks noGrp="1"/>
          </p:cNvGraphicFramePr>
          <p:nvPr/>
        </p:nvGraphicFramePr>
        <p:xfrm>
          <a:off x="643466" y="1285398"/>
          <a:ext cx="10512214" cy="1187280"/>
        </p:xfrm>
        <a:graphic>
          <a:graphicData uri="http://schemas.openxmlformats.org/drawingml/2006/table">
            <a:tbl>
              <a:tblPr>
                <a:tableStyleId>{BC89EF96-8CEA-46FF-86C4-4CE0E7609802}</a:tableStyleId>
              </a:tblPr>
              <a:tblGrid>
                <a:gridCol w="4414842">
                  <a:extLst>
                    <a:ext uri="{9D8B030D-6E8A-4147-A177-3AD203B41FA5}">
                      <a16:colId xmlns:a16="http://schemas.microsoft.com/office/drawing/2014/main" val="3730002687"/>
                    </a:ext>
                  </a:extLst>
                </a:gridCol>
                <a:gridCol w="1994109">
                  <a:extLst>
                    <a:ext uri="{9D8B030D-6E8A-4147-A177-3AD203B41FA5}">
                      <a16:colId xmlns:a16="http://schemas.microsoft.com/office/drawing/2014/main" val="2836482719"/>
                    </a:ext>
                  </a:extLst>
                </a:gridCol>
                <a:gridCol w="1994109">
                  <a:extLst>
                    <a:ext uri="{9D8B030D-6E8A-4147-A177-3AD203B41FA5}">
                      <a16:colId xmlns:a16="http://schemas.microsoft.com/office/drawing/2014/main" val="693868137"/>
                    </a:ext>
                  </a:extLst>
                </a:gridCol>
                <a:gridCol w="2109154">
                  <a:extLst>
                    <a:ext uri="{9D8B030D-6E8A-4147-A177-3AD203B41FA5}">
                      <a16:colId xmlns:a16="http://schemas.microsoft.com/office/drawing/2014/main" val="2341716677"/>
                    </a:ext>
                  </a:extLst>
                </a:gridCol>
              </a:tblGrid>
              <a:tr h="595957">
                <a:tc>
                  <a:txBody>
                    <a:bodyPr/>
                    <a:lstStyle/>
                    <a:p>
                      <a:pPr algn="ctr" fontAlgn="ctr"/>
                      <a:r>
                        <a:rPr lang="es-GT" sz="1800" u="none" strike="noStrike" dirty="0">
                          <a:solidFill>
                            <a:schemeClr val="bg1"/>
                          </a:solidFill>
                          <a:effectLst/>
                          <a:latin typeface="Candara" panose="020E0502030303020204" pitchFamily="34" charset="0"/>
                        </a:rPr>
                        <a:t>Descripción</a:t>
                      </a:r>
                      <a:endParaRPr lang="es-GT" sz="1800" b="1" i="0" u="none" strike="noStrike" dirty="0">
                        <a:solidFill>
                          <a:schemeClr val="bg1"/>
                        </a:solidFill>
                        <a:effectLst/>
                        <a:latin typeface="Candara" panose="020E0502030303020204" pitchFamily="34" charset="0"/>
                      </a:endParaRPr>
                    </a:p>
                  </a:txBody>
                  <a:tcPr marL="9525" marR="9525" marT="9525" marB="0" anchor="ctr">
                    <a:solidFill>
                      <a:schemeClr val="tx2">
                        <a:lumMod val="50000"/>
                      </a:schemeClr>
                    </a:solidFill>
                  </a:tcPr>
                </a:tc>
                <a:tc>
                  <a:txBody>
                    <a:bodyPr/>
                    <a:lstStyle/>
                    <a:p>
                      <a:pPr algn="ctr" fontAlgn="ctr"/>
                      <a:r>
                        <a:rPr lang="es-GT" sz="1800" u="none" strike="noStrike" dirty="0">
                          <a:solidFill>
                            <a:schemeClr val="bg1"/>
                          </a:solidFill>
                          <a:effectLst/>
                          <a:latin typeface="Candara" panose="020E0502030303020204" pitchFamily="34" charset="0"/>
                        </a:rPr>
                        <a:t>Presupuesto Vigente</a:t>
                      </a:r>
                      <a:endParaRPr lang="es-GT" sz="1800" b="1" i="0" u="none" strike="noStrike" dirty="0">
                        <a:solidFill>
                          <a:schemeClr val="bg1"/>
                        </a:solidFill>
                        <a:effectLst/>
                        <a:latin typeface="Candara" panose="020E0502030303020204" pitchFamily="34" charset="0"/>
                      </a:endParaRPr>
                    </a:p>
                  </a:txBody>
                  <a:tcPr marL="9525" marR="9525" marT="9525" marB="0" anchor="ctr">
                    <a:solidFill>
                      <a:schemeClr val="tx2">
                        <a:lumMod val="50000"/>
                      </a:schemeClr>
                    </a:solidFill>
                  </a:tcPr>
                </a:tc>
                <a:tc>
                  <a:txBody>
                    <a:bodyPr/>
                    <a:lstStyle/>
                    <a:p>
                      <a:pPr algn="ctr" fontAlgn="ctr"/>
                      <a:r>
                        <a:rPr lang="es-GT" sz="1800" u="none" strike="noStrike">
                          <a:solidFill>
                            <a:schemeClr val="bg1"/>
                          </a:solidFill>
                          <a:effectLst/>
                          <a:latin typeface="Candara" panose="020E0502030303020204" pitchFamily="34" charset="0"/>
                        </a:rPr>
                        <a:t>Costo Total</a:t>
                      </a:r>
                      <a:endParaRPr lang="es-GT" sz="1800" b="1" i="0" u="none" strike="noStrike">
                        <a:solidFill>
                          <a:schemeClr val="bg1"/>
                        </a:solidFill>
                        <a:effectLst/>
                        <a:latin typeface="Candara" panose="020E0502030303020204" pitchFamily="34" charset="0"/>
                      </a:endParaRPr>
                    </a:p>
                  </a:txBody>
                  <a:tcPr marL="9525" marR="9525" marT="9525" marB="0" anchor="ctr">
                    <a:solidFill>
                      <a:schemeClr val="tx2">
                        <a:lumMod val="50000"/>
                      </a:schemeClr>
                    </a:solidFill>
                  </a:tcPr>
                </a:tc>
                <a:tc>
                  <a:txBody>
                    <a:bodyPr/>
                    <a:lstStyle/>
                    <a:p>
                      <a:pPr algn="ctr" fontAlgn="ctr"/>
                      <a:r>
                        <a:rPr lang="es-GT" sz="1800" u="none" strike="noStrike" dirty="0">
                          <a:solidFill>
                            <a:schemeClr val="bg1"/>
                          </a:solidFill>
                          <a:effectLst/>
                          <a:latin typeface="Candara" panose="020E0502030303020204" pitchFamily="34" charset="0"/>
                        </a:rPr>
                        <a:t>Saldo</a:t>
                      </a:r>
                      <a:endParaRPr lang="es-GT" sz="1800" b="1" i="0" u="none" strike="noStrike" dirty="0">
                        <a:solidFill>
                          <a:schemeClr val="bg1"/>
                        </a:solidFill>
                        <a:effectLst/>
                        <a:latin typeface="Candara" panose="020E0502030303020204" pitchFamily="34" charset="0"/>
                      </a:endParaRPr>
                    </a:p>
                  </a:txBody>
                  <a:tcPr marL="9525" marR="9525" marT="9525" marB="0" anchor="ctr">
                    <a:solidFill>
                      <a:schemeClr val="tx2">
                        <a:lumMod val="50000"/>
                      </a:schemeClr>
                    </a:solidFill>
                  </a:tcPr>
                </a:tc>
                <a:extLst>
                  <a:ext uri="{0D108BD9-81ED-4DB2-BD59-A6C34878D82A}">
                    <a16:rowId xmlns:a16="http://schemas.microsoft.com/office/drawing/2014/main" val="1363656436"/>
                  </a:ext>
                </a:extLst>
              </a:tr>
              <a:tr h="591323">
                <a:tc>
                  <a:txBody>
                    <a:bodyPr/>
                    <a:lstStyle/>
                    <a:p>
                      <a:pPr algn="l" fontAlgn="ctr"/>
                      <a:r>
                        <a:rPr lang="es-ES" sz="1600" u="none" strike="noStrike" dirty="0">
                          <a:effectLst/>
                          <a:latin typeface="Candara" panose="020E0502030303020204" pitchFamily="34" charset="0"/>
                        </a:rPr>
                        <a:t>Fondos asignados en el Programa 94 para la atención de Pandemia COVID-19</a:t>
                      </a:r>
                      <a:endParaRPr lang="es-ES" sz="1600" b="1" i="0" u="none" strike="noStrike" dirty="0">
                        <a:solidFill>
                          <a:srgbClr val="000000"/>
                        </a:solidFill>
                        <a:effectLst/>
                        <a:latin typeface="Candara" panose="020E0502030303020204" pitchFamily="34" charset="0"/>
                      </a:endParaRPr>
                    </a:p>
                  </a:txBody>
                  <a:tcPr marL="9525" marR="9525" marT="9525" marB="0" anchor="ctr"/>
                </a:tc>
                <a:tc>
                  <a:txBody>
                    <a:bodyPr/>
                    <a:lstStyle/>
                    <a:p>
                      <a:pPr algn="r" fontAlgn="ctr"/>
                      <a:r>
                        <a:rPr lang="es-GT" sz="1600" b="0" i="0" u="none" strike="noStrike" dirty="0">
                          <a:solidFill>
                            <a:srgbClr val="000000"/>
                          </a:solidFill>
                          <a:effectLst/>
                          <a:latin typeface="Candara" panose="020E0502030303020204" pitchFamily="34" charset="0"/>
                        </a:rPr>
                        <a:t>777,947,377.00 </a:t>
                      </a:r>
                    </a:p>
                  </a:txBody>
                  <a:tcPr marL="9525" marR="9525" marT="9525" marB="0" anchor="ctr"/>
                </a:tc>
                <a:tc>
                  <a:txBody>
                    <a:bodyPr/>
                    <a:lstStyle/>
                    <a:p>
                      <a:pPr algn="r" fontAlgn="ctr"/>
                      <a:r>
                        <a:rPr lang="es-GT" sz="1600" b="0" i="0" u="none" strike="noStrike" dirty="0">
                          <a:solidFill>
                            <a:srgbClr val="000000"/>
                          </a:solidFill>
                          <a:effectLst/>
                          <a:latin typeface="Candara" panose="020E0502030303020204" pitchFamily="34" charset="0"/>
                        </a:rPr>
                        <a:t>2,293,061,066.96 </a:t>
                      </a:r>
                    </a:p>
                  </a:txBody>
                  <a:tcPr marL="9525" marR="9525" marT="9525" marB="0" anchor="ctr"/>
                </a:tc>
                <a:tc>
                  <a:txBody>
                    <a:bodyPr/>
                    <a:lstStyle/>
                    <a:p>
                      <a:pPr algn="r" fontAlgn="ctr"/>
                      <a:r>
                        <a:rPr lang="es-GT" sz="1600" b="0" i="0" u="none" strike="noStrike" dirty="0">
                          <a:solidFill>
                            <a:srgbClr val="FF0000"/>
                          </a:solidFill>
                          <a:effectLst/>
                          <a:latin typeface="Candara" panose="020E0502030303020204" pitchFamily="34" charset="0"/>
                        </a:rPr>
                        <a:t>-1,515,113,689.96 </a:t>
                      </a:r>
                    </a:p>
                  </a:txBody>
                  <a:tcPr marL="9525" marR="9525" marT="9525" marB="0" anchor="ctr"/>
                </a:tc>
                <a:extLst>
                  <a:ext uri="{0D108BD9-81ED-4DB2-BD59-A6C34878D82A}">
                    <a16:rowId xmlns:a16="http://schemas.microsoft.com/office/drawing/2014/main" val="1288412902"/>
                  </a:ext>
                </a:extLst>
              </a:tr>
            </a:tbl>
          </a:graphicData>
        </a:graphic>
      </p:graphicFrame>
      <p:graphicFrame>
        <p:nvGraphicFramePr>
          <p:cNvPr id="8" name="Marcador de contenido 3">
            <a:extLst>
              <a:ext uri="{FF2B5EF4-FFF2-40B4-BE49-F238E27FC236}">
                <a16:creationId xmlns:a16="http://schemas.microsoft.com/office/drawing/2014/main" id="{472C0627-4BB4-4219-9571-E9AEEC760E56}"/>
              </a:ext>
            </a:extLst>
          </p:cNvPr>
          <p:cNvGraphicFramePr>
            <a:graphicFrameLocks noGrp="1"/>
          </p:cNvGraphicFramePr>
          <p:nvPr>
            <p:ph idx="1"/>
          </p:nvPr>
        </p:nvGraphicFramePr>
        <p:xfrm>
          <a:off x="643466" y="2820976"/>
          <a:ext cx="4315809" cy="1620964"/>
        </p:xfrm>
        <a:graphic>
          <a:graphicData uri="http://schemas.openxmlformats.org/drawingml/2006/table">
            <a:tbl>
              <a:tblPr>
                <a:tableStyleId>{BC89EF96-8CEA-46FF-86C4-4CE0E7609802}</a:tableStyleId>
              </a:tblPr>
              <a:tblGrid>
                <a:gridCol w="2834141">
                  <a:extLst>
                    <a:ext uri="{9D8B030D-6E8A-4147-A177-3AD203B41FA5}">
                      <a16:colId xmlns:a16="http://schemas.microsoft.com/office/drawing/2014/main" val="3753302255"/>
                    </a:ext>
                  </a:extLst>
                </a:gridCol>
                <a:gridCol w="1481668">
                  <a:extLst>
                    <a:ext uri="{9D8B030D-6E8A-4147-A177-3AD203B41FA5}">
                      <a16:colId xmlns:a16="http://schemas.microsoft.com/office/drawing/2014/main" val="2016064987"/>
                    </a:ext>
                  </a:extLst>
                </a:gridCol>
              </a:tblGrid>
              <a:tr h="412245">
                <a:tc>
                  <a:txBody>
                    <a:bodyPr/>
                    <a:lstStyle/>
                    <a:p>
                      <a:pPr algn="ctr" fontAlgn="ctr"/>
                      <a:r>
                        <a:rPr lang="es-GT" sz="1600" u="none" strike="noStrike" dirty="0">
                          <a:solidFill>
                            <a:schemeClr val="bg1"/>
                          </a:solidFill>
                          <a:effectLst/>
                          <a:latin typeface="Candara" panose="020E0502030303020204" pitchFamily="34" charset="0"/>
                        </a:rPr>
                        <a:t>Descripción</a:t>
                      </a:r>
                      <a:endParaRPr lang="es-GT" sz="1600" b="1" i="0" u="none" strike="noStrike" dirty="0">
                        <a:solidFill>
                          <a:schemeClr val="bg1"/>
                        </a:solidFill>
                        <a:effectLst/>
                        <a:latin typeface="Candara" panose="020E0502030303020204" pitchFamily="34" charset="0"/>
                      </a:endParaRPr>
                    </a:p>
                  </a:txBody>
                  <a:tcPr marL="9001" marR="9001" marT="9001" marB="0" anchor="ctr">
                    <a:solidFill>
                      <a:schemeClr val="tx2">
                        <a:lumMod val="50000"/>
                      </a:schemeClr>
                    </a:solidFill>
                  </a:tcPr>
                </a:tc>
                <a:tc>
                  <a:txBody>
                    <a:bodyPr/>
                    <a:lstStyle/>
                    <a:p>
                      <a:pPr algn="ctr" fontAlgn="ctr"/>
                      <a:r>
                        <a:rPr lang="es-GT" sz="1600" u="none" strike="noStrike" dirty="0">
                          <a:solidFill>
                            <a:schemeClr val="bg1"/>
                          </a:solidFill>
                          <a:effectLst/>
                          <a:latin typeface="Candara" panose="020E0502030303020204" pitchFamily="34" charset="0"/>
                        </a:rPr>
                        <a:t>Monto Ejecutado</a:t>
                      </a:r>
                      <a:endParaRPr lang="es-GT" sz="1600" b="1" i="0" u="none" strike="noStrike" dirty="0">
                        <a:solidFill>
                          <a:schemeClr val="bg1"/>
                        </a:solidFill>
                        <a:effectLst/>
                        <a:latin typeface="Candara" panose="020E0502030303020204" pitchFamily="34" charset="0"/>
                      </a:endParaRPr>
                    </a:p>
                  </a:txBody>
                  <a:tcPr marL="9001" marR="9001" marT="9001" marB="0" anchor="ctr">
                    <a:solidFill>
                      <a:schemeClr val="tx2">
                        <a:lumMod val="50000"/>
                      </a:schemeClr>
                    </a:solidFill>
                  </a:tcPr>
                </a:tc>
                <a:extLst>
                  <a:ext uri="{0D108BD9-81ED-4DB2-BD59-A6C34878D82A}">
                    <a16:rowId xmlns:a16="http://schemas.microsoft.com/office/drawing/2014/main" val="3200026253"/>
                  </a:ext>
                </a:extLst>
              </a:tr>
              <a:tr h="378041">
                <a:tc>
                  <a:txBody>
                    <a:bodyPr/>
                    <a:lstStyle/>
                    <a:p>
                      <a:pPr algn="l" fontAlgn="ctr"/>
                      <a:r>
                        <a:rPr lang="es-ES" sz="1400" u="none" strike="noStrike" dirty="0">
                          <a:effectLst/>
                          <a:latin typeface="Candara" panose="020E0502030303020204" pitchFamily="34" charset="0"/>
                        </a:rPr>
                        <a:t>Costo de Pacientes atendidos Severos </a:t>
                      </a:r>
                      <a:endParaRPr lang="es-ES" sz="1400" b="1" i="0" u="none" strike="noStrike" dirty="0">
                        <a:solidFill>
                          <a:srgbClr val="000000"/>
                        </a:solidFill>
                        <a:effectLst/>
                        <a:latin typeface="Candara" panose="020E0502030303020204" pitchFamily="34" charset="0"/>
                      </a:endParaRPr>
                    </a:p>
                  </a:txBody>
                  <a:tcPr marL="9001" marR="9001" marT="9001" marB="0" anchor="ctr"/>
                </a:tc>
                <a:tc>
                  <a:txBody>
                    <a:bodyPr/>
                    <a:lstStyle/>
                    <a:p>
                      <a:pPr algn="r" fontAlgn="ctr"/>
                      <a:r>
                        <a:rPr lang="es-GT" sz="1400" u="none" strike="noStrike" dirty="0">
                          <a:effectLst/>
                          <a:latin typeface="Candara" panose="020E0502030303020204" pitchFamily="34" charset="0"/>
                        </a:rPr>
                        <a:t>1,492,035,866.96</a:t>
                      </a:r>
                      <a:endParaRPr lang="es-GT" sz="1400" b="1" i="0" u="none" strike="noStrike" dirty="0">
                        <a:solidFill>
                          <a:srgbClr val="000000"/>
                        </a:solidFill>
                        <a:effectLst/>
                        <a:latin typeface="Candara" panose="020E0502030303020204" pitchFamily="34" charset="0"/>
                      </a:endParaRPr>
                    </a:p>
                  </a:txBody>
                  <a:tcPr marL="9001" marR="9001" marT="9001" marB="0" anchor="ctr"/>
                </a:tc>
                <a:extLst>
                  <a:ext uri="{0D108BD9-81ED-4DB2-BD59-A6C34878D82A}">
                    <a16:rowId xmlns:a16="http://schemas.microsoft.com/office/drawing/2014/main" val="671097592"/>
                  </a:ext>
                </a:extLst>
              </a:tr>
              <a:tr h="387042">
                <a:tc>
                  <a:txBody>
                    <a:bodyPr/>
                    <a:lstStyle/>
                    <a:p>
                      <a:pPr algn="l" fontAlgn="ctr"/>
                      <a:r>
                        <a:rPr lang="es-GT" sz="1400" u="none" strike="noStrike" dirty="0">
                          <a:effectLst/>
                          <a:latin typeface="Candara" panose="020E0502030303020204" pitchFamily="34" charset="0"/>
                        </a:rPr>
                        <a:t>Costo de Pacientes  atendidos Moderados</a:t>
                      </a:r>
                      <a:endParaRPr lang="es-GT" sz="1400" b="1" i="0" u="none" strike="noStrike" dirty="0">
                        <a:solidFill>
                          <a:srgbClr val="000000"/>
                        </a:solidFill>
                        <a:effectLst/>
                        <a:latin typeface="Candara" panose="020E0502030303020204" pitchFamily="34" charset="0"/>
                      </a:endParaRPr>
                    </a:p>
                  </a:txBody>
                  <a:tcPr marL="9001" marR="9001" marT="9001" marB="0" anchor="ctr"/>
                </a:tc>
                <a:tc>
                  <a:txBody>
                    <a:bodyPr/>
                    <a:lstStyle/>
                    <a:p>
                      <a:pPr algn="r" fontAlgn="ctr"/>
                      <a:r>
                        <a:rPr lang="es-GT" sz="1400" u="none" strike="noStrike" dirty="0">
                          <a:effectLst/>
                          <a:latin typeface="Candara" panose="020E0502030303020204" pitchFamily="34" charset="0"/>
                        </a:rPr>
                        <a:t>801,025,200.00</a:t>
                      </a:r>
                      <a:endParaRPr lang="es-GT" sz="1400" b="1" i="0" u="none" strike="noStrike" dirty="0">
                        <a:solidFill>
                          <a:srgbClr val="000000"/>
                        </a:solidFill>
                        <a:effectLst/>
                        <a:latin typeface="Candara" panose="020E0502030303020204" pitchFamily="34" charset="0"/>
                      </a:endParaRPr>
                    </a:p>
                  </a:txBody>
                  <a:tcPr marL="9001" marR="9001" marT="9001" marB="0" anchor="ctr"/>
                </a:tc>
                <a:extLst>
                  <a:ext uri="{0D108BD9-81ED-4DB2-BD59-A6C34878D82A}">
                    <a16:rowId xmlns:a16="http://schemas.microsoft.com/office/drawing/2014/main" val="223211323"/>
                  </a:ext>
                </a:extLst>
              </a:tr>
              <a:tr h="234025">
                <a:tc>
                  <a:txBody>
                    <a:bodyPr/>
                    <a:lstStyle/>
                    <a:p>
                      <a:pPr algn="ctr" fontAlgn="ctr"/>
                      <a:r>
                        <a:rPr lang="es-GT" sz="1600" b="1" u="none" strike="noStrike" dirty="0">
                          <a:effectLst/>
                          <a:latin typeface="Candara" panose="020E0502030303020204" pitchFamily="34" charset="0"/>
                        </a:rPr>
                        <a:t>TOTAL</a:t>
                      </a:r>
                      <a:endParaRPr lang="es-GT" sz="1600" b="1" i="0" u="none" strike="noStrike" dirty="0">
                        <a:solidFill>
                          <a:srgbClr val="000000"/>
                        </a:solidFill>
                        <a:effectLst/>
                        <a:latin typeface="Candara" panose="020E0502030303020204" pitchFamily="34" charset="0"/>
                      </a:endParaRPr>
                    </a:p>
                  </a:txBody>
                  <a:tcPr marL="9001" marR="9001" marT="9001" marB="0" anchor="ctr"/>
                </a:tc>
                <a:tc>
                  <a:txBody>
                    <a:bodyPr/>
                    <a:lstStyle/>
                    <a:p>
                      <a:pPr algn="r" fontAlgn="ctr"/>
                      <a:r>
                        <a:rPr lang="es-GT" sz="1400" b="1" u="none" strike="noStrike" dirty="0">
                          <a:effectLst/>
                          <a:latin typeface="Candara" panose="020E0502030303020204" pitchFamily="34" charset="0"/>
                        </a:rPr>
                        <a:t>2,293,061,066.96</a:t>
                      </a:r>
                      <a:endParaRPr lang="es-GT" sz="1400" b="1" i="0" u="none" strike="noStrike" dirty="0">
                        <a:solidFill>
                          <a:srgbClr val="000000"/>
                        </a:solidFill>
                        <a:effectLst/>
                        <a:latin typeface="Candara" panose="020E0502030303020204" pitchFamily="34" charset="0"/>
                      </a:endParaRPr>
                    </a:p>
                  </a:txBody>
                  <a:tcPr marL="9001" marR="9001" marT="9001" marB="0" anchor="ctr"/>
                </a:tc>
                <a:extLst>
                  <a:ext uri="{0D108BD9-81ED-4DB2-BD59-A6C34878D82A}">
                    <a16:rowId xmlns:a16="http://schemas.microsoft.com/office/drawing/2014/main" val="1137931038"/>
                  </a:ext>
                </a:extLst>
              </a:tr>
            </a:tbl>
          </a:graphicData>
        </a:graphic>
      </p:graphicFrame>
      <p:sp>
        <p:nvSpPr>
          <p:cNvPr id="9" name="CuadroTexto 8">
            <a:extLst>
              <a:ext uri="{FF2B5EF4-FFF2-40B4-BE49-F238E27FC236}">
                <a16:creationId xmlns:a16="http://schemas.microsoft.com/office/drawing/2014/main" id="{D99F9FAB-EA52-4600-AEE2-E293346D908B}"/>
              </a:ext>
            </a:extLst>
          </p:cNvPr>
          <p:cNvSpPr txBox="1"/>
          <p:nvPr/>
        </p:nvSpPr>
        <p:spPr>
          <a:xfrm>
            <a:off x="745663" y="5126859"/>
            <a:ext cx="411141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GT" sz="1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El costo promedio por paciente Severo es de Q20,000.00 a Q30,000.00 diarios y el costo promedio de un paciente moderado es de Q2,500.00 a Q5,000 diarios.</a:t>
            </a:r>
          </a:p>
        </p:txBody>
      </p:sp>
      <p:graphicFrame>
        <p:nvGraphicFramePr>
          <p:cNvPr id="10" name="Gráfico 9">
            <a:extLst>
              <a:ext uri="{FF2B5EF4-FFF2-40B4-BE49-F238E27FC236}">
                <a16:creationId xmlns:a16="http://schemas.microsoft.com/office/drawing/2014/main" id="{5EBBE599-7422-4E26-8EA1-0421DD19F309}"/>
              </a:ext>
            </a:extLst>
          </p:cNvPr>
          <p:cNvGraphicFramePr>
            <a:graphicFrameLocks/>
          </p:cNvGraphicFramePr>
          <p:nvPr/>
        </p:nvGraphicFramePr>
        <p:xfrm>
          <a:off x="5613148" y="3084286"/>
          <a:ext cx="6024807" cy="34762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78215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996"/>
            <a:ext cx="12189630" cy="6858000"/>
          </a:xfrm>
          <a:prstGeom prst="rect">
            <a:avLst/>
          </a:prstGeom>
        </p:spPr>
      </p:pic>
      <p:sp>
        <p:nvSpPr>
          <p:cNvPr id="3" name="TextBox 2"/>
          <p:cNvSpPr txBox="1"/>
          <p:nvPr/>
        </p:nvSpPr>
        <p:spPr>
          <a:xfrm>
            <a:off x="419540" y="111076"/>
            <a:ext cx="66484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white"/>
                </a:solidFill>
                <a:effectLst/>
                <a:uLnTx/>
                <a:uFillTx/>
                <a:latin typeface="Calibri" panose="020F0502020204030204"/>
                <a:ea typeface="+mn-ea"/>
                <a:cs typeface="+mn-cs"/>
              </a:rPr>
              <a:t>Renglón de gasto 261 “Elementos y compuestos químicos”</a:t>
            </a:r>
            <a:endParaRPr kumimoji="0" lang="es-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6" name="Gráfico 5">
            <a:extLst>
              <a:ext uri="{FF2B5EF4-FFF2-40B4-BE49-F238E27FC236}">
                <a16:creationId xmlns:a16="http://schemas.microsoft.com/office/drawing/2014/main" id="{8DC50E75-C3F4-4486-98CA-D074683AA752}"/>
              </a:ext>
            </a:extLst>
          </p:cNvPr>
          <p:cNvGraphicFramePr>
            <a:graphicFrameLocks/>
          </p:cNvGraphicFramePr>
          <p:nvPr/>
        </p:nvGraphicFramePr>
        <p:xfrm>
          <a:off x="419540" y="1297822"/>
          <a:ext cx="10521176" cy="3980031"/>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B0AFB1A3-2B59-4CBC-8D07-999D8B599B18}"/>
              </a:ext>
            </a:extLst>
          </p:cNvPr>
          <p:cNvSpPr txBox="1"/>
          <p:nvPr/>
        </p:nvSpPr>
        <p:spPr>
          <a:xfrm>
            <a:off x="430918" y="5546595"/>
            <a:ext cx="11327793"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prstClr val="black"/>
                </a:solidFill>
                <a:effectLst/>
                <a:uLnTx/>
                <a:uFillTx/>
                <a:latin typeface="Candara" panose="020E0502030303020204" pitchFamily="34" charset="0"/>
                <a:ea typeface="+mn-ea"/>
                <a:cs typeface="+mn-cs"/>
              </a:rPr>
              <a:t>En este renglón están contenidos los insumos de pruebas para la detección del Coronavirus Covid-19, oxigeno, entre otros, que son vitales para la atención de los pacientes críticos.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prstClr val="black"/>
                </a:solidFill>
                <a:effectLst/>
                <a:uLnTx/>
                <a:uFillTx/>
                <a:latin typeface="Candara" panose="020E0502030303020204" pitchFamily="34" charset="0"/>
                <a:ea typeface="+mn-ea"/>
                <a:cs typeface="+mn-cs"/>
              </a:rPr>
              <a:t>Al mes de julio del presente año se ha ejecutado un </a:t>
            </a:r>
            <a:r>
              <a:rPr kumimoji="0" lang="es-ES" sz="1800" b="1" i="0" u="none" strike="noStrike" kern="0" cap="none" spc="0" normalizeH="0" baseline="0" noProof="0" dirty="0">
                <a:ln>
                  <a:noFill/>
                </a:ln>
                <a:solidFill>
                  <a:prstClr val="black"/>
                </a:solidFill>
                <a:effectLst/>
                <a:uLnTx/>
                <a:uFillTx/>
                <a:latin typeface="Candara" panose="020E0502030303020204" pitchFamily="34" charset="0"/>
                <a:ea typeface="+mn-ea"/>
                <a:cs typeface="+mn-cs"/>
              </a:rPr>
              <a:t>96.89%</a:t>
            </a:r>
            <a:r>
              <a:rPr kumimoji="0" lang="es-ES" sz="1800" b="0" i="0" u="none" strike="noStrike" kern="0" cap="none" spc="0" normalizeH="0" baseline="0" noProof="0" dirty="0">
                <a:ln>
                  <a:noFill/>
                </a:ln>
                <a:solidFill>
                  <a:prstClr val="black"/>
                </a:solidFill>
                <a:effectLst/>
                <a:uLnTx/>
                <a:uFillTx/>
                <a:latin typeface="Candara" panose="020E0502030303020204" pitchFamily="34" charset="0"/>
                <a:ea typeface="+mn-ea"/>
                <a:cs typeface="+mn-cs"/>
              </a:rPr>
              <a:t> (Q22,960,574.48) en relación con la ejecución del año 2018 (Q261,079,126.78).</a:t>
            </a:r>
            <a:endParaRPr kumimoji="0" lang="en-US" sz="1800" b="1" i="0" u="none" strike="noStrike" kern="0" cap="none" spc="0" normalizeH="0" baseline="0" noProof="0" dirty="0">
              <a:ln>
                <a:noFill/>
              </a:ln>
              <a:solidFill>
                <a:prstClr val="black"/>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655144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996"/>
            <a:ext cx="12189630" cy="6858000"/>
          </a:xfrm>
          <a:prstGeom prst="rect">
            <a:avLst/>
          </a:prstGeom>
        </p:spPr>
      </p:pic>
      <p:sp>
        <p:nvSpPr>
          <p:cNvPr id="3" name="TextBox 2"/>
          <p:cNvSpPr txBox="1"/>
          <p:nvPr/>
        </p:nvSpPr>
        <p:spPr>
          <a:xfrm>
            <a:off x="419540" y="111076"/>
            <a:ext cx="66484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white"/>
                </a:solidFill>
                <a:effectLst/>
                <a:uLnTx/>
                <a:uFillTx/>
                <a:latin typeface="Calibri" panose="020F0502020204030204"/>
                <a:ea typeface="+mn-ea"/>
                <a:cs typeface="+mn-cs"/>
              </a:rPr>
              <a:t>Renglón de gasto 266 “Productos medicinales y farmacéuticos”</a:t>
            </a:r>
            <a:endParaRPr kumimoji="0" lang="es-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Gráfico 3">
            <a:extLst>
              <a:ext uri="{FF2B5EF4-FFF2-40B4-BE49-F238E27FC236}">
                <a16:creationId xmlns:a16="http://schemas.microsoft.com/office/drawing/2014/main" id="{15C45DF2-A850-42CC-978D-11312CD93AC1}"/>
              </a:ext>
            </a:extLst>
          </p:cNvPr>
          <p:cNvGraphicFramePr>
            <a:graphicFrameLocks/>
          </p:cNvGraphicFramePr>
          <p:nvPr/>
        </p:nvGraphicFramePr>
        <p:xfrm>
          <a:off x="419540" y="1346067"/>
          <a:ext cx="10799749" cy="3707196"/>
        </p:xfrm>
        <a:graphic>
          <a:graphicData uri="http://schemas.openxmlformats.org/drawingml/2006/chart">
            <c:chart xmlns:c="http://schemas.openxmlformats.org/drawingml/2006/chart" xmlns:r="http://schemas.openxmlformats.org/officeDocument/2006/relationships" r:id="rId3"/>
          </a:graphicData>
        </a:graphic>
      </p:graphicFrame>
      <p:sp>
        <p:nvSpPr>
          <p:cNvPr id="6" name="CuadroTexto 5">
            <a:extLst>
              <a:ext uri="{FF2B5EF4-FFF2-40B4-BE49-F238E27FC236}">
                <a16:creationId xmlns:a16="http://schemas.microsoft.com/office/drawing/2014/main" id="{5F4FBB74-806C-46A5-9AE7-B4152C7D8DD7}"/>
              </a:ext>
            </a:extLst>
          </p:cNvPr>
          <p:cNvSpPr txBox="1"/>
          <p:nvPr/>
        </p:nvSpPr>
        <p:spPr>
          <a:xfrm>
            <a:off x="419540" y="5529989"/>
            <a:ext cx="11259113"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ndara" panose="020E0502030303020204" pitchFamily="34" charset="0"/>
                <a:ea typeface="Candara" panose="020E0502030303020204" pitchFamily="34" charset="0"/>
                <a:cs typeface="Times New Roman" panose="02020603050405020304" pitchFamily="18" charset="0"/>
              </a:rPr>
              <a:t>En este renglón se incluyen todos los medicamentos.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ndara" panose="020E0502030303020204" pitchFamily="34" charset="0"/>
                <a:ea typeface="Candara" panose="020E0502030303020204" pitchFamily="34" charset="0"/>
                <a:cs typeface="Times New Roman" panose="02020603050405020304" pitchFamily="18" charset="0"/>
              </a:rPr>
              <a:t>Al mes de julio del presente año se ha ejecutado un </a:t>
            </a:r>
            <a:r>
              <a:rPr kumimoji="0" lang="es-ES" sz="1800" b="1" i="0" u="none" strike="noStrike" kern="1200" cap="none" spc="0" normalizeH="0" baseline="0" noProof="0" dirty="0">
                <a:ln>
                  <a:noFill/>
                </a:ln>
                <a:solidFill>
                  <a:prstClr val="black"/>
                </a:solidFill>
                <a:effectLst/>
                <a:uLnTx/>
                <a:uFillTx/>
                <a:latin typeface="Candara" panose="020E0502030303020204" pitchFamily="34" charset="0"/>
                <a:ea typeface="Candara" panose="020E0502030303020204" pitchFamily="34" charset="0"/>
                <a:cs typeface="Times New Roman" panose="02020603050405020304" pitchFamily="18" charset="0"/>
              </a:rPr>
              <a:t>182.75%</a:t>
            </a:r>
            <a:r>
              <a:rPr kumimoji="0" lang="es-ES" sz="1800" b="0" i="0" u="none" strike="noStrike" kern="1200" cap="none" spc="0" normalizeH="0" baseline="0" noProof="0" dirty="0">
                <a:ln>
                  <a:noFill/>
                </a:ln>
                <a:solidFill>
                  <a:prstClr val="black"/>
                </a:solidFill>
                <a:effectLst/>
                <a:uLnTx/>
                <a:uFillTx/>
                <a:latin typeface="Candara" panose="020E0502030303020204" pitchFamily="34" charset="0"/>
                <a:ea typeface="Candara" panose="020E0502030303020204" pitchFamily="34" charset="0"/>
                <a:cs typeface="Times New Roman" panose="02020603050405020304" pitchFamily="18" charset="0"/>
              </a:rPr>
              <a:t> (Q1,049,093,549.28) en relación con el año 2018 (Q574,062,056.09).</a:t>
            </a:r>
          </a:p>
        </p:txBody>
      </p:sp>
    </p:spTree>
    <p:extLst>
      <p:ext uri="{BB962C8B-B14F-4D97-AF65-F5344CB8AC3E}">
        <p14:creationId xmlns:p14="http://schemas.microsoft.com/office/powerpoint/2010/main" val="3412927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 y="0"/>
            <a:ext cx="12189630" cy="6858000"/>
          </a:xfrm>
          <a:prstGeom prst="rect">
            <a:avLst/>
          </a:prstGeom>
        </p:spPr>
      </p:pic>
      <p:sp>
        <p:nvSpPr>
          <p:cNvPr id="3" name="Rectángulo 2">
            <a:extLst>
              <a:ext uri="{FF2B5EF4-FFF2-40B4-BE49-F238E27FC236}">
                <a16:creationId xmlns:a16="http://schemas.microsoft.com/office/drawing/2014/main" id="{467E8867-204C-4891-98FF-42BB10AFEEF8}"/>
              </a:ext>
            </a:extLst>
          </p:cNvPr>
          <p:cNvSpPr/>
          <p:nvPr/>
        </p:nvSpPr>
        <p:spPr>
          <a:xfrm>
            <a:off x="394783" y="5272505"/>
            <a:ext cx="2166257" cy="12627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1800" b="1" i="0" u="none" strike="noStrike" kern="1200" cap="none" spc="0" normalizeH="0" baseline="0" noProof="0" dirty="0">
                <a:ln>
                  <a:noFill/>
                </a:ln>
                <a:solidFill>
                  <a:prstClr val="white"/>
                </a:solidFill>
                <a:effectLst/>
                <a:uLnTx/>
                <a:uFillTx/>
                <a:latin typeface="Calibri" panose="020F0502020204030204"/>
                <a:ea typeface="+mn-ea"/>
                <a:cs typeface="+mn-cs"/>
              </a:rPr>
              <a:t>Ocupación de camas de UCI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1800" b="1" i="0" u="none" strike="noStrike" kern="1200" cap="none" spc="0" normalizeH="0" baseline="0" noProof="0" dirty="0">
                <a:ln>
                  <a:noFill/>
                </a:ln>
                <a:solidFill>
                  <a:prstClr val="white"/>
                </a:solidFill>
                <a:effectLst/>
                <a:uLnTx/>
                <a:uFillTx/>
                <a:latin typeface="Calibri" panose="020F0502020204030204"/>
                <a:ea typeface="+mn-ea"/>
                <a:cs typeface="+mn-cs"/>
              </a:rPr>
              <a:t>97%</a:t>
            </a:r>
          </a:p>
        </p:txBody>
      </p:sp>
      <p:sp>
        <p:nvSpPr>
          <p:cNvPr id="4" name="Rectángulo 3">
            <a:extLst>
              <a:ext uri="{FF2B5EF4-FFF2-40B4-BE49-F238E27FC236}">
                <a16:creationId xmlns:a16="http://schemas.microsoft.com/office/drawing/2014/main" id="{426456DC-3FB1-4AC7-9116-60DAA596D28C}"/>
              </a:ext>
            </a:extLst>
          </p:cNvPr>
          <p:cNvSpPr/>
          <p:nvPr/>
        </p:nvSpPr>
        <p:spPr>
          <a:xfrm>
            <a:off x="431050" y="1559684"/>
            <a:ext cx="2166257" cy="12627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1800" b="1" i="0" u="none" strike="noStrike" kern="1200" cap="none" spc="0" normalizeH="0" baseline="0" noProof="0" dirty="0">
                <a:ln>
                  <a:noFill/>
                </a:ln>
                <a:solidFill>
                  <a:prstClr val="white"/>
                </a:solidFill>
                <a:effectLst/>
                <a:uLnTx/>
                <a:uFillTx/>
                <a:latin typeface="Calibri" panose="020F0502020204030204"/>
                <a:ea typeface="+mn-ea"/>
                <a:cs typeface="+mn-cs"/>
              </a:rPr>
              <a:t>Porcentaje de positividad 24 de agosto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1800" b="1" i="0" u="none" strike="noStrike" kern="1200" cap="none" spc="0" normalizeH="0" baseline="0" noProof="0" dirty="0">
                <a:ln>
                  <a:noFill/>
                </a:ln>
                <a:solidFill>
                  <a:prstClr val="white"/>
                </a:solidFill>
                <a:effectLst/>
                <a:uLnTx/>
                <a:uFillTx/>
                <a:latin typeface="Calibri" panose="020F0502020204030204"/>
                <a:ea typeface="+mn-ea"/>
                <a:cs typeface="+mn-cs"/>
              </a:rPr>
              <a:t>34%</a:t>
            </a:r>
          </a:p>
        </p:txBody>
      </p:sp>
      <p:sp>
        <p:nvSpPr>
          <p:cNvPr id="6" name="Rectángulo 5">
            <a:extLst>
              <a:ext uri="{FF2B5EF4-FFF2-40B4-BE49-F238E27FC236}">
                <a16:creationId xmlns:a16="http://schemas.microsoft.com/office/drawing/2014/main" id="{92C7881F-B324-41DE-92B4-65D5932A8837}"/>
              </a:ext>
            </a:extLst>
          </p:cNvPr>
          <p:cNvSpPr/>
          <p:nvPr/>
        </p:nvSpPr>
        <p:spPr>
          <a:xfrm>
            <a:off x="9890102" y="4809284"/>
            <a:ext cx="2238792" cy="12627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1800" b="1" i="0" u="none" strike="noStrike" kern="1200" cap="none" spc="0" normalizeH="0" baseline="0" noProof="0" dirty="0">
                <a:ln>
                  <a:noFill/>
                </a:ln>
                <a:solidFill>
                  <a:prstClr val="white"/>
                </a:solidFill>
                <a:effectLst/>
                <a:uLnTx/>
                <a:uFillTx/>
                <a:latin typeface="Calibri" panose="020F0502020204030204"/>
                <a:ea typeface="+mn-ea"/>
                <a:cs typeface="+mn-cs"/>
              </a:rPr>
              <a:t>Fallecidos en el mes de Julio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1800" b="1" i="0" u="none" strike="noStrike" kern="1200" cap="none" spc="0" normalizeH="0" baseline="0" noProof="0" dirty="0">
                <a:ln>
                  <a:noFill/>
                </a:ln>
                <a:solidFill>
                  <a:prstClr val="white"/>
                </a:solidFill>
                <a:effectLst/>
                <a:uLnTx/>
                <a:uFillTx/>
                <a:latin typeface="Calibri" panose="020F0502020204030204"/>
                <a:ea typeface="+mn-ea"/>
                <a:cs typeface="+mn-cs"/>
              </a:rPr>
              <a:t>956</a:t>
            </a:r>
          </a:p>
        </p:txBody>
      </p:sp>
      <p:sp>
        <p:nvSpPr>
          <p:cNvPr id="7" name="Rectángulo 6">
            <a:extLst>
              <a:ext uri="{FF2B5EF4-FFF2-40B4-BE49-F238E27FC236}">
                <a16:creationId xmlns:a16="http://schemas.microsoft.com/office/drawing/2014/main" id="{143CF82D-F652-44CE-BA1F-233C3426DD6C}"/>
              </a:ext>
            </a:extLst>
          </p:cNvPr>
          <p:cNvSpPr/>
          <p:nvPr/>
        </p:nvSpPr>
        <p:spPr>
          <a:xfrm>
            <a:off x="9853835" y="1395485"/>
            <a:ext cx="2238792" cy="14269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1800" b="1" i="0" u="none" strike="noStrike" kern="1200" cap="none" spc="0" normalizeH="0" baseline="0" noProof="0" dirty="0">
                <a:ln>
                  <a:noFill/>
                </a:ln>
                <a:solidFill>
                  <a:prstClr val="white"/>
                </a:solidFill>
                <a:effectLst/>
                <a:uLnTx/>
                <a:uFillTx/>
                <a:latin typeface="Calibri" panose="020F0502020204030204"/>
                <a:ea typeface="+mn-ea"/>
                <a:cs typeface="+mn-cs"/>
              </a:rPr>
              <a:t>Pacientes moderados y graves ingresados al 23 de agosto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1800" b="1" i="0" u="none" strike="noStrike" kern="1200" cap="none" spc="0" normalizeH="0" baseline="0" noProof="0" dirty="0">
                <a:ln>
                  <a:noFill/>
                </a:ln>
                <a:solidFill>
                  <a:prstClr val="white"/>
                </a:solidFill>
                <a:effectLst/>
                <a:uLnTx/>
                <a:uFillTx/>
                <a:latin typeface="Calibri" panose="020F0502020204030204"/>
                <a:ea typeface="+mn-ea"/>
                <a:cs typeface="+mn-cs"/>
              </a:rPr>
              <a:t>2,189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uadroTexto 10">
            <a:extLst>
              <a:ext uri="{FF2B5EF4-FFF2-40B4-BE49-F238E27FC236}">
                <a16:creationId xmlns:a16="http://schemas.microsoft.com/office/drawing/2014/main" id="{77F1C8C8-072A-4816-999D-E7D176B53871}"/>
              </a:ext>
            </a:extLst>
          </p:cNvPr>
          <p:cNvSpPr txBox="1"/>
          <p:nvPr/>
        </p:nvSpPr>
        <p:spPr>
          <a:xfrm>
            <a:off x="536205" y="213850"/>
            <a:ext cx="621220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Situación actual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Imagen 17">
            <a:extLst>
              <a:ext uri="{FF2B5EF4-FFF2-40B4-BE49-F238E27FC236}">
                <a16:creationId xmlns:a16="http://schemas.microsoft.com/office/drawing/2014/main" id="{391610C0-E06B-40D0-A6BB-D04913469800}"/>
              </a:ext>
            </a:extLst>
          </p:cNvPr>
          <p:cNvPicPr>
            <a:picLocks noChangeAspect="1"/>
          </p:cNvPicPr>
          <p:nvPr/>
        </p:nvPicPr>
        <p:blipFill rotWithShape="1">
          <a:blip r:embed="rId4"/>
          <a:srcRect l="57233" t="4106" r="19251" b="21213"/>
          <a:stretch/>
        </p:blipFill>
        <p:spPr>
          <a:xfrm>
            <a:off x="7853680" y="1741613"/>
            <a:ext cx="1900782" cy="3752565"/>
          </a:xfrm>
          <a:prstGeom prst="rect">
            <a:avLst/>
          </a:prstGeom>
        </p:spPr>
      </p:pic>
      <p:pic>
        <p:nvPicPr>
          <p:cNvPr id="17" name="Imagen 16">
            <a:extLst>
              <a:ext uri="{FF2B5EF4-FFF2-40B4-BE49-F238E27FC236}">
                <a16:creationId xmlns:a16="http://schemas.microsoft.com/office/drawing/2014/main" id="{21E51725-C9A4-4891-9A15-3F7584FFC5C5}"/>
              </a:ext>
            </a:extLst>
          </p:cNvPr>
          <p:cNvPicPr>
            <a:picLocks noChangeAspect="1"/>
          </p:cNvPicPr>
          <p:nvPr/>
        </p:nvPicPr>
        <p:blipFill rotWithShape="1">
          <a:blip r:embed="rId5"/>
          <a:srcRect l="5557" t="12543" r="10021"/>
          <a:stretch/>
        </p:blipFill>
        <p:spPr>
          <a:xfrm>
            <a:off x="3318888" y="1287379"/>
            <a:ext cx="4730238" cy="5247869"/>
          </a:xfrm>
          <a:prstGeom prst="rect">
            <a:avLst/>
          </a:prstGeom>
        </p:spPr>
      </p:pic>
    </p:spTree>
    <p:extLst>
      <p:ext uri="{BB962C8B-B14F-4D97-AF65-F5344CB8AC3E}">
        <p14:creationId xmlns:p14="http://schemas.microsoft.com/office/powerpoint/2010/main" val="2602351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996"/>
            <a:ext cx="12189630" cy="6858000"/>
          </a:xfrm>
          <a:prstGeom prst="rect">
            <a:avLst/>
          </a:prstGeom>
        </p:spPr>
      </p:pic>
      <p:sp>
        <p:nvSpPr>
          <p:cNvPr id="3" name="TextBox 2"/>
          <p:cNvSpPr txBox="1"/>
          <p:nvPr/>
        </p:nvSpPr>
        <p:spPr>
          <a:xfrm>
            <a:off x="419539" y="111076"/>
            <a:ext cx="75465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a:ln>
                  <a:noFill/>
                </a:ln>
                <a:solidFill>
                  <a:prstClr val="white"/>
                </a:solidFill>
                <a:effectLst/>
                <a:uLnTx/>
                <a:uFillTx/>
                <a:latin typeface="Calibri" panose="020F0502020204030204"/>
                <a:ea typeface="+mn-ea"/>
                <a:cs typeface="+mn-cs"/>
              </a:rPr>
              <a:t>Renglón de gasto 295 “Útiles menores, suministros e instrumental médico-quirúrgico de laboratorio y cuidado de la salud” </a:t>
            </a:r>
            <a:endParaRPr kumimoji="0" lang="es-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Gráfico 3">
            <a:extLst>
              <a:ext uri="{FF2B5EF4-FFF2-40B4-BE49-F238E27FC236}">
                <a16:creationId xmlns:a16="http://schemas.microsoft.com/office/drawing/2014/main" id="{4A24F266-E13B-454D-A084-0365A1A3B738}"/>
              </a:ext>
            </a:extLst>
          </p:cNvPr>
          <p:cNvGraphicFramePr>
            <a:graphicFrameLocks/>
          </p:cNvGraphicFramePr>
          <p:nvPr/>
        </p:nvGraphicFramePr>
        <p:xfrm>
          <a:off x="609873" y="1223608"/>
          <a:ext cx="10523349" cy="3601489"/>
        </p:xfrm>
        <a:graphic>
          <a:graphicData uri="http://schemas.openxmlformats.org/drawingml/2006/chart">
            <c:chart xmlns:c="http://schemas.openxmlformats.org/drawingml/2006/chart" xmlns:r="http://schemas.openxmlformats.org/officeDocument/2006/relationships" r:id="rId3"/>
          </a:graphicData>
        </a:graphic>
      </p:graphicFrame>
      <p:sp>
        <p:nvSpPr>
          <p:cNvPr id="6" name="Marcador de contenido 2">
            <a:extLst>
              <a:ext uri="{FF2B5EF4-FFF2-40B4-BE49-F238E27FC236}">
                <a16:creationId xmlns:a16="http://schemas.microsoft.com/office/drawing/2014/main" id="{1A2013FD-6D13-48F0-ACE2-098CE8F581D0}"/>
              </a:ext>
            </a:extLst>
          </p:cNvPr>
          <p:cNvSpPr>
            <a:spLocks noGrp="1"/>
          </p:cNvSpPr>
          <p:nvPr>
            <p:ph idx="1"/>
          </p:nvPr>
        </p:nvSpPr>
        <p:spPr>
          <a:xfrm>
            <a:off x="144379" y="5229744"/>
            <a:ext cx="12045251" cy="1584495"/>
          </a:xfrm>
        </p:spPr>
        <p:txBody>
          <a:bodyPr>
            <a:normAutofit/>
          </a:bodyPr>
          <a:lstStyle/>
          <a:p>
            <a:pPr marL="0" indent="0">
              <a:buNone/>
            </a:pPr>
            <a:r>
              <a:rPr lang="es-ES" sz="2400" dirty="0">
                <a:effectLst/>
                <a:latin typeface="Candara" panose="020E0502030303020204" pitchFamily="34" charset="0"/>
                <a:ea typeface="Candara" panose="020E0502030303020204" pitchFamily="34" charset="0"/>
                <a:cs typeface="Times New Roman" panose="02020603050405020304" pitchFamily="18" charset="0"/>
              </a:rPr>
              <a:t>En este renglón de gasto se contemplan el equipo de protección personal, material médico quirúrgico, entre otros. </a:t>
            </a:r>
          </a:p>
          <a:p>
            <a:pPr marL="0" indent="0">
              <a:buNone/>
            </a:pPr>
            <a:r>
              <a:rPr lang="es-ES" sz="2400" dirty="0">
                <a:effectLst/>
                <a:latin typeface="Candara" panose="020E0502030303020204" pitchFamily="34" charset="0"/>
                <a:ea typeface="Candara" panose="020E0502030303020204" pitchFamily="34" charset="0"/>
                <a:cs typeface="Times New Roman" panose="02020603050405020304" pitchFamily="18" charset="0"/>
              </a:rPr>
              <a:t>Al mes de julio 2021 se ha ejecutado casi el </a:t>
            </a:r>
            <a:r>
              <a:rPr lang="es-ES" sz="2400" b="1" dirty="0">
                <a:latin typeface="Candara" panose="020E0502030303020204" pitchFamily="34" charset="0"/>
                <a:ea typeface="Candara" panose="020E0502030303020204" pitchFamily="34" charset="0"/>
                <a:cs typeface="Times New Roman" panose="02020603050405020304" pitchFamily="18" charset="0"/>
              </a:rPr>
              <a:t>113</a:t>
            </a:r>
            <a:r>
              <a:rPr lang="es-ES" sz="2400" b="1" dirty="0">
                <a:effectLst/>
                <a:latin typeface="Candara" panose="020E0502030303020204" pitchFamily="34" charset="0"/>
                <a:ea typeface="Candara" panose="020E0502030303020204" pitchFamily="34" charset="0"/>
                <a:cs typeface="Times New Roman" panose="02020603050405020304" pitchFamily="18" charset="0"/>
              </a:rPr>
              <a:t>%</a:t>
            </a:r>
            <a:r>
              <a:rPr lang="es-ES" sz="2400" dirty="0">
                <a:effectLst/>
                <a:latin typeface="Candara" panose="020E0502030303020204" pitchFamily="34" charset="0"/>
                <a:ea typeface="Candara" panose="020E0502030303020204" pitchFamily="34" charset="0"/>
                <a:cs typeface="Times New Roman" panose="02020603050405020304" pitchFamily="18" charset="0"/>
              </a:rPr>
              <a:t> (Q296,90,12.43) de lo que se ejecutó en el año 2018 (Q261,737,751.98).</a:t>
            </a:r>
          </a:p>
          <a:p>
            <a:endParaRPr lang="en-US" sz="2000" dirty="0"/>
          </a:p>
        </p:txBody>
      </p:sp>
    </p:spTree>
    <p:extLst>
      <p:ext uri="{BB962C8B-B14F-4D97-AF65-F5344CB8AC3E}">
        <p14:creationId xmlns:p14="http://schemas.microsoft.com/office/powerpoint/2010/main" val="1309622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996"/>
            <a:ext cx="12189630" cy="6858000"/>
          </a:xfrm>
          <a:prstGeom prst="rect">
            <a:avLst/>
          </a:prstGeom>
        </p:spPr>
      </p:pic>
      <p:sp>
        <p:nvSpPr>
          <p:cNvPr id="3" name="TextBox 2"/>
          <p:cNvSpPr txBox="1"/>
          <p:nvPr/>
        </p:nvSpPr>
        <p:spPr>
          <a:xfrm>
            <a:off x="419540" y="111076"/>
            <a:ext cx="66484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800" b="1" i="0" u="none" strike="noStrike" kern="1200" cap="none" spc="0" normalizeH="0" baseline="0" noProof="0">
                <a:ln>
                  <a:noFill/>
                </a:ln>
                <a:solidFill>
                  <a:prstClr val="white"/>
                </a:solidFill>
                <a:effectLst/>
                <a:uLnTx/>
                <a:uFillTx/>
                <a:latin typeface="Calibri" panose="020F0502020204030204"/>
                <a:ea typeface="+mn-ea"/>
                <a:cs typeface="+mn-cs"/>
              </a:rPr>
              <a:t>Personal por contrato</a:t>
            </a:r>
            <a:endParaRPr kumimoji="0" lang="es-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Gráfico 3">
            <a:extLst>
              <a:ext uri="{FF2B5EF4-FFF2-40B4-BE49-F238E27FC236}">
                <a16:creationId xmlns:a16="http://schemas.microsoft.com/office/drawing/2014/main" id="{F2634A0F-C563-4E52-823D-4635F29BDA32}"/>
              </a:ext>
            </a:extLst>
          </p:cNvPr>
          <p:cNvGraphicFramePr>
            <a:graphicFrameLocks/>
          </p:cNvGraphicFramePr>
          <p:nvPr/>
        </p:nvGraphicFramePr>
        <p:xfrm>
          <a:off x="409208" y="1395523"/>
          <a:ext cx="10951050" cy="3470945"/>
        </p:xfrm>
        <a:graphic>
          <a:graphicData uri="http://schemas.openxmlformats.org/drawingml/2006/chart">
            <c:chart xmlns:c="http://schemas.openxmlformats.org/drawingml/2006/chart" xmlns:r="http://schemas.openxmlformats.org/officeDocument/2006/relationships" r:id="rId3"/>
          </a:graphicData>
        </a:graphic>
      </p:graphicFrame>
      <p:sp>
        <p:nvSpPr>
          <p:cNvPr id="6" name="Marcador de contenido 2">
            <a:extLst>
              <a:ext uri="{FF2B5EF4-FFF2-40B4-BE49-F238E27FC236}">
                <a16:creationId xmlns:a16="http://schemas.microsoft.com/office/drawing/2014/main" id="{4D2C41FB-0837-4B6C-AD5E-5D9F30875149}"/>
              </a:ext>
            </a:extLst>
          </p:cNvPr>
          <p:cNvSpPr>
            <a:spLocks noGrp="1"/>
          </p:cNvSpPr>
          <p:nvPr>
            <p:ph idx="1"/>
          </p:nvPr>
        </p:nvSpPr>
        <p:spPr>
          <a:xfrm>
            <a:off x="216976" y="5021450"/>
            <a:ext cx="11794209" cy="1805553"/>
          </a:xfrm>
        </p:spPr>
        <p:txBody>
          <a:bodyPr>
            <a:normAutofit lnSpcReduction="10000"/>
          </a:bodyPr>
          <a:lstStyle/>
          <a:p>
            <a:pPr marL="0" indent="0" algn="just">
              <a:buNone/>
            </a:pPr>
            <a:r>
              <a:rPr lang="es-ES" sz="2400" b="0" kern="0" dirty="0">
                <a:effectLst/>
                <a:latin typeface="Candara" panose="020E0502030303020204" pitchFamily="34" charset="0"/>
              </a:rPr>
              <a:t>Derivado a la pandemia el Ministerio se vio en la necesidad de contratar nuevo personal, aumentando la red de servicios de salud, implementando hospitales temporales para la atención de los pacientes debido al aumento de casos de Coronavirus Covid-19. </a:t>
            </a:r>
          </a:p>
          <a:p>
            <a:pPr marL="0" indent="0" algn="just">
              <a:buNone/>
            </a:pPr>
            <a:r>
              <a:rPr lang="es-ES" sz="2400" b="0" kern="0" dirty="0">
                <a:effectLst/>
                <a:latin typeface="Candara" panose="020E0502030303020204" pitchFamily="34" charset="0"/>
              </a:rPr>
              <a:t>El personal ha aumentado un </a:t>
            </a:r>
            <a:r>
              <a:rPr lang="es-ES" sz="2400" b="1" kern="0" dirty="0">
                <a:effectLst/>
                <a:latin typeface="Candara" panose="020E0502030303020204" pitchFamily="34" charset="0"/>
              </a:rPr>
              <a:t>133%</a:t>
            </a:r>
            <a:r>
              <a:rPr lang="es-ES" sz="2400" b="0" kern="0" dirty="0">
                <a:effectLst/>
                <a:latin typeface="Candara" panose="020E0502030303020204" pitchFamily="34" charset="0"/>
              </a:rPr>
              <a:t> en relación con el año 2018, que simboliza un aumento de 7,155 personas (Q1,753,445,939.63).</a:t>
            </a:r>
            <a:endParaRPr lang="en-US" sz="2400" b="1" kern="0" dirty="0">
              <a:effectLst/>
              <a:latin typeface="Candara" panose="020E0502030303020204" pitchFamily="34" charset="0"/>
            </a:endParaRPr>
          </a:p>
          <a:p>
            <a:pPr algn="just"/>
            <a:endParaRPr lang="en-US" sz="2400" dirty="0"/>
          </a:p>
        </p:txBody>
      </p:sp>
    </p:spTree>
    <p:extLst>
      <p:ext uri="{BB962C8B-B14F-4D97-AF65-F5344CB8AC3E}">
        <p14:creationId xmlns:p14="http://schemas.microsoft.com/office/powerpoint/2010/main" val="3048246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996"/>
            <a:ext cx="12189630" cy="6858000"/>
          </a:xfrm>
          <a:prstGeom prst="rect">
            <a:avLst/>
          </a:prstGeom>
        </p:spPr>
      </p:pic>
      <p:sp>
        <p:nvSpPr>
          <p:cNvPr id="3" name="TextBox 2"/>
          <p:cNvSpPr txBox="1"/>
          <p:nvPr/>
        </p:nvSpPr>
        <p:spPr>
          <a:xfrm>
            <a:off x="419540" y="111076"/>
            <a:ext cx="66484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panose="020E0502030303020204" pitchFamily="34" charset="0"/>
                <a:ea typeface="+mn-ea"/>
                <a:cs typeface="+mn-cs"/>
              </a:rPr>
              <a:t>Personal permanente</a:t>
            </a:r>
            <a:endParaRPr kumimoji="0" lang="es-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Gráfico 3">
            <a:extLst>
              <a:ext uri="{FF2B5EF4-FFF2-40B4-BE49-F238E27FC236}">
                <a16:creationId xmlns:a16="http://schemas.microsoft.com/office/drawing/2014/main" id="{F9327FB2-FA26-415A-945B-5EDE192C1C5D}"/>
              </a:ext>
            </a:extLst>
          </p:cNvPr>
          <p:cNvGraphicFramePr>
            <a:graphicFrameLocks/>
          </p:cNvGraphicFramePr>
          <p:nvPr/>
        </p:nvGraphicFramePr>
        <p:xfrm>
          <a:off x="278968" y="1256038"/>
          <a:ext cx="11298266" cy="3656924"/>
        </p:xfrm>
        <a:graphic>
          <a:graphicData uri="http://schemas.openxmlformats.org/drawingml/2006/chart">
            <c:chart xmlns:c="http://schemas.openxmlformats.org/drawingml/2006/chart" xmlns:r="http://schemas.openxmlformats.org/officeDocument/2006/relationships" r:id="rId3"/>
          </a:graphicData>
        </a:graphic>
      </p:graphicFrame>
      <p:sp>
        <p:nvSpPr>
          <p:cNvPr id="6" name="Marcador de contenido 2">
            <a:extLst>
              <a:ext uri="{FF2B5EF4-FFF2-40B4-BE49-F238E27FC236}">
                <a16:creationId xmlns:a16="http://schemas.microsoft.com/office/drawing/2014/main" id="{1FCC0778-9420-44F2-B610-EDD26844CF43}"/>
              </a:ext>
            </a:extLst>
          </p:cNvPr>
          <p:cNvSpPr txBox="1">
            <a:spLocks/>
          </p:cNvSpPr>
          <p:nvPr/>
        </p:nvSpPr>
        <p:spPr>
          <a:xfrm>
            <a:off x="278968" y="5294589"/>
            <a:ext cx="11572069" cy="123019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0" i="0" u="none" strike="noStrike" kern="0" cap="none" spc="0" normalizeH="0" baseline="0" noProof="0">
                <a:ln>
                  <a:noFill/>
                </a:ln>
                <a:solidFill>
                  <a:sysClr val="windowText" lastClr="000000"/>
                </a:solidFill>
                <a:effectLst/>
                <a:uLnTx/>
                <a:uFillTx/>
                <a:latin typeface="Candara" panose="020E0502030303020204" pitchFamily="34" charset="0"/>
                <a:ea typeface="+mn-ea"/>
                <a:cs typeface="+mn-cs"/>
              </a:rPr>
              <a:t>En el caso del personal permanente que corresponde al grupo de gasto 0 se ha ejecutado al mes de julio del presente año, mas del </a:t>
            </a:r>
            <a:r>
              <a:rPr kumimoji="0" lang="es-ES" sz="2000" b="1" i="0" u="none" strike="noStrike" kern="0" cap="none" spc="0" normalizeH="0" baseline="0" noProof="0">
                <a:ln>
                  <a:noFill/>
                </a:ln>
                <a:solidFill>
                  <a:sysClr val="windowText" lastClr="000000"/>
                </a:solidFill>
                <a:effectLst/>
                <a:uLnTx/>
                <a:uFillTx/>
                <a:latin typeface="Candara" panose="020E0502030303020204" pitchFamily="34" charset="0"/>
                <a:ea typeface="+mn-ea"/>
                <a:cs typeface="+mn-cs"/>
              </a:rPr>
              <a:t>100% </a:t>
            </a:r>
            <a:r>
              <a:rPr kumimoji="0" lang="es-ES" sz="2000" b="0" i="0" u="none" strike="noStrike" kern="0" cap="none" spc="0" normalizeH="0" baseline="0" noProof="0">
                <a:ln>
                  <a:noFill/>
                </a:ln>
                <a:solidFill>
                  <a:sysClr val="windowText" lastClr="000000"/>
                </a:solidFill>
                <a:effectLst/>
                <a:uLnTx/>
                <a:uFillTx/>
                <a:latin typeface="Candara" panose="020E0502030303020204" pitchFamily="34" charset="0"/>
                <a:ea typeface="+mn-ea"/>
                <a:cs typeface="+mn-cs"/>
              </a:rPr>
              <a:t>(Q2,479,821,728.94) de lo que se ejecuto en el año 2018 (Q2,478,777,647.90), siendo un incremento del 200% en el caso de las enfermeras profesionales (772 enfermeras), un </a:t>
            </a:r>
            <a:r>
              <a:rPr kumimoji="0" lang="es-ES" sz="2000" b="1" i="0" u="none" strike="noStrike" kern="0" cap="none" spc="0" normalizeH="0" baseline="0" noProof="0">
                <a:ln>
                  <a:noFill/>
                </a:ln>
                <a:solidFill>
                  <a:sysClr val="windowText" lastClr="000000"/>
                </a:solidFill>
                <a:effectLst/>
                <a:uLnTx/>
                <a:uFillTx/>
                <a:latin typeface="Candara" panose="020E0502030303020204" pitchFamily="34" charset="0"/>
                <a:ea typeface="+mn-ea"/>
                <a:cs typeface="+mn-cs"/>
              </a:rPr>
              <a:t>171</a:t>
            </a:r>
            <a:r>
              <a:rPr kumimoji="0" lang="es-ES" sz="2000" b="0" i="0" u="none" strike="noStrike" kern="0" cap="none" spc="0" normalizeH="0" baseline="0" noProof="0">
                <a:ln>
                  <a:noFill/>
                </a:ln>
                <a:solidFill>
                  <a:sysClr val="windowText" lastClr="000000"/>
                </a:solidFill>
                <a:effectLst/>
                <a:uLnTx/>
                <a:uFillTx/>
                <a:latin typeface="Candara" panose="020E0502030303020204" pitchFamily="34" charset="0"/>
                <a:ea typeface="+mn-ea"/>
                <a:cs typeface="+mn-cs"/>
              </a:rPr>
              <a:t>% en el caso de médicos (5,464 médicos) y </a:t>
            </a:r>
            <a:r>
              <a:rPr kumimoji="0" lang="es-ES" sz="2000" b="1" i="0" u="none" strike="noStrike" kern="0" cap="none" spc="0" normalizeH="0" baseline="0" noProof="0">
                <a:ln>
                  <a:noFill/>
                </a:ln>
                <a:solidFill>
                  <a:sysClr val="windowText" lastClr="000000"/>
                </a:solidFill>
                <a:effectLst/>
                <a:uLnTx/>
                <a:uFillTx/>
                <a:latin typeface="Candara" panose="020E0502030303020204" pitchFamily="34" charset="0"/>
                <a:ea typeface="+mn-ea"/>
                <a:cs typeface="+mn-cs"/>
              </a:rPr>
              <a:t>155% </a:t>
            </a:r>
            <a:r>
              <a:rPr kumimoji="0" lang="es-ES" sz="2000" b="0" i="0" u="none" strike="noStrike" kern="0" cap="none" spc="0" normalizeH="0" baseline="0" noProof="0">
                <a:ln>
                  <a:noFill/>
                </a:ln>
                <a:solidFill>
                  <a:sysClr val="windowText" lastClr="000000"/>
                </a:solidFill>
                <a:effectLst/>
                <a:uLnTx/>
                <a:uFillTx/>
                <a:latin typeface="Candara" panose="020E0502030303020204" pitchFamily="34" charset="0"/>
                <a:ea typeface="+mn-ea"/>
                <a:cs typeface="+mn-cs"/>
              </a:rPr>
              <a:t>en el caso de los técnicos y de apoyo a los servicios de salud (2,095 personas).</a:t>
            </a:r>
            <a:endParaRPr kumimoji="0" lang="en-US" sz="2000" b="1" i="0" u="none" strike="noStrike" kern="0" cap="none" spc="0" normalizeH="0" baseline="0" noProof="0">
              <a:ln>
                <a:noFill/>
              </a:ln>
              <a:solidFill>
                <a:sysClr val="windowText" lastClr="000000"/>
              </a:solidFill>
              <a:effectLst/>
              <a:uLnTx/>
              <a:uFillTx/>
              <a:latin typeface="Candara" panose="020E0502030303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11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4">
            <a:extLst>
              <a:ext uri="{FF2B5EF4-FFF2-40B4-BE49-F238E27FC236}">
                <a16:creationId xmlns:a16="http://schemas.microsoft.com/office/drawing/2014/main" id="{ED338A49-61EE-42B3-A532-E50B8591191F}"/>
              </a:ext>
            </a:extLst>
          </p:cNvPr>
          <p:cNvSpPr txBox="1"/>
          <p:nvPr/>
        </p:nvSpPr>
        <p:spPr>
          <a:xfrm>
            <a:off x="594360" y="956935"/>
            <a:ext cx="1122045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F</a:t>
            </a:r>
            <a:r>
              <a:rPr kumimoji="0" lang="es-GT"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actores de riesgo y protección de contagios COVID-19</a:t>
            </a:r>
            <a:endParaRPr kumimoji="0" lang="es-GT"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306455105"/>
      </p:ext>
    </p:extLst>
  </p:cSld>
  <p:clrMapOvr>
    <a:masterClrMapping/>
  </p:clrMapOvr>
  <mc:AlternateContent xmlns:mc="http://schemas.openxmlformats.org/markup-compatibility/2006" xmlns:p14="http://schemas.microsoft.com/office/powerpoint/2010/main">
    <mc:Choice Requires="p14">
      <p:transition spd="slow" p14:dur="2000" advTm="3042"/>
    </mc:Choice>
    <mc:Fallback xmlns="">
      <p:transition spd="slow" advTm="3042"/>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 y="0"/>
            <a:ext cx="12189630" cy="6858000"/>
          </a:xfrm>
          <a:prstGeom prst="rect">
            <a:avLst/>
          </a:prstGeom>
        </p:spPr>
      </p:pic>
      <p:sp>
        <p:nvSpPr>
          <p:cNvPr id="4" name="TextBox 5">
            <a:extLst>
              <a:ext uri="{FF2B5EF4-FFF2-40B4-BE49-F238E27FC236}">
                <a16:creationId xmlns:a16="http://schemas.microsoft.com/office/drawing/2014/main" id="{A2160B09-A9E5-4A4E-B7F0-55D9278E5EE4}"/>
              </a:ext>
            </a:extLst>
          </p:cNvPr>
          <p:cNvSpPr txBox="1"/>
          <p:nvPr/>
        </p:nvSpPr>
        <p:spPr>
          <a:xfrm>
            <a:off x="127634" y="294894"/>
            <a:ext cx="78962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Posibilidades de contagio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6" name="Objeto 5">
            <a:extLst>
              <a:ext uri="{FF2B5EF4-FFF2-40B4-BE49-F238E27FC236}">
                <a16:creationId xmlns:a16="http://schemas.microsoft.com/office/drawing/2014/main" id="{9786A2E7-9322-4BA0-8F1C-9BBDBBABC6EB}"/>
              </a:ext>
            </a:extLst>
          </p:cNvPr>
          <p:cNvGraphicFramePr>
            <a:graphicFrameLocks noChangeAspect="1"/>
          </p:cNvGraphicFramePr>
          <p:nvPr/>
        </p:nvGraphicFramePr>
        <p:xfrm>
          <a:off x="1108021" y="1144969"/>
          <a:ext cx="6434137" cy="5418137"/>
        </p:xfrm>
        <a:graphic>
          <a:graphicData uri="http://schemas.openxmlformats.org/presentationml/2006/ole">
            <mc:AlternateContent xmlns:mc="http://schemas.openxmlformats.org/markup-compatibility/2006">
              <mc:Choice xmlns:v="urn:schemas-microsoft-com:vml" Requires="v">
                <p:oleObj name="Worksheet" r:id="rId4" imgW="8381942" imgH="7058198" progId="Excel.Sheet.12">
                  <p:embed/>
                </p:oleObj>
              </mc:Choice>
              <mc:Fallback>
                <p:oleObj name="Worksheet" r:id="rId4" imgW="8381942" imgH="7058198" progId="Excel.Sheet.12">
                  <p:embed/>
                  <p:pic>
                    <p:nvPicPr>
                      <p:cNvPr id="6" name="Objeto 5">
                        <a:extLst>
                          <a:ext uri="{FF2B5EF4-FFF2-40B4-BE49-F238E27FC236}">
                            <a16:creationId xmlns:a16="http://schemas.microsoft.com/office/drawing/2014/main" id="{9786A2E7-9322-4BA0-8F1C-9BBDBBABC6EB}"/>
                          </a:ext>
                        </a:extLst>
                      </p:cNvPr>
                      <p:cNvPicPr/>
                      <p:nvPr/>
                    </p:nvPicPr>
                    <p:blipFill>
                      <a:blip r:embed="rId5"/>
                      <a:stretch>
                        <a:fillRect/>
                      </a:stretch>
                    </p:blipFill>
                    <p:spPr>
                      <a:xfrm>
                        <a:off x="1108021" y="1144969"/>
                        <a:ext cx="6434137" cy="5418137"/>
                      </a:xfrm>
                      <a:prstGeom prst="rect">
                        <a:avLst/>
                      </a:prstGeom>
                    </p:spPr>
                  </p:pic>
                </p:oleObj>
              </mc:Fallback>
            </mc:AlternateContent>
          </a:graphicData>
        </a:graphic>
      </p:graphicFrame>
      <p:pic>
        <p:nvPicPr>
          <p:cNvPr id="2" name="Imagen 1">
            <a:extLst>
              <a:ext uri="{FF2B5EF4-FFF2-40B4-BE49-F238E27FC236}">
                <a16:creationId xmlns:a16="http://schemas.microsoft.com/office/drawing/2014/main" id="{B748F814-3CF8-4416-85DF-C3F2E63AAC90}"/>
              </a:ext>
            </a:extLst>
          </p:cNvPr>
          <p:cNvPicPr>
            <a:picLocks noChangeAspect="1"/>
          </p:cNvPicPr>
          <p:nvPr/>
        </p:nvPicPr>
        <p:blipFill>
          <a:blip r:embed="rId6"/>
          <a:stretch>
            <a:fillRect/>
          </a:stretch>
        </p:blipFill>
        <p:spPr>
          <a:xfrm>
            <a:off x="7996168" y="2158165"/>
            <a:ext cx="3741821" cy="2806366"/>
          </a:xfrm>
          <a:prstGeom prst="rect">
            <a:avLst/>
          </a:prstGeom>
        </p:spPr>
      </p:pic>
      <p:sp>
        <p:nvSpPr>
          <p:cNvPr id="8" name="CuadroTexto 7">
            <a:extLst>
              <a:ext uri="{FF2B5EF4-FFF2-40B4-BE49-F238E27FC236}">
                <a16:creationId xmlns:a16="http://schemas.microsoft.com/office/drawing/2014/main" id="{E65DD6A0-F3D9-4E31-8B2D-1BD50D5A0DA6}"/>
              </a:ext>
            </a:extLst>
          </p:cNvPr>
          <p:cNvSpPr txBox="1"/>
          <p:nvPr/>
        </p:nvSpPr>
        <p:spPr>
          <a:xfrm>
            <a:off x="8647809" y="5409106"/>
            <a:ext cx="3004273" cy="923330"/>
          </a:xfrm>
          <a:prstGeom prst="rect">
            <a:avLst/>
          </a:prstGeom>
          <a:solidFill>
            <a:schemeClr val="accent4"/>
          </a:solidFill>
          <a:ln>
            <a:noFill/>
          </a:ln>
          <a:effectLst>
            <a:outerShdw blurRad="152400" dist="317500" dir="5400000" sx="90000" sy="-19000" rotWithShape="0">
              <a:prstClr val="black">
                <a:alpha val="15000"/>
              </a:prst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Con distanciamiento existen 10.2% menos posibilidades de contagio</a:t>
            </a:r>
            <a:endParaRPr kumimoji="0" lang="es-G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14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 y="0"/>
            <a:ext cx="12189630" cy="6858000"/>
          </a:xfrm>
          <a:prstGeom prst="rect">
            <a:avLst/>
          </a:prstGeom>
        </p:spPr>
      </p:pic>
      <p:sp>
        <p:nvSpPr>
          <p:cNvPr id="4" name="TextBox 5">
            <a:extLst>
              <a:ext uri="{FF2B5EF4-FFF2-40B4-BE49-F238E27FC236}">
                <a16:creationId xmlns:a16="http://schemas.microsoft.com/office/drawing/2014/main" id="{A2160B09-A9E5-4A4E-B7F0-55D9278E5EE4}"/>
              </a:ext>
            </a:extLst>
          </p:cNvPr>
          <p:cNvSpPr txBox="1"/>
          <p:nvPr/>
        </p:nvSpPr>
        <p:spPr>
          <a:xfrm>
            <a:off x="127634" y="294894"/>
            <a:ext cx="78962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Posibilidades de mayor contagio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6" name="Objeto 5">
            <a:extLst>
              <a:ext uri="{FF2B5EF4-FFF2-40B4-BE49-F238E27FC236}">
                <a16:creationId xmlns:a16="http://schemas.microsoft.com/office/drawing/2014/main" id="{9786A2E7-9322-4BA0-8F1C-9BBDBBABC6EB}"/>
              </a:ext>
            </a:extLst>
          </p:cNvPr>
          <p:cNvGraphicFramePr>
            <a:graphicFrameLocks noChangeAspect="1"/>
          </p:cNvGraphicFramePr>
          <p:nvPr/>
        </p:nvGraphicFramePr>
        <p:xfrm>
          <a:off x="422220" y="1171590"/>
          <a:ext cx="6434137" cy="5418137"/>
        </p:xfrm>
        <a:graphic>
          <a:graphicData uri="http://schemas.openxmlformats.org/presentationml/2006/ole">
            <mc:AlternateContent xmlns:mc="http://schemas.openxmlformats.org/markup-compatibility/2006">
              <mc:Choice xmlns:v="urn:schemas-microsoft-com:vml" Requires="v">
                <p:oleObj name="Worksheet" r:id="rId4" imgW="8381942" imgH="7058198" progId="Excel.Sheet.12">
                  <p:embed/>
                </p:oleObj>
              </mc:Choice>
              <mc:Fallback>
                <p:oleObj name="Worksheet" r:id="rId4" imgW="8381942" imgH="7058198" progId="Excel.Sheet.12">
                  <p:embed/>
                  <p:pic>
                    <p:nvPicPr>
                      <p:cNvPr id="6" name="Objeto 5">
                        <a:extLst>
                          <a:ext uri="{FF2B5EF4-FFF2-40B4-BE49-F238E27FC236}">
                            <a16:creationId xmlns:a16="http://schemas.microsoft.com/office/drawing/2014/main" id="{9786A2E7-9322-4BA0-8F1C-9BBDBBABC6EB}"/>
                          </a:ext>
                        </a:extLst>
                      </p:cNvPr>
                      <p:cNvPicPr/>
                      <p:nvPr/>
                    </p:nvPicPr>
                    <p:blipFill>
                      <a:blip r:embed="rId5"/>
                      <a:stretch>
                        <a:fillRect/>
                      </a:stretch>
                    </p:blipFill>
                    <p:spPr>
                      <a:xfrm>
                        <a:off x="422220" y="1171590"/>
                        <a:ext cx="6434137" cy="5418137"/>
                      </a:xfrm>
                      <a:prstGeom prst="rect">
                        <a:avLst/>
                      </a:prstGeom>
                    </p:spPr>
                  </p:pic>
                </p:oleObj>
              </mc:Fallback>
            </mc:AlternateContent>
          </a:graphicData>
        </a:graphic>
      </p:graphicFrame>
      <p:pic>
        <p:nvPicPr>
          <p:cNvPr id="2" name="Imagen 1">
            <a:extLst>
              <a:ext uri="{FF2B5EF4-FFF2-40B4-BE49-F238E27FC236}">
                <a16:creationId xmlns:a16="http://schemas.microsoft.com/office/drawing/2014/main" id="{DCF7CFC2-D899-439D-BC47-C08190B07D0C}"/>
              </a:ext>
            </a:extLst>
          </p:cNvPr>
          <p:cNvPicPr>
            <a:picLocks noChangeAspect="1"/>
          </p:cNvPicPr>
          <p:nvPr/>
        </p:nvPicPr>
        <p:blipFill>
          <a:blip r:embed="rId6"/>
          <a:stretch>
            <a:fillRect/>
          </a:stretch>
        </p:blipFill>
        <p:spPr>
          <a:xfrm>
            <a:off x="7997499" y="4399413"/>
            <a:ext cx="3772281" cy="2121908"/>
          </a:xfrm>
          <a:prstGeom prst="rect">
            <a:avLst/>
          </a:prstGeom>
        </p:spPr>
      </p:pic>
      <p:cxnSp>
        <p:nvCxnSpPr>
          <p:cNvPr id="8" name="Conector recto de flecha 7">
            <a:extLst>
              <a:ext uri="{FF2B5EF4-FFF2-40B4-BE49-F238E27FC236}">
                <a16:creationId xmlns:a16="http://schemas.microsoft.com/office/drawing/2014/main" id="{B15CCA1E-8787-4DFC-9DD3-18D02F6D3B58}"/>
              </a:ext>
            </a:extLst>
          </p:cNvPr>
          <p:cNvCxnSpPr>
            <a:cxnSpLocks/>
          </p:cNvCxnSpPr>
          <p:nvPr/>
        </p:nvCxnSpPr>
        <p:spPr>
          <a:xfrm flipH="1">
            <a:off x="4908884" y="5498431"/>
            <a:ext cx="3088615" cy="0"/>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sp>
        <p:nvSpPr>
          <p:cNvPr id="10" name="Elipse 9">
            <a:extLst>
              <a:ext uri="{FF2B5EF4-FFF2-40B4-BE49-F238E27FC236}">
                <a16:creationId xmlns:a16="http://schemas.microsoft.com/office/drawing/2014/main" id="{9F9559CE-C48C-431F-BEB3-D7D8EC2F4ADA}"/>
              </a:ext>
            </a:extLst>
          </p:cNvPr>
          <p:cNvSpPr/>
          <p:nvPr/>
        </p:nvSpPr>
        <p:spPr>
          <a:xfrm>
            <a:off x="10202779" y="4896853"/>
            <a:ext cx="721895" cy="6015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ipse 10">
            <a:extLst>
              <a:ext uri="{FF2B5EF4-FFF2-40B4-BE49-F238E27FC236}">
                <a16:creationId xmlns:a16="http://schemas.microsoft.com/office/drawing/2014/main" id="{A20C3EC9-206A-421A-B6B9-108843D85915}"/>
              </a:ext>
            </a:extLst>
          </p:cNvPr>
          <p:cNvSpPr/>
          <p:nvPr/>
        </p:nvSpPr>
        <p:spPr>
          <a:xfrm>
            <a:off x="8339742" y="4748466"/>
            <a:ext cx="798899" cy="7499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2F3CAF12-A8DE-4089-9C02-EB393E697479}"/>
              </a:ext>
            </a:extLst>
          </p:cNvPr>
          <p:cNvSpPr txBox="1"/>
          <p:nvPr/>
        </p:nvSpPr>
        <p:spPr>
          <a:xfrm>
            <a:off x="7002379" y="1915864"/>
            <a:ext cx="5187251" cy="2308324"/>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rPr>
              <a:t>Sin mascarilla: 17.4% de posibilidad de contagio.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rPr>
              <a:t>Sin distanciamiento: 12.8% de posibilidad de contagio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rPr>
              <a:t>Sin lavado de manos: 21% de posibilidad de contagio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En total tienen el 51.2% de posibilidades de contagiarse de COVID-19</a:t>
            </a:r>
            <a:endParaRPr kumimoji="0" lang="es-GT"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0827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style.rotation</p:attrName>
                                        </p:attrNameLst>
                                      </p:cBhvr>
                                      <p:tavLst>
                                        <p:tav tm="0">
                                          <p:val>
                                            <p:fltVal val="90"/>
                                          </p:val>
                                        </p:tav>
                                        <p:tav tm="100000">
                                          <p:val>
                                            <p:fltVal val="0"/>
                                          </p:val>
                                        </p:tav>
                                      </p:tavLst>
                                    </p:anim>
                                    <p:animEffect transition="in" filter="fade">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 y="0"/>
            <a:ext cx="12189630" cy="6858000"/>
          </a:xfrm>
          <a:prstGeom prst="rect">
            <a:avLst/>
          </a:prstGeom>
        </p:spPr>
      </p:pic>
      <p:sp>
        <p:nvSpPr>
          <p:cNvPr id="4" name="TextBox 5">
            <a:extLst>
              <a:ext uri="{FF2B5EF4-FFF2-40B4-BE49-F238E27FC236}">
                <a16:creationId xmlns:a16="http://schemas.microsoft.com/office/drawing/2014/main" id="{A2160B09-A9E5-4A4E-B7F0-55D9278E5EE4}"/>
              </a:ext>
            </a:extLst>
          </p:cNvPr>
          <p:cNvSpPr txBox="1"/>
          <p:nvPr/>
        </p:nvSpPr>
        <p:spPr>
          <a:xfrm>
            <a:off x="127634" y="294894"/>
            <a:ext cx="78962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Otras actividades de alto riesgo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6" name="Objeto 5">
            <a:extLst>
              <a:ext uri="{FF2B5EF4-FFF2-40B4-BE49-F238E27FC236}">
                <a16:creationId xmlns:a16="http://schemas.microsoft.com/office/drawing/2014/main" id="{9786A2E7-9322-4BA0-8F1C-9BBDBBABC6EB}"/>
              </a:ext>
            </a:extLst>
          </p:cNvPr>
          <p:cNvGraphicFramePr>
            <a:graphicFrameLocks noChangeAspect="1"/>
          </p:cNvGraphicFramePr>
          <p:nvPr/>
        </p:nvGraphicFramePr>
        <p:xfrm>
          <a:off x="422220" y="1171590"/>
          <a:ext cx="6434137" cy="5418137"/>
        </p:xfrm>
        <a:graphic>
          <a:graphicData uri="http://schemas.openxmlformats.org/presentationml/2006/ole">
            <mc:AlternateContent xmlns:mc="http://schemas.openxmlformats.org/markup-compatibility/2006">
              <mc:Choice xmlns:v="urn:schemas-microsoft-com:vml" Requires="v">
                <p:oleObj name="Worksheet" r:id="rId4" imgW="8381942" imgH="7058198" progId="Excel.Sheet.12">
                  <p:embed/>
                </p:oleObj>
              </mc:Choice>
              <mc:Fallback>
                <p:oleObj name="Worksheet" r:id="rId4" imgW="8381942" imgH="7058198" progId="Excel.Sheet.12">
                  <p:embed/>
                  <p:pic>
                    <p:nvPicPr>
                      <p:cNvPr id="6" name="Objeto 5">
                        <a:extLst>
                          <a:ext uri="{FF2B5EF4-FFF2-40B4-BE49-F238E27FC236}">
                            <a16:creationId xmlns:a16="http://schemas.microsoft.com/office/drawing/2014/main" id="{9786A2E7-9322-4BA0-8F1C-9BBDBBABC6EB}"/>
                          </a:ext>
                        </a:extLst>
                      </p:cNvPr>
                      <p:cNvPicPr/>
                      <p:nvPr/>
                    </p:nvPicPr>
                    <p:blipFill>
                      <a:blip r:embed="rId5"/>
                      <a:stretch>
                        <a:fillRect/>
                      </a:stretch>
                    </p:blipFill>
                    <p:spPr>
                      <a:xfrm>
                        <a:off x="422220" y="1171590"/>
                        <a:ext cx="6434137" cy="5418137"/>
                      </a:xfrm>
                      <a:prstGeom prst="rect">
                        <a:avLst/>
                      </a:prstGeom>
                    </p:spPr>
                  </p:pic>
                </p:oleObj>
              </mc:Fallback>
            </mc:AlternateContent>
          </a:graphicData>
        </a:graphic>
      </p:graphicFrame>
      <p:pic>
        <p:nvPicPr>
          <p:cNvPr id="3" name="Imagen 2">
            <a:extLst>
              <a:ext uri="{FF2B5EF4-FFF2-40B4-BE49-F238E27FC236}">
                <a16:creationId xmlns:a16="http://schemas.microsoft.com/office/drawing/2014/main" id="{5F4C40BF-6CFE-469E-B828-5453DC57A6F8}"/>
              </a:ext>
            </a:extLst>
          </p:cNvPr>
          <p:cNvPicPr>
            <a:picLocks noChangeAspect="1"/>
          </p:cNvPicPr>
          <p:nvPr/>
        </p:nvPicPr>
        <p:blipFill>
          <a:blip r:embed="rId6"/>
          <a:stretch>
            <a:fillRect/>
          </a:stretch>
        </p:blipFill>
        <p:spPr>
          <a:xfrm>
            <a:off x="7726746" y="4020053"/>
            <a:ext cx="3594865" cy="2222280"/>
          </a:xfrm>
          <a:prstGeom prst="rect">
            <a:avLst/>
          </a:prstGeom>
        </p:spPr>
      </p:pic>
      <p:cxnSp>
        <p:nvCxnSpPr>
          <p:cNvPr id="8" name="Conector recto de flecha 7">
            <a:extLst>
              <a:ext uri="{FF2B5EF4-FFF2-40B4-BE49-F238E27FC236}">
                <a16:creationId xmlns:a16="http://schemas.microsoft.com/office/drawing/2014/main" id="{908644CE-6039-4C3A-9497-A57C28131CF7}"/>
              </a:ext>
            </a:extLst>
          </p:cNvPr>
          <p:cNvCxnSpPr>
            <a:cxnSpLocks/>
          </p:cNvCxnSpPr>
          <p:nvPr/>
        </p:nvCxnSpPr>
        <p:spPr>
          <a:xfrm flipH="1">
            <a:off x="3789947" y="5510463"/>
            <a:ext cx="3936800" cy="0"/>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sp>
        <p:nvSpPr>
          <p:cNvPr id="11" name="CuadroTexto 10">
            <a:extLst>
              <a:ext uri="{FF2B5EF4-FFF2-40B4-BE49-F238E27FC236}">
                <a16:creationId xmlns:a16="http://schemas.microsoft.com/office/drawing/2014/main" id="{D6372737-41A5-45D2-871E-175C777AF6D7}"/>
              </a:ext>
            </a:extLst>
          </p:cNvPr>
          <p:cNvSpPr txBox="1"/>
          <p:nvPr/>
        </p:nvSpPr>
        <p:spPr>
          <a:xfrm>
            <a:off x="7793064" y="3404386"/>
            <a:ext cx="3462228" cy="369332"/>
          </a:xfrm>
          <a:prstGeom prst="rect">
            <a:avLst/>
          </a:prstGeom>
          <a:solidFill>
            <a:srgbClr val="C00000"/>
          </a:solidFill>
        </p:spPr>
        <p:style>
          <a:lnRef idx="0">
            <a:schemeClr val="accent4"/>
          </a:lnRef>
          <a:fillRef idx="3">
            <a:schemeClr val="accent4"/>
          </a:fillRef>
          <a:effectRef idx="3">
            <a:schemeClr val="accent4"/>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Reuniones familiares </a:t>
            </a:r>
          </a:p>
        </p:txBody>
      </p:sp>
    </p:spTree>
    <p:extLst>
      <p:ext uri="{BB962C8B-B14F-4D97-AF65-F5344CB8AC3E}">
        <p14:creationId xmlns:p14="http://schemas.microsoft.com/office/powerpoint/2010/main" val="2001991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 y="0"/>
            <a:ext cx="12189630" cy="6858000"/>
          </a:xfrm>
          <a:prstGeom prst="rect">
            <a:avLst/>
          </a:prstGeom>
        </p:spPr>
      </p:pic>
      <p:sp>
        <p:nvSpPr>
          <p:cNvPr id="4" name="TextBox 5">
            <a:extLst>
              <a:ext uri="{FF2B5EF4-FFF2-40B4-BE49-F238E27FC236}">
                <a16:creationId xmlns:a16="http://schemas.microsoft.com/office/drawing/2014/main" id="{A2160B09-A9E5-4A4E-B7F0-55D9278E5EE4}"/>
              </a:ext>
            </a:extLst>
          </p:cNvPr>
          <p:cNvSpPr txBox="1"/>
          <p:nvPr/>
        </p:nvSpPr>
        <p:spPr>
          <a:xfrm>
            <a:off x="127634" y="294894"/>
            <a:ext cx="78962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Otras actividades de alto riesgo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6" name="Objeto 5">
            <a:extLst>
              <a:ext uri="{FF2B5EF4-FFF2-40B4-BE49-F238E27FC236}">
                <a16:creationId xmlns:a16="http://schemas.microsoft.com/office/drawing/2014/main" id="{9786A2E7-9322-4BA0-8F1C-9BBDBBABC6EB}"/>
              </a:ext>
            </a:extLst>
          </p:cNvPr>
          <p:cNvGraphicFramePr>
            <a:graphicFrameLocks noChangeAspect="1"/>
          </p:cNvGraphicFramePr>
          <p:nvPr/>
        </p:nvGraphicFramePr>
        <p:xfrm>
          <a:off x="354057" y="1243780"/>
          <a:ext cx="6434137" cy="5418137"/>
        </p:xfrm>
        <a:graphic>
          <a:graphicData uri="http://schemas.openxmlformats.org/presentationml/2006/ole">
            <mc:AlternateContent xmlns:mc="http://schemas.openxmlformats.org/markup-compatibility/2006">
              <mc:Choice xmlns:v="urn:schemas-microsoft-com:vml" Requires="v">
                <p:oleObj name="Worksheet" r:id="rId4" imgW="8381942" imgH="7058198" progId="Excel.Sheet.12">
                  <p:embed/>
                </p:oleObj>
              </mc:Choice>
              <mc:Fallback>
                <p:oleObj name="Worksheet" r:id="rId4" imgW="8381942" imgH="7058198" progId="Excel.Sheet.12">
                  <p:embed/>
                  <p:pic>
                    <p:nvPicPr>
                      <p:cNvPr id="6" name="Objeto 5">
                        <a:extLst>
                          <a:ext uri="{FF2B5EF4-FFF2-40B4-BE49-F238E27FC236}">
                            <a16:creationId xmlns:a16="http://schemas.microsoft.com/office/drawing/2014/main" id="{9786A2E7-9322-4BA0-8F1C-9BBDBBABC6EB}"/>
                          </a:ext>
                        </a:extLst>
                      </p:cNvPr>
                      <p:cNvPicPr/>
                      <p:nvPr/>
                    </p:nvPicPr>
                    <p:blipFill>
                      <a:blip r:embed="rId5"/>
                      <a:stretch>
                        <a:fillRect/>
                      </a:stretch>
                    </p:blipFill>
                    <p:spPr>
                      <a:xfrm>
                        <a:off x="354057" y="1243780"/>
                        <a:ext cx="6434137" cy="5418137"/>
                      </a:xfrm>
                      <a:prstGeom prst="rect">
                        <a:avLst/>
                      </a:prstGeom>
                    </p:spPr>
                  </p:pic>
                </p:oleObj>
              </mc:Fallback>
            </mc:AlternateContent>
          </a:graphicData>
        </a:graphic>
      </p:graphicFrame>
      <p:sp>
        <p:nvSpPr>
          <p:cNvPr id="11" name="CuadroTexto 10">
            <a:extLst>
              <a:ext uri="{FF2B5EF4-FFF2-40B4-BE49-F238E27FC236}">
                <a16:creationId xmlns:a16="http://schemas.microsoft.com/office/drawing/2014/main" id="{D6372737-41A5-45D2-871E-175C777AF6D7}"/>
              </a:ext>
            </a:extLst>
          </p:cNvPr>
          <p:cNvSpPr txBox="1"/>
          <p:nvPr/>
        </p:nvSpPr>
        <p:spPr>
          <a:xfrm>
            <a:off x="7793064" y="3404386"/>
            <a:ext cx="3462228" cy="369332"/>
          </a:xfrm>
          <a:prstGeom prst="rect">
            <a:avLst/>
          </a:prstGeom>
          <a:solidFill>
            <a:srgbClr val="C00000"/>
          </a:solidFill>
        </p:spPr>
        <p:style>
          <a:lnRef idx="0">
            <a:schemeClr val="accent4"/>
          </a:lnRef>
          <a:fillRef idx="3">
            <a:schemeClr val="accent4"/>
          </a:fillRef>
          <a:effectRef idx="3">
            <a:schemeClr val="accent4"/>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Fiestas masivas</a:t>
            </a:r>
          </a:p>
        </p:txBody>
      </p:sp>
      <p:grpSp>
        <p:nvGrpSpPr>
          <p:cNvPr id="7" name="Grupo 6">
            <a:extLst>
              <a:ext uri="{FF2B5EF4-FFF2-40B4-BE49-F238E27FC236}">
                <a16:creationId xmlns:a16="http://schemas.microsoft.com/office/drawing/2014/main" id="{BF4D5C6E-45C4-43C5-86DF-5DD04F789B38}"/>
              </a:ext>
            </a:extLst>
          </p:cNvPr>
          <p:cNvGrpSpPr/>
          <p:nvPr/>
        </p:nvGrpSpPr>
        <p:grpSpPr>
          <a:xfrm>
            <a:off x="4584031" y="3819322"/>
            <a:ext cx="7412347" cy="2743784"/>
            <a:chOff x="4584031" y="3819322"/>
            <a:chExt cx="7412347" cy="2743784"/>
          </a:xfrm>
        </p:grpSpPr>
        <p:cxnSp>
          <p:nvCxnSpPr>
            <p:cNvPr id="8" name="Conector recto de flecha 7">
              <a:extLst>
                <a:ext uri="{FF2B5EF4-FFF2-40B4-BE49-F238E27FC236}">
                  <a16:creationId xmlns:a16="http://schemas.microsoft.com/office/drawing/2014/main" id="{908644CE-6039-4C3A-9497-A57C28131CF7}"/>
                </a:ext>
              </a:extLst>
            </p:cNvPr>
            <p:cNvCxnSpPr>
              <a:cxnSpLocks/>
            </p:cNvCxnSpPr>
            <p:nvPr/>
          </p:nvCxnSpPr>
          <p:spPr>
            <a:xfrm flipH="1">
              <a:off x="4584031" y="5606716"/>
              <a:ext cx="3936800" cy="0"/>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pic>
          <p:nvPicPr>
            <p:cNvPr id="2" name="Imagen 1">
              <a:extLst>
                <a:ext uri="{FF2B5EF4-FFF2-40B4-BE49-F238E27FC236}">
                  <a16:creationId xmlns:a16="http://schemas.microsoft.com/office/drawing/2014/main" id="{838A46FD-F776-4526-B3FD-4DD573CCF129}"/>
                </a:ext>
              </a:extLst>
            </p:cNvPr>
            <p:cNvPicPr>
              <a:picLocks noChangeAspect="1"/>
            </p:cNvPicPr>
            <p:nvPr/>
          </p:nvPicPr>
          <p:blipFill>
            <a:blip r:embed="rId6"/>
            <a:stretch>
              <a:fillRect/>
            </a:stretch>
          </p:blipFill>
          <p:spPr>
            <a:xfrm>
              <a:off x="7139881" y="3819322"/>
              <a:ext cx="4856497" cy="2743784"/>
            </a:xfrm>
            <a:prstGeom prst="rect">
              <a:avLst/>
            </a:prstGeom>
          </p:spPr>
        </p:pic>
      </p:grpSp>
    </p:spTree>
    <p:extLst>
      <p:ext uri="{BB962C8B-B14F-4D97-AF65-F5344CB8AC3E}">
        <p14:creationId xmlns:p14="http://schemas.microsoft.com/office/powerpoint/2010/main" val="9201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 y="0"/>
            <a:ext cx="12189630" cy="6858000"/>
          </a:xfrm>
          <a:prstGeom prst="rect">
            <a:avLst/>
          </a:prstGeom>
        </p:spPr>
      </p:pic>
      <p:sp>
        <p:nvSpPr>
          <p:cNvPr id="4" name="TextBox 5">
            <a:extLst>
              <a:ext uri="{FF2B5EF4-FFF2-40B4-BE49-F238E27FC236}">
                <a16:creationId xmlns:a16="http://schemas.microsoft.com/office/drawing/2014/main" id="{A2160B09-A9E5-4A4E-B7F0-55D9278E5EE4}"/>
              </a:ext>
            </a:extLst>
          </p:cNvPr>
          <p:cNvSpPr txBox="1"/>
          <p:nvPr/>
        </p:nvSpPr>
        <p:spPr>
          <a:xfrm>
            <a:off x="0" y="138484"/>
            <a:ext cx="54567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Restricciones vigentes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AM 234-2020</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agen 8">
            <a:extLst>
              <a:ext uri="{FF2B5EF4-FFF2-40B4-BE49-F238E27FC236}">
                <a16:creationId xmlns:a16="http://schemas.microsoft.com/office/drawing/2014/main" id="{A140E6A1-9E30-4091-BAD8-D0438716A7EB}"/>
              </a:ext>
            </a:extLst>
          </p:cNvPr>
          <p:cNvPicPr>
            <a:picLocks noChangeAspect="1"/>
          </p:cNvPicPr>
          <p:nvPr/>
        </p:nvPicPr>
        <p:blipFill rotWithShape="1">
          <a:blip r:embed="rId4"/>
          <a:srcRect l="4663" t="26910" r="5213"/>
          <a:stretch/>
        </p:blipFill>
        <p:spPr>
          <a:xfrm>
            <a:off x="5830035" y="0"/>
            <a:ext cx="6359595" cy="6605337"/>
          </a:xfrm>
          <a:prstGeom prst="rect">
            <a:avLst/>
          </a:prstGeom>
        </p:spPr>
      </p:pic>
      <p:sp>
        <p:nvSpPr>
          <p:cNvPr id="10" name="Marcador de contenido 2">
            <a:extLst>
              <a:ext uri="{FF2B5EF4-FFF2-40B4-BE49-F238E27FC236}">
                <a16:creationId xmlns:a16="http://schemas.microsoft.com/office/drawing/2014/main" id="{956D3E72-3549-46AC-B73E-E4D746E9D8FE}"/>
              </a:ext>
            </a:extLst>
          </p:cNvPr>
          <p:cNvSpPr>
            <a:spLocks noGrp="1"/>
          </p:cNvSpPr>
          <p:nvPr>
            <p:ph idx="1"/>
          </p:nvPr>
        </p:nvSpPr>
        <p:spPr>
          <a:xfrm>
            <a:off x="-20547" y="1431623"/>
            <a:ext cx="5848212" cy="4769403"/>
          </a:xfrm>
        </p:spPr>
        <p:txBody>
          <a:bodyPr/>
          <a:lstStyle/>
          <a:p>
            <a:r>
              <a:rPr lang="es-GT" dirty="0"/>
              <a:t>Si no se respetan aforos, el grado de riesgo de contagio:</a:t>
            </a:r>
          </a:p>
          <a:p>
            <a:r>
              <a:rPr lang="es-GT" dirty="0"/>
              <a:t>Sin mascarilla y en silencio: </a:t>
            </a:r>
            <a:r>
              <a:rPr lang="es-GT" dirty="0">
                <a:solidFill>
                  <a:schemeClr val="accent2">
                    <a:lumMod val="75000"/>
                  </a:schemeClr>
                </a:solidFill>
              </a:rPr>
              <a:t>Medio</a:t>
            </a:r>
          </a:p>
          <a:p>
            <a:r>
              <a:rPr lang="es-GT" dirty="0"/>
              <a:t>Sin mascarilla gritando/hablando: </a:t>
            </a:r>
            <a:r>
              <a:rPr lang="es-GT" dirty="0">
                <a:solidFill>
                  <a:srgbClr val="FF0000"/>
                </a:solidFill>
              </a:rPr>
              <a:t>Alto</a:t>
            </a:r>
          </a:p>
          <a:p>
            <a:r>
              <a:rPr lang="es-GT" dirty="0"/>
              <a:t>Con mascarilla y mal ventilado, aún en silencio: </a:t>
            </a:r>
            <a:r>
              <a:rPr lang="es-GT" dirty="0">
                <a:solidFill>
                  <a:srgbClr val="FF0000"/>
                </a:solidFill>
              </a:rPr>
              <a:t>Alto</a:t>
            </a:r>
          </a:p>
          <a:p>
            <a:pPr marL="0" indent="0">
              <a:buNone/>
            </a:pPr>
            <a:endParaRPr lang="es-GT" dirty="0">
              <a:solidFill>
                <a:schemeClr val="accent2">
                  <a:lumMod val="75000"/>
                </a:schemeClr>
              </a:solidFill>
            </a:endParaRPr>
          </a:p>
          <a:p>
            <a:pPr marL="0" indent="0">
              <a:buNone/>
            </a:pPr>
            <a:endParaRPr lang="es-GT" dirty="0"/>
          </a:p>
        </p:txBody>
      </p:sp>
    </p:spTree>
    <p:extLst>
      <p:ext uri="{BB962C8B-B14F-4D97-AF65-F5344CB8AC3E}">
        <p14:creationId xmlns:p14="http://schemas.microsoft.com/office/powerpoint/2010/main" val="2180727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 y="0"/>
            <a:ext cx="12189630" cy="6858000"/>
          </a:xfrm>
          <a:prstGeom prst="rect">
            <a:avLst/>
          </a:prstGeom>
        </p:spPr>
      </p:pic>
      <p:sp>
        <p:nvSpPr>
          <p:cNvPr id="4" name="TextBox 5">
            <a:extLst>
              <a:ext uri="{FF2B5EF4-FFF2-40B4-BE49-F238E27FC236}">
                <a16:creationId xmlns:a16="http://schemas.microsoft.com/office/drawing/2014/main" id="{A2160B09-A9E5-4A4E-B7F0-55D9278E5EE4}"/>
              </a:ext>
            </a:extLst>
          </p:cNvPr>
          <p:cNvSpPr txBox="1"/>
          <p:nvPr/>
        </p:nvSpPr>
        <p:spPr>
          <a:xfrm>
            <a:off x="0" y="138484"/>
            <a:ext cx="54567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Restricciones vigentes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AM 234-2020</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Marcador de contenido 2">
            <a:extLst>
              <a:ext uri="{FF2B5EF4-FFF2-40B4-BE49-F238E27FC236}">
                <a16:creationId xmlns:a16="http://schemas.microsoft.com/office/drawing/2014/main" id="{956D3E72-3549-46AC-B73E-E4D746E9D8FE}"/>
              </a:ext>
            </a:extLst>
          </p:cNvPr>
          <p:cNvSpPr>
            <a:spLocks noGrp="1"/>
          </p:cNvSpPr>
          <p:nvPr>
            <p:ph idx="1"/>
          </p:nvPr>
        </p:nvSpPr>
        <p:spPr>
          <a:xfrm>
            <a:off x="-20547" y="1431623"/>
            <a:ext cx="5848212" cy="4769403"/>
          </a:xfrm>
        </p:spPr>
        <p:txBody>
          <a:bodyPr>
            <a:normAutofit fontScale="92500"/>
          </a:bodyPr>
          <a:lstStyle/>
          <a:p>
            <a:r>
              <a:rPr lang="es-GT" dirty="0"/>
              <a:t>Si no se respetan aforos, el grado de riesgo de contagio:</a:t>
            </a:r>
          </a:p>
          <a:p>
            <a:r>
              <a:rPr lang="es-GT" dirty="0"/>
              <a:t>Con mascarilla, por tiempo prolongado en sitios de mala ventilación, hablando o cantando: </a:t>
            </a:r>
            <a:r>
              <a:rPr lang="es-GT" dirty="0">
                <a:solidFill>
                  <a:srgbClr val="FF0000"/>
                </a:solidFill>
              </a:rPr>
              <a:t>Alto</a:t>
            </a:r>
          </a:p>
          <a:p>
            <a:r>
              <a:rPr lang="es-GT" dirty="0"/>
              <a:t>Con mascarilla, por tiempo prolongado al aire libre o sitios con buena circulación, hablando o cantando: </a:t>
            </a:r>
            <a:r>
              <a:rPr lang="es-GT" dirty="0">
                <a:solidFill>
                  <a:schemeClr val="accent2"/>
                </a:solidFill>
              </a:rPr>
              <a:t>Medio</a:t>
            </a:r>
            <a:r>
              <a:rPr lang="es-GT" dirty="0"/>
              <a:t>.</a:t>
            </a:r>
          </a:p>
          <a:p>
            <a:r>
              <a:rPr lang="es-GT" dirty="0"/>
              <a:t>Con mascarilla, por corto tiempo al aire libre o sitios con buena circulación, hablando o cantando: </a:t>
            </a:r>
            <a:r>
              <a:rPr lang="es-GT" dirty="0">
                <a:solidFill>
                  <a:srgbClr val="00B050"/>
                </a:solidFill>
              </a:rPr>
              <a:t>Bajo</a:t>
            </a:r>
            <a:r>
              <a:rPr lang="es-GT" dirty="0"/>
              <a:t>.</a:t>
            </a:r>
          </a:p>
          <a:p>
            <a:endParaRPr lang="es-GT" dirty="0">
              <a:solidFill>
                <a:schemeClr val="accent2">
                  <a:lumMod val="75000"/>
                </a:schemeClr>
              </a:solidFill>
            </a:endParaRPr>
          </a:p>
          <a:p>
            <a:pPr marL="0" indent="0">
              <a:buNone/>
            </a:pPr>
            <a:endParaRPr lang="es-GT" dirty="0"/>
          </a:p>
        </p:txBody>
      </p:sp>
      <p:grpSp>
        <p:nvGrpSpPr>
          <p:cNvPr id="13" name="Grupo 12">
            <a:extLst>
              <a:ext uri="{FF2B5EF4-FFF2-40B4-BE49-F238E27FC236}">
                <a16:creationId xmlns:a16="http://schemas.microsoft.com/office/drawing/2014/main" id="{23CBABAA-D74E-44E8-B226-77D4EE0D3D23}"/>
              </a:ext>
            </a:extLst>
          </p:cNvPr>
          <p:cNvGrpSpPr/>
          <p:nvPr/>
        </p:nvGrpSpPr>
        <p:grpSpPr>
          <a:xfrm>
            <a:off x="5632973" y="0"/>
            <a:ext cx="6713070" cy="6858000"/>
            <a:chOff x="5632973" y="0"/>
            <a:chExt cx="6713070" cy="6858000"/>
          </a:xfrm>
        </p:grpSpPr>
        <p:pic>
          <p:nvPicPr>
            <p:cNvPr id="6" name="Imagen 5" descr="Escala de tiempo&#10;&#10;Descripción generada automáticamente">
              <a:extLst>
                <a:ext uri="{FF2B5EF4-FFF2-40B4-BE49-F238E27FC236}">
                  <a16:creationId xmlns:a16="http://schemas.microsoft.com/office/drawing/2014/main" id="{4F7BF981-EB50-4639-B59E-5F433FDF5CB8}"/>
                </a:ext>
              </a:extLst>
            </p:cNvPr>
            <p:cNvPicPr>
              <a:picLocks noChangeAspect="1"/>
            </p:cNvPicPr>
            <p:nvPr/>
          </p:nvPicPr>
          <p:blipFill rotWithShape="1">
            <a:blip r:embed="rId4"/>
            <a:srcRect t="18246"/>
            <a:stretch/>
          </p:blipFill>
          <p:spPr>
            <a:xfrm>
              <a:off x="5632973" y="0"/>
              <a:ext cx="6713070" cy="6858000"/>
            </a:xfrm>
            <a:prstGeom prst="rect">
              <a:avLst/>
            </a:prstGeom>
          </p:spPr>
        </p:pic>
        <p:sp>
          <p:nvSpPr>
            <p:cNvPr id="11" name="Rectángulo 10">
              <a:extLst>
                <a:ext uri="{FF2B5EF4-FFF2-40B4-BE49-F238E27FC236}">
                  <a16:creationId xmlns:a16="http://schemas.microsoft.com/office/drawing/2014/main" id="{11240105-A4CD-4E1F-AA84-E52848DC2041}"/>
                </a:ext>
              </a:extLst>
            </p:cNvPr>
            <p:cNvSpPr/>
            <p:nvPr/>
          </p:nvSpPr>
          <p:spPr>
            <a:xfrm>
              <a:off x="5898708" y="2397761"/>
              <a:ext cx="2246768" cy="132267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ALERTA ROJA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40% de aforo en estacionamientos.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Áreas comunes de congregación, espectáculos y restaurantes cerradas.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No se permiten aglomeraciones de más de 10 personas.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Horario especial para grupos de riesgo o mayores de 60 años.</a:t>
              </a:r>
              <a:endParaRPr kumimoji="0" lang="es-GT" sz="1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grpSp>
    </p:spTree>
    <p:extLst>
      <p:ext uri="{BB962C8B-B14F-4D97-AF65-F5344CB8AC3E}">
        <p14:creationId xmlns:p14="http://schemas.microsoft.com/office/powerpoint/2010/main" val="2176364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8BE1DC5-52AC-4E38-955B-E5D187F0F2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1840704" cy="6858000"/>
          </a:xfrm>
          <a:prstGeom prst="rect">
            <a:avLst/>
          </a:prstGeom>
        </p:spPr>
      </p:pic>
      <p:sp>
        <p:nvSpPr>
          <p:cNvPr id="8" name="CuadroTexto 7">
            <a:extLst>
              <a:ext uri="{FF2B5EF4-FFF2-40B4-BE49-F238E27FC236}">
                <a16:creationId xmlns:a16="http://schemas.microsoft.com/office/drawing/2014/main" id="{704060B5-2BA4-4CC6-9AFE-FDDEEB0EC794}"/>
              </a:ext>
            </a:extLst>
          </p:cNvPr>
          <p:cNvSpPr txBox="1"/>
          <p:nvPr/>
        </p:nvSpPr>
        <p:spPr>
          <a:xfrm>
            <a:off x="2063552" y="92077"/>
            <a:ext cx="4638674" cy="830997"/>
          </a:xfrm>
          <a:prstGeom prst="rect">
            <a:avLst/>
          </a:prstGeom>
          <a:noFill/>
        </p:spPr>
        <p:txBody>
          <a:bodyPr wrap="square">
            <a:spAutoFit/>
          </a:bodyPr>
          <a:lstStyle/>
          <a:p>
            <a:r>
              <a:rPr lang="es-GT" sz="1600" b="1" dirty="0">
                <a:solidFill>
                  <a:prstClr val="white"/>
                </a:solidFill>
                <a:effectLst>
                  <a:outerShdw blurRad="38100" dist="38100" dir="2700000" algn="tl">
                    <a:srgbClr val="000000">
                      <a:alpha val="43137"/>
                    </a:srgbClr>
                  </a:outerShdw>
                </a:effectLst>
                <a:latin typeface="Calibri"/>
              </a:rPr>
              <a:t>TENDENCIA DE MUNICIPIOS SEGÚN CLASIFICACIÓN DE RIESGO SEMÁFORO GUATEMALA,  DEL 04 DE MARZO AL 19 DE AGOSTO 2021</a:t>
            </a:r>
          </a:p>
        </p:txBody>
      </p:sp>
      <p:pic>
        <p:nvPicPr>
          <p:cNvPr id="1026" name="Picture 2"/>
          <p:cNvPicPr>
            <a:picLocks noChangeAspect="1" noChangeArrowheads="1"/>
          </p:cNvPicPr>
          <p:nvPr/>
        </p:nvPicPr>
        <p:blipFill>
          <a:blip r:embed="rId3"/>
          <a:srcRect/>
          <a:stretch>
            <a:fillRect/>
          </a:stretch>
        </p:blipFill>
        <p:spPr bwMode="auto">
          <a:xfrm>
            <a:off x="962034" y="1111779"/>
            <a:ext cx="9916637" cy="5397509"/>
          </a:xfrm>
          <a:prstGeom prst="rect">
            <a:avLst/>
          </a:prstGeom>
          <a:noFill/>
          <a:ln w="9525">
            <a:noFill/>
            <a:miter lim="800000"/>
            <a:headEnd/>
            <a:tailEnd/>
          </a:ln>
          <a:effectLst/>
        </p:spPr>
      </p:pic>
    </p:spTree>
    <p:extLst>
      <p:ext uri="{BB962C8B-B14F-4D97-AF65-F5344CB8AC3E}">
        <p14:creationId xmlns:p14="http://schemas.microsoft.com/office/powerpoint/2010/main" val="3483436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 y="0"/>
            <a:ext cx="12189630" cy="6858000"/>
          </a:xfrm>
          <a:prstGeom prst="rect">
            <a:avLst/>
          </a:prstGeom>
        </p:spPr>
      </p:pic>
      <p:sp>
        <p:nvSpPr>
          <p:cNvPr id="4" name="TextBox 5">
            <a:extLst>
              <a:ext uri="{FF2B5EF4-FFF2-40B4-BE49-F238E27FC236}">
                <a16:creationId xmlns:a16="http://schemas.microsoft.com/office/drawing/2014/main" id="{A2160B09-A9E5-4A4E-B7F0-55D9278E5EE4}"/>
              </a:ext>
            </a:extLst>
          </p:cNvPr>
          <p:cNvSpPr txBox="1"/>
          <p:nvPr/>
        </p:nvSpPr>
        <p:spPr>
          <a:xfrm>
            <a:off x="0" y="138484"/>
            <a:ext cx="54567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Restricciones vigentes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AM 234-2020</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Marcador de contenido 2">
            <a:extLst>
              <a:ext uri="{FF2B5EF4-FFF2-40B4-BE49-F238E27FC236}">
                <a16:creationId xmlns:a16="http://schemas.microsoft.com/office/drawing/2014/main" id="{956D3E72-3549-46AC-B73E-E4D746E9D8FE}"/>
              </a:ext>
            </a:extLst>
          </p:cNvPr>
          <p:cNvSpPr>
            <a:spLocks noGrp="1"/>
          </p:cNvSpPr>
          <p:nvPr>
            <p:ph idx="1"/>
          </p:nvPr>
        </p:nvSpPr>
        <p:spPr>
          <a:xfrm>
            <a:off x="-20547" y="1107965"/>
            <a:ext cx="5141989" cy="5750035"/>
          </a:xfrm>
        </p:spPr>
        <p:txBody>
          <a:bodyPr>
            <a:normAutofit lnSpcReduction="10000"/>
          </a:bodyPr>
          <a:lstStyle/>
          <a:p>
            <a:pPr marL="0" indent="0" algn="ctr">
              <a:buNone/>
            </a:pPr>
            <a:r>
              <a:rPr lang="es-GT" b="1" dirty="0"/>
              <a:t>Si no se respetan aforos, el grado de riesgo de contagio:</a:t>
            </a:r>
          </a:p>
          <a:p>
            <a:r>
              <a:rPr lang="es-GT" dirty="0"/>
              <a:t>Con mascarilla, por tiempo prolongado en sitios de mala ventilación, hablando o cantando: </a:t>
            </a:r>
            <a:r>
              <a:rPr lang="es-GT" dirty="0">
                <a:solidFill>
                  <a:srgbClr val="FF0000"/>
                </a:solidFill>
              </a:rPr>
              <a:t>Alto</a:t>
            </a:r>
          </a:p>
          <a:p>
            <a:r>
              <a:rPr lang="es-GT" dirty="0"/>
              <a:t>Con mascarilla, por tiempo prolongado al aire libre o sitios con buena circulación, hablando o cantando: </a:t>
            </a:r>
            <a:r>
              <a:rPr lang="es-GT" dirty="0">
                <a:solidFill>
                  <a:srgbClr val="FF0000"/>
                </a:solidFill>
              </a:rPr>
              <a:t>Alto</a:t>
            </a:r>
            <a:r>
              <a:rPr lang="es-GT" dirty="0"/>
              <a:t>.</a:t>
            </a:r>
          </a:p>
          <a:p>
            <a:r>
              <a:rPr lang="es-GT" dirty="0"/>
              <a:t>Con mascarilla, por corto tiempo al aire libre o sitios con buena circulación, hablando o cantando: </a:t>
            </a:r>
            <a:r>
              <a:rPr lang="es-GT" dirty="0">
                <a:solidFill>
                  <a:schemeClr val="accent2"/>
                </a:solidFill>
              </a:rPr>
              <a:t>Medio</a:t>
            </a:r>
            <a:r>
              <a:rPr lang="es-GT" dirty="0"/>
              <a:t>.</a:t>
            </a:r>
          </a:p>
          <a:p>
            <a:endParaRPr lang="es-GT" dirty="0">
              <a:solidFill>
                <a:schemeClr val="accent2">
                  <a:lumMod val="75000"/>
                </a:schemeClr>
              </a:solidFill>
            </a:endParaRPr>
          </a:p>
          <a:p>
            <a:pPr marL="0" indent="0">
              <a:buNone/>
            </a:pPr>
            <a:endParaRPr lang="es-GT" dirty="0"/>
          </a:p>
        </p:txBody>
      </p:sp>
      <p:grpSp>
        <p:nvGrpSpPr>
          <p:cNvPr id="8" name="Grupo 7">
            <a:extLst>
              <a:ext uri="{FF2B5EF4-FFF2-40B4-BE49-F238E27FC236}">
                <a16:creationId xmlns:a16="http://schemas.microsoft.com/office/drawing/2014/main" id="{ABACCCBF-E29F-4B2A-95BA-9941E4DFB910}"/>
              </a:ext>
            </a:extLst>
          </p:cNvPr>
          <p:cNvGrpSpPr/>
          <p:nvPr/>
        </p:nvGrpSpPr>
        <p:grpSpPr>
          <a:xfrm>
            <a:off x="5233737" y="0"/>
            <a:ext cx="6845968" cy="6857999"/>
            <a:chOff x="838200" y="264695"/>
            <a:chExt cx="7067462" cy="7207119"/>
          </a:xfrm>
        </p:grpSpPr>
        <p:grpSp>
          <p:nvGrpSpPr>
            <p:cNvPr id="9" name="Grupo 8">
              <a:extLst>
                <a:ext uri="{FF2B5EF4-FFF2-40B4-BE49-F238E27FC236}">
                  <a16:creationId xmlns:a16="http://schemas.microsoft.com/office/drawing/2014/main" id="{D1E2BDC3-1561-4D1E-BE80-DAB59C80815E}"/>
                </a:ext>
              </a:extLst>
            </p:cNvPr>
            <p:cNvGrpSpPr/>
            <p:nvPr/>
          </p:nvGrpSpPr>
          <p:grpSpPr>
            <a:xfrm>
              <a:off x="838200" y="264695"/>
              <a:ext cx="7067462" cy="7207119"/>
              <a:chOff x="5098927" y="0"/>
              <a:chExt cx="7067462" cy="7207119"/>
            </a:xfrm>
          </p:grpSpPr>
          <p:grpSp>
            <p:nvGrpSpPr>
              <p:cNvPr id="14" name="Grupo 13">
                <a:extLst>
                  <a:ext uri="{FF2B5EF4-FFF2-40B4-BE49-F238E27FC236}">
                    <a16:creationId xmlns:a16="http://schemas.microsoft.com/office/drawing/2014/main" id="{7CCBE942-B622-47E1-B856-6B5B9674D7BA}"/>
                  </a:ext>
                </a:extLst>
              </p:cNvPr>
              <p:cNvGrpSpPr/>
              <p:nvPr/>
            </p:nvGrpSpPr>
            <p:grpSpPr>
              <a:xfrm>
                <a:off x="5098927" y="0"/>
                <a:ext cx="7067462" cy="7207119"/>
                <a:chOff x="3351885" y="1624262"/>
                <a:chExt cx="7067462" cy="7207119"/>
              </a:xfrm>
            </p:grpSpPr>
            <p:pic>
              <p:nvPicPr>
                <p:cNvPr id="18" name="Imagen 17" descr="Escala de tiempo&#10;&#10;Descripción generada automáticamente">
                  <a:extLst>
                    <a:ext uri="{FF2B5EF4-FFF2-40B4-BE49-F238E27FC236}">
                      <a16:creationId xmlns:a16="http://schemas.microsoft.com/office/drawing/2014/main" id="{9A542AEE-9272-4A4A-BD55-C17AAF865215}"/>
                    </a:ext>
                  </a:extLst>
                </p:cNvPr>
                <p:cNvPicPr>
                  <a:picLocks noChangeAspect="1"/>
                </p:cNvPicPr>
                <p:nvPr/>
              </p:nvPicPr>
              <p:blipFill rotWithShape="1">
                <a:blip r:embed="rId4"/>
                <a:srcRect t="18392"/>
                <a:stretch/>
              </p:blipFill>
              <p:spPr>
                <a:xfrm>
                  <a:off x="3351885" y="1624262"/>
                  <a:ext cx="7067462" cy="7207119"/>
                </a:xfrm>
                <a:prstGeom prst="rect">
                  <a:avLst/>
                </a:prstGeom>
              </p:spPr>
            </p:pic>
            <p:sp>
              <p:nvSpPr>
                <p:cNvPr id="19" name="Rectángulo 18">
                  <a:extLst>
                    <a:ext uri="{FF2B5EF4-FFF2-40B4-BE49-F238E27FC236}">
                      <a16:creationId xmlns:a16="http://schemas.microsoft.com/office/drawing/2014/main" id="{25657597-03AC-415E-A15E-A0A836663A24}"/>
                    </a:ext>
                  </a:extLst>
                </p:cNvPr>
                <p:cNvSpPr/>
                <p:nvPr/>
              </p:nvSpPr>
              <p:spPr>
                <a:xfrm>
                  <a:off x="3633539" y="2273968"/>
                  <a:ext cx="6493040" cy="340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EVENTOS, FERIAS, CONCIERTOS Y CENTROS DE DIVERSIÓN</a:t>
                  </a:r>
                  <a:endParaRPr kumimoji="0" lang="es-GT"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grpSp>
          <p:sp>
            <p:nvSpPr>
              <p:cNvPr id="15" name="Rectángulo: esquinas redondeadas 14">
                <a:extLst>
                  <a:ext uri="{FF2B5EF4-FFF2-40B4-BE49-F238E27FC236}">
                    <a16:creationId xmlns:a16="http://schemas.microsoft.com/office/drawing/2014/main" id="{DB702AF1-3D7F-4B9C-82CF-DB96DDE138C2}"/>
                  </a:ext>
                </a:extLst>
              </p:cNvPr>
              <p:cNvSpPr/>
              <p:nvPr/>
            </p:nvSpPr>
            <p:spPr>
              <a:xfrm>
                <a:off x="5380581" y="2629612"/>
                <a:ext cx="2382252" cy="1022684"/>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Light" panose="020F0302020204030204"/>
                    <a:ea typeface="+mn-ea"/>
                    <a:cs typeface="+mn-cs"/>
                  </a:rPr>
                  <a:t>ALERTA ROJA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Light" panose="020F0302020204030204"/>
                    <a:ea typeface="+mn-ea"/>
                    <a:cs typeface="+mn-cs"/>
                  </a:rPr>
                  <a:t>Aforo 10m2/persona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Light" panose="020F0302020204030204"/>
                    <a:ea typeface="+mn-ea"/>
                    <a:cs typeface="+mn-cs"/>
                  </a:rPr>
                  <a:t>Máximo 100 personas</a:t>
                </a:r>
                <a:endParaRPr kumimoji="0" lang="es-GT"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6" name="Rectángulo: esquinas redondeadas 15">
                <a:extLst>
                  <a:ext uri="{FF2B5EF4-FFF2-40B4-BE49-F238E27FC236}">
                    <a16:creationId xmlns:a16="http://schemas.microsoft.com/office/drawing/2014/main" id="{191F7F80-4718-460A-BF71-F41B56193577}"/>
                  </a:ext>
                </a:extLst>
              </p:cNvPr>
              <p:cNvSpPr/>
              <p:nvPr/>
            </p:nvSpPr>
            <p:spPr>
              <a:xfrm>
                <a:off x="5380581" y="4821948"/>
                <a:ext cx="2382252" cy="102268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Light" panose="020F0302020204030204"/>
                    <a:ea typeface="+mn-ea"/>
                    <a:cs typeface="+mn-cs"/>
                  </a:rPr>
                  <a:t>ALERTA AMARILLA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Light" panose="020F0302020204030204"/>
                    <a:ea typeface="+mn-ea"/>
                    <a:cs typeface="+mn-cs"/>
                  </a:rPr>
                  <a:t>Aforo 4m2/persona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Light" panose="020F0302020204030204"/>
                    <a:ea typeface="+mn-ea"/>
                    <a:cs typeface="+mn-cs"/>
                  </a:rPr>
                  <a:t>Máximo 500 personas</a:t>
                </a:r>
                <a:endParaRPr kumimoji="0" lang="es-GT"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7" name="Rectángulo: esquinas redondeadas 16">
                <a:extLst>
                  <a:ext uri="{FF2B5EF4-FFF2-40B4-BE49-F238E27FC236}">
                    <a16:creationId xmlns:a16="http://schemas.microsoft.com/office/drawing/2014/main" id="{C8F72D4D-F9BF-4F9A-9DAC-B30194C8BE81}"/>
                  </a:ext>
                </a:extLst>
              </p:cNvPr>
              <p:cNvSpPr/>
              <p:nvPr/>
            </p:nvSpPr>
            <p:spPr>
              <a:xfrm>
                <a:off x="9491369" y="4821948"/>
                <a:ext cx="2382252" cy="102268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Light" panose="020F0302020204030204"/>
                    <a:ea typeface="+mn-ea"/>
                    <a:cs typeface="+mn-cs"/>
                  </a:rPr>
                  <a:t>ALERTA AMARILLA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Light" panose="020F0302020204030204"/>
                    <a:ea typeface="+mn-ea"/>
                    <a:cs typeface="+mn-cs"/>
                  </a:rPr>
                  <a:t>Aforo 2.5m2/persona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Light" panose="020F0302020204030204"/>
                    <a:ea typeface="+mn-ea"/>
                    <a:cs typeface="+mn-cs"/>
                  </a:rPr>
                  <a:t>Sin límite de personas</a:t>
                </a:r>
                <a:endParaRPr kumimoji="0" lang="es-GT"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sp>
          <p:nvSpPr>
            <p:cNvPr id="12" name="Rectángulo: esquinas redondeadas 11">
              <a:extLst>
                <a:ext uri="{FF2B5EF4-FFF2-40B4-BE49-F238E27FC236}">
                  <a16:creationId xmlns:a16="http://schemas.microsoft.com/office/drawing/2014/main" id="{6DAD696A-B02F-450F-9425-8ACAFD7F0827}"/>
                </a:ext>
              </a:extLst>
            </p:cNvPr>
            <p:cNvSpPr/>
            <p:nvPr/>
          </p:nvSpPr>
          <p:spPr>
            <a:xfrm>
              <a:off x="5230642" y="2845570"/>
              <a:ext cx="2382252" cy="102268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Light" panose="020F0302020204030204"/>
                  <a:ea typeface="+mn-ea"/>
                  <a:cs typeface="+mn-cs"/>
                </a:rPr>
                <a:t>ALERTA NARANJA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Light" panose="020F0302020204030204"/>
                  <a:ea typeface="+mn-ea"/>
                  <a:cs typeface="+mn-cs"/>
                </a:rPr>
                <a:t>Aforo 6m2/persona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Light" panose="020F0302020204030204"/>
                  <a:ea typeface="+mn-ea"/>
                  <a:cs typeface="+mn-cs"/>
                </a:rPr>
                <a:t>Máximo 250 personas</a:t>
              </a:r>
              <a:endParaRPr kumimoji="0" lang="es-GT"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spTree>
    <p:extLst>
      <p:ext uri="{BB962C8B-B14F-4D97-AF65-F5344CB8AC3E}">
        <p14:creationId xmlns:p14="http://schemas.microsoft.com/office/powerpoint/2010/main" val="3089096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9630" cy="6858000"/>
          </a:xfrm>
          <a:prstGeom prst="rect">
            <a:avLst/>
          </a:prstGeom>
        </p:spPr>
      </p:pic>
      <p:sp>
        <p:nvSpPr>
          <p:cNvPr id="3" name="TextBox 6">
            <a:extLst>
              <a:ext uri="{FF2B5EF4-FFF2-40B4-BE49-F238E27FC236}">
                <a16:creationId xmlns:a16="http://schemas.microsoft.com/office/drawing/2014/main" id="{3613FBB5-F33F-43C9-8B81-F383B0B1E0DA}"/>
              </a:ext>
            </a:extLst>
          </p:cNvPr>
          <p:cNvSpPr txBox="1"/>
          <p:nvPr/>
        </p:nvSpPr>
        <p:spPr>
          <a:xfrm>
            <a:off x="439511" y="0"/>
            <a:ext cx="753971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Medidas obligatorias que se deben de continuar implementando</a:t>
            </a:r>
            <a:r>
              <a:rPr kumimoji="0" lang="es-GT" sz="14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291043A7-3B9A-4883-A300-5DB78BA8A6ED}"/>
              </a:ext>
            </a:extLst>
          </p:cNvPr>
          <p:cNvPicPr>
            <a:picLocks noChangeAspect="1"/>
          </p:cNvPicPr>
          <p:nvPr/>
        </p:nvPicPr>
        <p:blipFill rotWithShape="1">
          <a:blip r:embed="rId3"/>
          <a:srcRect l="50000" t="20952" b="10317"/>
          <a:stretch/>
        </p:blipFill>
        <p:spPr>
          <a:xfrm>
            <a:off x="613683" y="1059233"/>
            <a:ext cx="2732315" cy="5809652"/>
          </a:xfrm>
          <a:prstGeom prst="rect">
            <a:avLst/>
          </a:prstGeom>
        </p:spPr>
      </p:pic>
      <p:pic>
        <p:nvPicPr>
          <p:cNvPr id="6" name="Imagen 5">
            <a:extLst>
              <a:ext uri="{FF2B5EF4-FFF2-40B4-BE49-F238E27FC236}">
                <a16:creationId xmlns:a16="http://schemas.microsoft.com/office/drawing/2014/main" id="{69D56AA6-739C-464A-832C-EA39F35AAAB2}"/>
              </a:ext>
            </a:extLst>
          </p:cNvPr>
          <p:cNvPicPr>
            <a:picLocks noChangeAspect="1"/>
          </p:cNvPicPr>
          <p:nvPr/>
        </p:nvPicPr>
        <p:blipFill>
          <a:blip r:embed="rId4"/>
          <a:stretch>
            <a:fillRect/>
          </a:stretch>
        </p:blipFill>
        <p:spPr>
          <a:xfrm>
            <a:off x="4157897" y="1048348"/>
            <a:ext cx="3745132" cy="5793075"/>
          </a:xfrm>
          <a:prstGeom prst="rect">
            <a:avLst/>
          </a:prstGeom>
        </p:spPr>
      </p:pic>
      <p:sp>
        <p:nvSpPr>
          <p:cNvPr id="7" name="AutoShape 4">
            <a:extLst>
              <a:ext uri="{FF2B5EF4-FFF2-40B4-BE49-F238E27FC236}">
                <a16:creationId xmlns:a16="http://schemas.microsoft.com/office/drawing/2014/main" id="{A4B63978-56E3-4851-ACFF-67355D4C295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Imagen 7">
            <a:extLst>
              <a:ext uri="{FF2B5EF4-FFF2-40B4-BE49-F238E27FC236}">
                <a16:creationId xmlns:a16="http://schemas.microsoft.com/office/drawing/2014/main" id="{86947A2C-B0E1-44EA-970C-5A467DB12789}"/>
              </a:ext>
            </a:extLst>
          </p:cNvPr>
          <p:cNvPicPr>
            <a:picLocks noChangeAspect="1"/>
          </p:cNvPicPr>
          <p:nvPr/>
        </p:nvPicPr>
        <p:blipFill>
          <a:blip r:embed="rId5"/>
          <a:stretch>
            <a:fillRect/>
          </a:stretch>
        </p:blipFill>
        <p:spPr>
          <a:xfrm>
            <a:off x="8173763" y="1059233"/>
            <a:ext cx="3745133" cy="5793075"/>
          </a:xfrm>
          <a:prstGeom prst="rect">
            <a:avLst/>
          </a:prstGeom>
        </p:spPr>
      </p:pic>
    </p:spTree>
    <p:extLst>
      <p:ext uri="{BB962C8B-B14F-4D97-AF65-F5344CB8AC3E}">
        <p14:creationId xmlns:p14="http://schemas.microsoft.com/office/powerpoint/2010/main" val="4211765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636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642273"/>
          </a:xfrm>
          <a:prstGeom prst="rect">
            <a:avLst/>
          </a:prstGeom>
        </p:spPr>
      </p:pic>
      <p:sp>
        <p:nvSpPr>
          <p:cNvPr id="8" name="1 Título">
            <a:extLst>
              <a:ext uri="{FF2B5EF4-FFF2-40B4-BE49-F238E27FC236}">
                <a16:creationId xmlns:a16="http://schemas.microsoft.com/office/drawing/2014/main" id="{3B9D70D3-D02A-4371-AD56-005E161B0CE0}"/>
              </a:ext>
            </a:extLst>
          </p:cNvPr>
          <p:cNvSpPr>
            <a:spLocks noGrp="1"/>
          </p:cNvSpPr>
          <p:nvPr>
            <p:ph type="title"/>
          </p:nvPr>
        </p:nvSpPr>
        <p:spPr>
          <a:xfrm>
            <a:off x="1970725" y="124289"/>
            <a:ext cx="5365430" cy="969963"/>
          </a:xfrm>
        </p:spPr>
        <p:txBody>
          <a:bodyPr>
            <a:normAutofit fontScale="90000"/>
          </a:bodyPr>
          <a:lstStyle/>
          <a:p>
            <a:r>
              <a:rPr lang="es-GT" sz="2400" b="1" dirty="0">
                <a:solidFill>
                  <a:schemeClr val="bg1"/>
                </a:solidFill>
              </a:rPr>
              <a:t>COVID-19, casos confirmados*,  </a:t>
            </a:r>
            <a:br>
              <a:rPr lang="es-GT" sz="2400" b="1" dirty="0">
                <a:solidFill>
                  <a:schemeClr val="bg1"/>
                </a:solidFill>
              </a:rPr>
            </a:br>
            <a:r>
              <a:rPr lang="es-GT" sz="2400" b="1" dirty="0">
                <a:solidFill>
                  <a:schemeClr val="bg1"/>
                </a:solidFill>
              </a:rPr>
              <a:t>Guatemala del 13 de marzo 2020 al 23 de agosto 2021</a:t>
            </a:r>
          </a:p>
        </p:txBody>
      </p:sp>
      <p:grpSp>
        <p:nvGrpSpPr>
          <p:cNvPr id="7" name="Grupo 6">
            <a:extLst>
              <a:ext uri="{FF2B5EF4-FFF2-40B4-BE49-F238E27FC236}">
                <a16:creationId xmlns:a16="http://schemas.microsoft.com/office/drawing/2014/main" id="{287F14CC-3BE0-4A29-B275-54103D6DDDC9}"/>
              </a:ext>
            </a:extLst>
          </p:cNvPr>
          <p:cNvGrpSpPr/>
          <p:nvPr/>
        </p:nvGrpSpPr>
        <p:grpSpPr>
          <a:xfrm>
            <a:off x="176463" y="985683"/>
            <a:ext cx="11887200" cy="5595251"/>
            <a:chOff x="1524000" y="985683"/>
            <a:chExt cx="9144000" cy="5595251"/>
          </a:xfrm>
        </p:grpSpPr>
        <p:pic>
          <p:nvPicPr>
            <p:cNvPr id="27" name="Imagen 26" descr="Gráfico, Histograma&#10;&#10;Descripción generada automáticamente">
              <a:extLst>
                <a:ext uri="{FF2B5EF4-FFF2-40B4-BE49-F238E27FC236}">
                  <a16:creationId xmlns:a16="http://schemas.microsoft.com/office/drawing/2014/main" id="{BF6686A3-EF33-4D68-8E51-E32B5F925152}"/>
                </a:ext>
              </a:extLst>
            </p:cNvPr>
            <p:cNvPicPr>
              <a:picLocks noChangeAspect="1"/>
            </p:cNvPicPr>
            <p:nvPr/>
          </p:nvPicPr>
          <p:blipFill rotWithShape="1">
            <a:blip r:embed="rId4">
              <a:extLst>
                <a:ext uri="{28A0092B-C50C-407E-A947-70E740481C1C}">
                  <a14:useLocalDpi xmlns:a14="http://schemas.microsoft.com/office/drawing/2010/main" val="0"/>
                </a:ext>
              </a:extLst>
            </a:blip>
            <a:srcRect t="7939"/>
            <a:stretch/>
          </p:blipFill>
          <p:spPr>
            <a:xfrm>
              <a:off x="1524000" y="2037598"/>
              <a:ext cx="9144000" cy="4209000"/>
            </a:xfrm>
            <a:prstGeom prst="rect">
              <a:avLst/>
            </a:prstGeom>
          </p:spPr>
        </p:pic>
        <p:grpSp>
          <p:nvGrpSpPr>
            <p:cNvPr id="6" name="Grupo 5">
              <a:extLst>
                <a:ext uri="{FF2B5EF4-FFF2-40B4-BE49-F238E27FC236}">
                  <a16:creationId xmlns:a16="http://schemas.microsoft.com/office/drawing/2014/main" id="{35D5523D-C7C2-452F-8867-7CB9F40A7A0B}"/>
                </a:ext>
              </a:extLst>
            </p:cNvPr>
            <p:cNvGrpSpPr/>
            <p:nvPr/>
          </p:nvGrpSpPr>
          <p:grpSpPr>
            <a:xfrm>
              <a:off x="1996598" y="985683"/>
              <a:ext cx="8662850" cy="5595251"/>
              <a:chOff x="1996598" y="985683"/>
              <a:chExt cx="8662850" cy="5595251"/>
            </a:xfrm>
          </p:grpSpPr>
          <p:grpSp>
            <p:nvGrpSpPr>
              <p:cNvPr id="2" name="Grupo 8">
                <a:extLst>
                  <a:ext uri="{FF2B5EF4-FFF2-40B4-BE49-F238E27FC236}">
                    <a16:creationId xmlns:a16="http://schemas.microsoft.com/office/drawing/2014/main" id="{FAC3FF6B-106F-47CC-8653-BDF6C4D4F44E}"/>
                  </a:ext>
                </a:extLst>
              </p:cNvPr>
              <p:cNvGrpSpPr/>
              <p:nvPr/>
            </p:nvGrpSpPr>
            <p:grpSpPr>
              <a:xfrm>
                <a:off x="1996598" y="985683"/>
                <a:ext cx="8662850" cy="4685874"/>
                <a:chOff x="669752" y="739366"/>
                <a:chExt cx="11550467" cy="4685874"/>
              </a:xfrm>
            </p:grpSpPr>
            <p:sp>
              <p:nvSpPr>
                <p:cNvPr id="10" name="5 CuadroTexto">
                  <a:extLst>
                    <a:ext uri="{FF2B5EF4-FFF2-40B4-BE49-F238E27FC236}">
                      <a16:creationId xmlns:a16="http://schemas.microsoft.com/office/drawing/2014/main" id="{29FCA43F-BCB1-4323-80B4-EBAB761699D5}"/>
                    </a:ext>
                  </a:extLst>
                </p:cNvPr>
                <p:cNvSpPr txBox="1"/>
                <p:nvPr/>
              </p:nvSpPr>
              <p:spPr>
                <a:xfrm>
                  <a:off x="10159165" y="1079390"/>
                  <a:ext cx="1265327" cy="369332"/>
                </a:xfrm>
                <a:prstGeom prst="rect">
                  <a:avLst/>
                </a:prstGeom>
                <a:solidFill>
                  <a:schemeClr val="bg1"/>
                </a:solidFill>
              </p:spPr>
              <p:txBody>
                <a:bodyPr wrap="square" rtlCol="0">
                  <a:spAutoFit/>
                </a:bodyPr>
                <a:lstStyle/>
                <a:p>
                  <a:r>
                    <a:rPr lang="es-GT" b="1" dirty="0">
                      <a:solidFill>
                        <a:prstClr val="black"/>
                      </a:solidFill>
                      <a:latin typeface="Calibri"/>
                    </a:rPr>
                    <a:t>4618</a:t>
                  </a:r>
                </a:p>
              </p:txBody>
            </p:sp>
            <p:sp>
              <p:nvSpPr>
                <p:cNvPr id="11" name="6 CuadroTexto">
                  <a:extLst>
                    <a:ext uri="{FF2B5EF4-FFF2-40B4-BE49-F238E27FC236}">
                      <a16:creationId xmlns:a16="http://schemas.microsoft.com/office/drawing/2014/main" id="{B28A13CF-BF8F-4F12-9279-5DA1F719D3AF}"/>
                    </a:ext>
                  </a:extLst>
                </p:cNvPr>
                <p:cNvSpPr txBox="1"/>
                <p:nvPr/>
              </p:nvSpPr>
              <p:spPr>
                <a:xfrm>
                  <a:off x="10238300" y="2221171"/>
                  <a:ext cx="1107060" cy="369332"/>
                </a:xfrm>
                <a:prstGeom prst="rect">
                  <a:avLst/>
                </a:prstGeom>
                <a:noFill/>
              </p:spPr>
              <p:txBody>
                <a:bodyPr wrap="square" rtlCol="0">
                  <a:spAutoFit/>
                </a:bodyPr>
                <a:lstStyle/>
                <a:p>
                  <a:r>
                    <a:rPr lang="es-GT" b="1" dirty="0">
                      <a:solidFill>
                        <a:prstClr val="black"/>
                      </a:solidFill>
                      <a:latin typeface="Calibri"/>
                    </a:rPr>
                    <a:t>3575</a:t>
                  </a:r>
                </a:p>
              </p:txBody>
            </p:sp>
            <p:sp>
              <p:nvSpPr>
                <p:cNvPr id="12" name="9 CuadroTexto">
                  <a:extLst>
                    <a:ext uri="{FF2B5EF4-FFF2-40B4-BE49-F238E27FC236}">
                      <a16:creationId xmlns:a16="http://schemas.microsoft.com/office/drawing/2014/main" id="{51286C9A-4926-4D50-884D-E739445221BB}"/>
                    </a:ext>
                  </a:extLst>
                </p:cNvPr>
                <p:cNvSpPr txBox="1"/>
                <p:nvPr/>
              </p:nvSpPr>
              <p:spPr>
                <a:xfrm>
                  <a:off x="11120643" y="1129386"/>
                  <a:ext cx="1099576" cy="369332"/>
                </a:xfrm>
                <a:prstGeom prst="rect">
                  <a:avLst/>
                </a:prstGeom>
                <a:noFill/>
              </p:spPr>
              <p:txBody>
                <a:bodyPr wrap="square" rtlCol="0">
                  <a:spAutoFit/>
                </a:bodyPr>
                <a:lstStyle/>
                <a:p>
                  <a:pPr algn="ctr"/>
                  <a:r>
                    <a:rPr lang="es-GT" b="1" dirty="0">
                      <a:solidFill>
                        <a:prstClr val="black"/>
                      </a:solidFill>
                      <a:latin typeface="Calibri"/>
                    </a:rPr>
                    <a:t>5826</a:t>
                  </a:r>
                </a:p>
              </p:txBody>
            </p:sp>
            <p:sp>
              <p:nvSpPr>
                <p:cNvPr id="13" name="10 CuadroTexto">
                  <a:extLst>
                    <a:ext uri="{FF2B5EF4-FFF2-40B4-BE49-F238E27FC236}">
                      <a16:creationId xmlns:a16="http://schemas.microsoft.com/office/drawing/2014/main" id="{897BF160-6A77-485D-8CEC-DC9E84D0EA58}"/>
                    </a:ext>
                  </a:extLst>
                </p:cNvPr>
                <p:cNvSpPr txBox="1"/>
                <p:nvPr/>
              </p:nvSpPr>
              <p:spPr>
                <a:xfrm>
                  <a:off x="8324849" y="2628900"/>
                  <a:ext cx="984281" cy="369332"/>
                </a:xfrm>
                <a:prstGeom prst="rect">
                  <a:avLst/>
                </a:prstGeom>
                <a:noFill/>
              </p:spPr>
              <p:txBody>
                <a:bodyPr wrap="square" rtlCol="0">
                  <a:spAutoFit/>
                </a:bodyPr>
                <a:lstStyle/>
                <a:p>
                  <a:r>
                    <a:rPr lang="es-GT" dirty="0">
                      <a:solidFill>
                        <a:prstClr val="black"/>
                      </a:solidFill>
                      <a:latin typeface="Calibri"/>
                    </a:rPr>
                    <a:t>1997</a:t>
                  </a:r>
                </a:p>
              </p:txBody>
            </p:sp>
            <p:sp>
              <p:nvSpPr>
                <p:cNvPr id="14" name="11 CuadroTexto">
                  <a:extLst>
                    <a:ext uri="{FF2B5EF4-FFF2-40B4-BE49-F238E27FC236}">
                      <a16:creationId xmlns:a16="http://schemas.microsoft.com/office/drawing/2014/main" id="{FFBE8A60-DC14-48A0-AA97-18E33B88D8EE}"/>
                    </a:ext>
                  </a:extLst>
                </p:cNvPr>
                <p:cNvSpPr txBox="1"/>
                <p:nvPr/>
              </p:nvSpPr>
              <p:spPr>
                <a:xfrm>
                  <a:off x="7047856" y="3191659"/>
                  <a:ext cx="893059" cy="369332"/>
                </a:xfrm>
                <a:prstGeom prst="rect">
                  <a:avLst/>
                </a:prstGeom>
                <a:noFill/>
              </p:spPr>
              <p:txBody>
                <a:bodyPr wrap="square" rtlCol="0">
                  <a:spAutoFit/>
                </a:bodyPr>
                <a:lstStyle/>
                <a:p>
                  <a:r>
                    <a:rPr lang="es-GT" dirty="0">
                      <a:solidFill>
                        <a:prstClr val="black"/>
                      </a:solidFill>
                      <a:latin typeface="Calibri"/>
                    </a:rPr>
                    <a:t>1224</a:t>
                  </a:r>
                </a:p>
              </p:txBody>
            </p:sp>
            <p:sp>
              <p:nvSpPr>
                <p:cNvPr id="15" name="12 CuadroTexto">
                  <a:extLst>
                    <a:ext uri="{FF2B5EF4-FFF2-40B4-BE49-F238E27FC236}">
                      <a16:creationId xmlns:a16="http://schemas.microsoft.com/office/drawing/2014/main" id="{5EA51083-2CA4-4A2E-82DF-E8AFAAF13FDE}"/>
                    </a:ext>
                  </a:extLst>
                </p:cNvPr>
                <p:cNvSpPr txBox="1"/>
                <p:nvPr/>
              </p:nvSpPr>
              <p:spPr>
                <a:xfrm>
                  <a:off x="2558216" y="3213670"/>
                  <a:ext cx="1465169" cy="369332"/>
                </a:xfrm>
                <a:prstGeom prst="rect">
                  <a:avLst/>
                </a:prstGeom>
                <a:noFill/>
              </p:spPr>
              <p:txBody>
                <a:bodyPr wrap="square" rtlCol="0">
                  <a:spAutoFit/>
                </a:bodyPr>
                <a:lstStyle/>
                <a:p>
                  <a:r>
                    <a:rPr lang="es-GT" dirty="0">
                      <a:solidFill>
                        <a:prstClr val="black"/>
                      </a:solidFill>
                      <a:latin typeface="Calibri"/>
                    </a:rPr>
                    <a:t>1330</a:t>
                  </a:r>
                </a:p>
              </p:txBody>
            </p:sp>
            <p:cxnSp>
              <p:nvCxnSpPr>
                <p:cNvPr id="16" name="14 Conector recto de flecha">
                  <a:extLst>
                    <a:ext uri="{FF2B5EF4-FFF2-40B4-BE49-F238E27FC236}">
                      <a16:creationId xmlns:a16="http://schemas.microsoft.com/office/drawing/2014/main" id="{BF5CE1F1-9B0B-4E1C-AAF0-36B905D4715F}"/>
                    </a:ext>
                  </a:extLst>
                </p:cNvPr>
                <p:cNvCxnSpPr/>
                <p:nvPr/>
              </p:nvCxnSpPr>
              <p:spPr>
                <a:xfrm rot="5400000">
                  <a:off x="259998" y="4998232"/>
                  <a:ext cx="836762" cy="1725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17 Conector recto de flecha">
                  <a:extLst>
                    <a:ext uri="{FF2B5EF4-FFF2-40B4-BE49-F238E27FC236}">
                      <a16:creationId xmlns:a16="http://schemas.microsoft.com/office/drawing/2014/main" id="{5366FEE2-207B-471A-BAB3-5B60EF5582C3}"/>
                    </a:ext>
                  </a:extLst>
                </p:cNvPr>
                <p:cNvCxnSpPr>
                  <a:cxnSpLocks/>
                  <a:stCxn id="14" idx="2"/>
                </p:cNvCxnSpPr>
                <p:nvPr/>
              </p:nvCxnSpPr>
              <p:spPr>
                <a:xfrm>
                  <a:off x="7494385" y="3560991"/>
                  <a:ext cx="19427" cy="7936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18 Conector recto de flecha">
                  <a:extLst>
                    <a:ext uri="{FF2B5EF4-FFF2-40B4-BE49-F238E27FC236}">
                      <a16:creationId xmlns:a16="http://schemas.microsoft.com/office/drawing/2014/main" id="{23D2C95A-E36E-4AD3-994B-2138B184DE89}"/>
                    </a:ext>
                  </a:extLst>
                </p:cNvPr>
                <p:cNvCxnSpPr>
                  <a:cxnSpLocks/>
                </p:cNvCxnSpPr>
                <p:nvPr/>
              </p:nvCxnSpPr>
              <p:spPr>
                <a:xfrm>
                  <a:off x="8724900" y="3028950"/>
                  <a:ext cx="381168" cy="98410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19 Conector recto de flecha">
                  <a:extLst>
                    <a:ext uri="{FF2B5EF4-FFF2-40B4-BE49-F238E27FC236}">
                      <a16:creationId xmlns:a16="http://schemas.microsoft.com/office/drawing/2014/main" id="{ECA9C86A-26A8-4DB0-8022-30B8AE14311E}"/>
                    </a:ext>
                  </a:extLst>
                </p:cNvPr>
                <p:cNvCxnSpPr/>
                <p:nvPr/>
              </p:nvCxnSpPr>
              <p:spPr>
                <a:xfrm rot="16200000" flipH="1">
                  <a:off x="10795259" y="2630295"/>
                  <a:ext cx="651642" cy="4649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23 CuadroTexto">
                  <a:extLst>
                    <a:ext uri="{FF2B5EF4-FFF2-40B4-BE49-F238E27FC236}">
                      <a16:creationId xmlns:a16="http://schemas.microsoft.com/office/drawing/2014/main" id="{D3A5E37F-2E84-4FC0-BDEF-C4D09500644B}"/>
                    </a:ext>
                  </a:extLst>
                </p:cNvPr>
                <p:cNvSpPr txBox="1"/>
                <p:nvPr/>
              </p:nvSpPr>
              <p:spPr>
                <a:xfrm>
                  <a:off x="10309135" y="1780436"/>
                  <a:ext cx="1002297" cy="369332"/>
                </a:xfrm>
                <a:prstGeom prst="rect">
                  <a:avLst/>
                </a:prstGeom>
                <a:noFill/>
              </p:spPr>
              <p:txBody>
                <a:bodyPr wrap="square" rtlCol="0">
                  <a:spAutoFit/>
                </a:bodyPr>
                <a:lstStyle/>
                <a:p>
                  <a:r>
                    <a:rPr lang="es-ES" b="1" dirty="0">
                      <a:solidFill>
                        <a:prstClr val="black"/>
                      </a:solidFill>
                      <a:latin typeface="Calibri"/>
                    </a:rPr>
                    <a:t>4</a:t>
                  </a:r>
                  <a:r>
                    <a:rPr lang="es-GT" b="1" dirty="0">
                      <a:solidFill>
                        <a:prstClr val="black"/>
                      </a:solidFill>
                      <a:latin typeface="Calibri"/>
                    </a:rPr>
                    <a:t>399</a:t>
                  </a:r>
                </a:p>
              </p:txBody>
            </p:sp>
            <p:cxnSp>
              <p:nvCxnSpPr>
                <p:cNvPr id="21" name="24 Conector recto de flecha">
                  <a:extLst>
                    <a:ext uri="{FF2B5EF4-FFF2-40B4-BE49-F238E27FC236}">
                      <a16:creationId xmlns:a16="http://schemas.microsoft.com/office/drawing/2014/main" id="{53BABAA4-27ED-4AE1-B54A-68828FF1026A}"/>
                    </a:ext>
                  </a:extLst>
                </p:cNvPr>
                <p:cNvCxnSpPr>
                  <a:cxnSpLocks/>
                </p:cNvCxnSpPr>
                <p:nvPr/>
              </p:nvCxnSpPr>
              <p:spPr>
                <a:xfrm rot="16200000" flipH="1">
                  <a:off x="11100963" y="2052268"/>
                  <a:ext cx="570499" cy="5245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26 Conector recto de flecha">
                  <a:extLst>
                    <a:ext uri="{FF2B5EF4-FFF2-40B4-BE49-F238E27FC236}">
                      <a16:creationId xmlns:a16="http://schemas.microsoft.com/office/drawing/2014/main" id="{2DEBD523-67C9-4EB9-99D0-85C7882F8682}"/>
                    </a:ext>
                  </a:extLst>
                </p:cNvPr>
                <p:cNvCxnSpPr>
                  <a:cxnSpLocks/>
                  <a:stCxn id="10" idx="2"/>
                </p:cNvCxnSpPr>
                <p:nvPr/>
              </p:nvCxnSpPr>
              <p:spPr>
                <a:xfrm>
                  <a:off x="10791829" y="1448722"/>
                  <a:ext cx="998716" cy="10609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33 Conector recto de flecha">
                  <a:extLst>
                    <a:ext uri="{FF2B5EF4-FFF2-40B4-BE49-F238E27FC236}">
                      <a16:creationId xmlns:a16="http://schemas.microsoft.com/office/drawing/2014/main" id="{125BDE9A-5A78-44D3-864C-46EA3D317CEC}"/>
                    </a:ext>
                  </a:extLst>
                </p:cNvPr>
                <p:cNvCxnSpPr>
                  <a:cxnSpLocks/>
                  <a:stCxn id="12" idx="2"/>
                </p:cNvCxnSpPr>
                <p:nvPr/>
              </p:nvCxnSpPr>
              <p:spPr>
                <a:xfrm>
                  <a:off x="11670431" y="1498718"/>
                  <a:ext cx="321841" cy="2925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36 Conector recto de flecha">
                  <a:extLst>
                    <a:ext uri="{FF2B5EF4-FFF2-40B4-BE49-F238E27FC236}">
                      <a16:creationId xmlns:a16="http://schemas.microsoft.com/office/drawing/2014/main" id="{F12E324F-DCE4-4772-B9AB-7BB566EA02AF}"/>
                    </a:ext>
                  </a:extLst>
                </p:cNvPr>
                <p:cNvCxnSpPr>
                  <a:cxnSpLocks/>
                </p:cNvCxnSpPr>
                <p:nvPr/>
              </p:nvCxnSpPr>
              <p:spPr>
                <a:xfrm flipH="1">
                  <a:off x="6512945" y="3114371"/>
                  <a:ext cx="33404" cy="155252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 name="39 CuadroTexto">
                  <a:extLst>
                    <a:ext uri="{FF2B5EF4-FFF2-40B4-BE49-F238E27FC236}">
                      <a16:creationId xmlns:a16="http://schemas.microsoft.com/office/drawing/2014/main" id="{536DA818-9159-4A88-AAD4-B2C6AF7E55E2}"/>
                    </a:ext>
                  </a:extLst>
                </p:cNvPr>
                <p:cNvSpPr txBox="1"/>
                <p:nvPr/>
              </p:nvSpPr>
              <p:spPr>
                <a:xfrm>
                  <a:off x="5760452" y="2528470"/>
                  <a:ext cx="1407901" cy="523220"/>
                </a:xfrm>
                <a:prstGeom prst="rect">
                  <a:avLst/>
                </a:prstGeom>
                <a:noFill/>
                <a:ln w="38100">
                  <a:solidFill>
                    <a:srgbClr val="FF0000"/>
                  </a:solidFill>
                </a:ln>
              </p:spPr>
              <p:txBody>
                <a:bodyPr wrap="square" rtlCol="0">
                  <a:spAutoFit/>
                </a:bodyPr>
                <a:lstStyle/>
                <a:p>
                  <a:r>
                    <a:rPr lang="es-GT" sz="1400" b="1" dirty="0">
                      <a:solidFill>
                        <a:prstClr val="black"/>
                      </a:solidFill>
                      <a:latin typeface="Calibri"/>
                    </a:rPr>
                    <a:t>Fin de año 2020</a:t>
                  </a:r>
                </a:p>
              </p:txBody>
            </p:sp>
            <p:cxnSp>
              <p:nvCxnSpPr>
                <p:cNvPr id="28" name="41 Conector recto de flecha">
                  <a:extLst>
                    <a:ext uri="{FF2B5EF4-FFF2-40B4-BE49-F238E27FC236}">
                      <a16:creationId xmlns:a16="http://schemas.microsoft.com/office/drawing/2014/main" id="{C6502B0D-ADEC-4F1C-9E78-A16FF249402D}"/>
                    </a:ext>
                  </a:extLst>
                </p:cNvPr>
                <p:cNvCxnSpPr>
                  <a:cxnSpLocks/>
                </p:cNvCxnSpPr>
                <p:nvPr/>
              </p:nvCxnSpPr>
              <p:spPr>
                <a:xfrm>
                  <a:off x="8150152" y="2474990"/>
                  <a:ext cx="19067" cy="182096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9" name="43 CuadroTexto">
                  <a:extLst>
                    <a:ext uri="{FF2B5EF4-FFF2-40B4-BE49-F238E27FC236}">
                      <a16:creationId xmlns:a16="http://schemas.microsoft.com/office/drawing/2014/main" id="{D68FCC07-3F40-42B9-820C-800F1753E96F}"/>
                    </a:ext>
                  </a:extLst>
                </p:cNvPr>
                <p:cNvSpPr txBox="1"/>
                <p:nvPr/>
              </p:nvSpPr>
              <p:spPr>
                <a:xfrm>
                  <a:off x="6392175" y="1853960"/>
                  <a:ext cx="1984075" cy="523220"/>
                </a:xfrm>
                <a:prstGeom prst="rect">
                  <a:avLst/>
                </a:prstGeom>
                <a:noFill/>
                <a:ln w="38100">
                  <a:solidFill>
                    <a:srgbClr val="FF0000"/>
                  </a:solidFill>
                </a:ln>
              </p:spPr>
              <p:txBody>
                <a:bodyPr wrap="square" rtlCol="0">
                  <a:spAutoFit/>
                </a:bodyPr>
                <a:lstStyle/>
                <a:p>
                  <a:r>
                    <a:rPr lang="es-GT" sz="1400" b="1" dirty="0">
                      <a:solidFill>
                        <a:prstClr val="black"/>
                      </a:solidFill>
                      <a:latin typeface="Calibri"/>
                    </a:rPr>
                    <a:t>Semana Santa 2021</a:t>
                  </a:r>
                </a:p>
              </p:txBody>
            </p:sp>
            <p:sp>
              <p:nvSpPr>
                <p:cNvPr id="30" name="47 CuadroTexto">
                  <a:extLst>
                    <a:ext uri="{FF2B5EF4-FFF2-40B4-BE49-F238E27FC236}">
                      <a16:creationId xmlns:a16="http://schemas.microsoft.com/office/drawing/2014/main" id="{E29233ED-1E58-4CAE-99BC-C1DC6A62BFEB}"/>
                    </a:ext>
                  </a:extLst>
                </p:cNvPr>
                <p:cNvSpPr txBox="1"/>
                <p:nvPr/>
              </p:nvSpPr>
              <p:spPr>
                <a:xfrm>
                  <a:off x="8312990" y="1419763"/>
                  <a:ext cx="1426234" cy="307777"/>
                </a:xfrm>
                <a:prstGeom prst="rect">
                  <a:avLst/>
                </a:prstGeom>
                <a:noFill/>
                <a:ln w="38100">
                  <a:solidFill>
                    <a:srgbClr val="FF0000"/>
                  </a:solidFill>
                </a:ln>
              </p:spPr>
              <p:txBody>
                <a:bodyPr wrap="square" rtlCol="0">
                  <a:spAutoFit/>
                </a:bodyPr>
                <a:lstStyle/>
                <a:p>
                  <a:r>
                    <a:rPr lang="es-GT" sz="1400" b="1" dirty="0">
                      <a:solidFill>
                        <a:prstClr val="black"/>
                      </a:solidFill>
                      <a:latin typeface="Calibri"/>
                    </a:rPr>
                    <a:t>10 de mayo</a:t>
                  </a:r>
                </a:p>
              </p:txBody>
            </p:sp>
            <p:cxnSp>
              <p:nvCxnSpPr>
                <p:cNvPr id="31" name="49 Conector recto de flecha">
                  <a:extLst>
                    <a:ext uri="{FF2B5EF4-FFF2-40B4-BE49-F238E27FC236}">
                      <a16:creationId xmlns:a16="http://schemas.microsoft.com/office/drawing/2014/main" id="{43EFD271-F6B8-4C27-80BD-63475512A163}"/>
                    </a:ext>
                  </a:extLst>
                </p:cNvPr>
                <p:cNvCxnSpPr/>
                <p:nvPr/>
              </p:nvCxnSpPr>
              <p:spPr>
                <a:xfrm rot="16200000" flipH="1">
                  <a:off x="7949249" y="2997683"/>
                  <a:ext cx="2536163" cy="2587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2" name="57 CuadroTexto">
                  <a:extLst>
                    <a:ext uri="{FF2B5EF4-FFF2-40B4-BE49-F238E27FC236}">
                      <a16:creationId xmlns:a16="http://schemas.microsoft.com/office/drawing/2014/main" id="{3514CBFF-CD50-479A-8B88-F38D5E6D71E0}"/>
                    </a:ext>
                  </a:extLst>
                </p:cNvPr>
                <p:cNvSpPr txBox="1"/>
                <p:nvPr/>
              </p:nvSpPr>
              <p:spPr>
                <a:xfrm>
                  <a:off x="8591211" y="739366"/>
                  <a:ext cx="1426233" cy="307777"/>
                </a:xfrm>
                <a:prstGeom prst="rect">
                  <a:avLst/>
                </a:prstGeom>
                <a:solidFill>
                  <a:schemeClr val="bg1"/>
                </a:solidFill>
                <a:ln w="38100">
                  <a:solidFill>
                    <a:srgbClr val="FF0000"/>
                  </a:solidFill>
                </a:ln>
              </p:spPr>
              <p:txBody>
                <a:bodyPr wrap="square" rtlCol="0">
                  <a:spAutoFit/>
                </a:bodyPr>
                <a:lstStyle/>
                <a:p>
                  <a:r>
                    <a:rPr lang="es-GT" sz="1400" b="1" dirty="0">
                      <a:solidFill>
                        <a:prstClr val="black"/>
                      </a:solidFill>
                      <a:latin typeface="Calibri"/>
                    </a:rPr>
                    <a:t>30 de junio</a:t>
                  </a:r>
                </a:p>
              </p:txBody>
            </p:sp>
            <p:cxnSp>
              <p:nvCxnSpPr>
                <p:cNvPr id="33" name="60 Conector recto de flecha">
                  <a:extLst>
                    <a:ext uri="{FF2B5EF4-FFF2-40B4-BE49-F238E27FC236}">
                      <a16:creationId xmlns:a16="http://schemas.microsoft.com/office/drawing/2014/main" id="{16CC1956-FB80-463D-837C-4F3A972D60BC}"/>
                    </a:ext>
                  </a:extLst>
                </p:cNvPr>
                <p:cNvCxnSpPr/>
                <p:nvPr/>
              </p:nvCxnSpPr>
              <p:spPr>
                <a:xfrm rot="16200000" flipH="1">
                  <a:off x="8478065" y="2750113"/>
                  <a:ext cx="3173039" cy="29244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4" name="70 CuadroTexto">
                  <a:extLst>
                    <a:ext uri="{FF2B5EF4-FFF2-40B4-BE49-F238E27FC236}">
                      <a16:creationId xmlns:a16="http://schemas.microsoft.com/office/drawing/2014/main" id="{FA521CFF-238A-4150-AD8F-3E9F78EE6F88}"/>
                    </a:ext>
                  </a:extLst>
                </p:cNvPr>
                <p:cNvSpPr txBox="1"/>
                <p:nvPr/>
              </p:nvSpPr>
              <p:spPr>
                <a:xfrm>
                  <a:off x="669752" y="3817944"/>
                  <a:ext cx="2100891" cy="738664"/>
                </a:xfrm>
                <a:prstGeom prst="rect">
                  <a:avLst/>
                </a:prstGeom>
                <a:noFill/>
                <a:ln w="38100">
                  <a:solidFill>
                    <a:srgbClr val="FF0000"/>
                  </a:solidFill>
                </a:ln>
              </p:spPr>
              <p:txBody>
                <a:bodyPr wrap="square" rtlCol="0">
                  <a:spAutoFit/>
                </a:bodyPr>
                <a:lstStyle/>
                <a:p>
                  <a:r>
                    <a:rPr lang="es-GT" sz="1400" b="1" dirty="0">
                      <a:solidFill>
                        <a:prstClr val="black"/>
                      </a:solidFill>
                      <a:latin typeface="Calibri"/>
                    </a:rPr>
                    <a:t>Primer caso confirmado 13 marzo 2020</a:t>
                  </a:r>
                </a:p>
              </p:txBody>
            </p:sp>
            <p:cxnSp>
              <p:nvCxnSpPr>
                <p:cNvPr id="35" name="74 Conector recto de flecha">
                  <a:extLst>
                    <a:ext uri="{FF2B5EF4-FFF2-40B4-BE49-F238E27FC236}">
                      <a16:creationId xmlns:a16="http://schemas.microsoft.com/office/drawing/2014/main" id="{F4A4F857-2CEF-4443-BD2E-F128920B19B9}"/>
                    </a:ext>
                  </a:extLst>
                </p:cNvPr>
                <p:cNvCxnSpPr/>
                <p:nvPr/>
              </p:nvCxnSpPr>
              <p:spPr>
                <a:xfrm rot="5400000">
                  <a:off x="2490974" y="3923739"/>
                  <a:ext cx="836762" cy="1725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upo 3">
                <a:extLst>
                  <a:ext uri="{FF2B5EF4-FFF2-40B4-BE49-F238E27FC236}">
                    <a16:creationId xmlns:a16="http://schemas.microsoft.com/office/drawing/2014/main" id="{526ED971-F85A-4215-89A5-E729222E280B}"/>
                  </a:ext>
                </a:extLst>
              </p:cNvPr>
              <p:cNvGrpSpPr/>
              <p:nvPr/>
            </p:nvGrpSpPr>
            <p:grpSpPr>
              <a:xfrm>
                <a:off x="2012869" y="6038855"/>
                <a:ext cx="8632008" cy="542079"/>
                <a:chOff x="651824" y="6038853"/>
                <a:chExt cx="10859323" cy="542079"/>
              </a:xfrm>
            </p:grpSpPr>
            <p:sp>
              <p:nvSpPr>
                <p:cNvPr id="3" name="Cerrar corchete 2">
                  <a:extLst>
                    <a:ext uri="{FF2B5EF4-FFF2-40B4-BE49-F238E27FC236}">
                      <a16:creationId xmlns:a16="http://schemas.microsoft.com/office/drawing/2014/main" id="{024343DE-1271-4BCA-A23B-5795048786CE}"/>
                    </a:ext>
                  </a:extLst>
                </p:cNvPr>
                <p:cNvSpPr/>
                <p:nvPr/>
              </p:nvSpPr>
              <p:spPr>
                <a:xfrm rot="5400000">
                  <a:off x="2676676" y="4109133"/>
                  <a:ext cx="45719" cy="4095424"/>
                </a:xfrm>
                <a:prstGeom prst="rightBracket">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s-GT">
                    <a:solidFill>
                      <a:prstClr val="black"/>
                    </a:solidFill>
                    <a:latin typeface="Calibri"/>
                  </a:endParaRPr>
                </a:p>
              </p:txBody>
            </p:sp>
            <p:sp>
              <p:nvSpPr>
                <p:cNvPr id="36" name="Cerrar corchete 35">
                  <a:extLst>
                    <a:ext uri="{FF2B5EF4-FFF2-40B4-BE49-F238E27FC236}">
                      <a16:creationId xmlns:a16="http://schemas.microsoft.com/office/drawing/2014/main" id="{BBCC9AC7-E07B-464B-AA82-4559039A2F71}"/>
                    </a:ext>
                  </a:extLst>
                </p:cNvPr>
                <p:cNvSpPr/>
                <p:nvPr/>
              </p:nvSpPr>
              <p:spPr>
                <a:xfrm rot="5400000">
                  <a:off x="8126327" y="2843209"/>
                  <a:ext cx="137419" cy="6528708"/>
                </a:xfrm>
                <a:prstGeom prst="rightBracket">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s-GT">
                    <a:solidFill>
                      <a:prstClr val="black"/>
                    </a:solidFill>
                    <a:latin typeface="Calibri"/>
                  </a:endParaRPr>
                </a:p>
              </p:txBody>
            </p:sp>
            <p:sp>
              <p:nvSpPr>
                <p:cNvPr id="37" name="70 CuadroTexto">
                  <a:extLst>
                    <a:ext uri="{FF2B5EF4-FFF2-40B4-BE49-F238E27FC236}">
                      <a16:creationId xmlns:a16="http://schemas.microsoft.com/office/drawing/2014/main" id="{35B3C8AE-A989-4934-BAFA-FC46BDC31E7A}"/>
                    </a:ext>
                  </a:extLst>
                </p:cNvPr>
                <p:cNvSpPr txBox="1"/>
                <p:nvPr/>
              </p:nvSpPr>
              <p:spPr>
                <a:xfrm>
                  <a:off x="669753" y="6256939"/>
                  <a:ext cx="4010198" cy="307777"/>
                </a:xfrm>
                <a:prstGeom prst="rect">
                  <a:avLst/>
                </a:prstGeom>
                <a:noFill/>
                <a:ln w="38100">
                  <a:noFill/>
                </a:ln>
              </p:spPr>
              <p:txBody>
                <a:bodyPr wrap="square" rtlCol="0">
                  <a:spAutoFit/>
                </a:bodyPr>
                <a:lstStyle/>
                <a:p>
                  <a:pPr algn="ctr"/>
                  <a:r>
                    <a:rPr lang="es-GT" sz="1400" b="1" dirty="0">
                      <a:solidFill>
                        <a:prstClr val="black"/>
                      </a:solidFill>
                      <a:latin typeface="Calibri"/>
                    </a:rPr>
                    <a:t>Estado de Calamidad</a:t>
                  </a:r>
                </a:p>
              </p:txBody>
            </p:sp>
            <p:sp>
              <p:nvSpPr>
                <p:cNvPr id="38" name="70 CuadroTexto">
                  <a:extLst>
                    <a:ext uri="{FF2B5EF4-FFF2-40B4-BE49-F238E27FC236}">
                      <a16:creationId xmlns:a16="http://schemas.microsoft.com/office/drawing/2014/main" id="{804DE4FD-D339-4616-91E9-CD5CD1147B9B}"/>
                    </a:ext>
                  </a:extLst>
                </p:cNvPr>
                <p:cNvSpPr txBox="1"/>
                <p:nvPr/>
              </p:nvSpPr>
              <p:spPr>
                <a:xfrm>
                  <a:off x="4930682" y="6273155"/>
                  <a:ext cx="6580465" cy="307777"/>
                </a:xfrm>
                <a:prstGeom prst="rect">
                  <a:avLst/>
                </a:prstGeom>
                <a:noFill/>
                <a:ln w="38100">
                  <a:noFill/>
                </a:ln>
              </p:spPr>
              <p:txBody>
                <a:bodyPr wrap="square" rtlCol="0">
                  <a:spAutoFit/>
                </a:bodyPr>
                <a:lstStyle/>
                <a:p>
                  <a:pPr algn="ctr"/>
                  <a:r>
                    <a:rPr lang="es-GT" sz="1400" b="1" dirty="0">
                      <a:solidFill>
                        <a:prstClr val="black"/>
                      </a:solidFill>
                      <a:latin typeface="Calibri"/>
                    </a:rPr>
                    <a:t>Nueva Normalidad</a:t>
                  </a:r>
                </a:p>
              </p:txBody>
            </p:sp>
          </p:grpSp>
        </p:grpSp>
      </p:grpSp>
    </p:spTree>
    <p:extLst>
      <p:ext uri="{BB962C8B-B14F-4D97-AF65-F5344CB8AC3E}">
        <p14:creationId xmlns:p14="http://schemas.microsoft.com/office/powerpoint/2010/main" val="3644915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964692" cy="6858000"/>
          </a:xfrm>
          <a:prstGeom prst="rect">
            <a:avLst/>
          </a:prstGeom>
        </p:spPr>
      </p:pic>
      <p:sp>
        <p:nvSpPr>
          <p:cNvPr id="3" name="7 CuadroTexto">
            <a:extLst>
              <a:ext uri="{FF2B5EF4-FFF2-40B4-BE49-F238E27FC236}">
                <a16:creationId xmlns:a16="http://schemas.microsoft.com/office/drawing/2014/main" id="{AE4D4E90-FCF8-48BB-A1F3-C4CA625CA445}"/>
              </a:ext>
            </a:extLst>
          </p:cNvPr>
          <p:cNvSpPr txBox="1"/>
          <p:nvPr/>
        </p:nvSpPr>
        <p:spPr>
          <a:xfrm>
            <a:off x="2856759" y="128338"/>
            <a:ext cx="3785024" cy="1015663"/>
          </a:xfrm>
          <a:prstGeom prst="rect">
            <a:avLst/>
          </a:prstGeom>
          <a:noFill/>
        </p:spPr>
        <p:txBody>
          <a:bodyPr wrap="square" rtlCol="0">
            <a:spAutoFit/>
          </a:bodyPr>
          <a:lstStyle/>
          <a:p>
            <a:pPr algn="ctr"/>
            <a:r>
              <a:rPr lang="es-GT" sz="2000" b="1" dirty="0">
                <a:solidFill>
                  <a:prstClr val="white">
                    <a:lumMod val="95000"/>
                  </a:prstClr>
                </a:solidFill>
                <a:effectLst>
                  <a:outerShdw blurRad="38100" dist="38100" dir="2700000" algn="tl">
                    <a:srgbClr val="000000">
                      <a:alpha val="43137"/>
                    </a:srgbClr>
                  </a:outerShdw>
                </a:effectLst>
                <a:latin typeface="Calibri"/>
              </a:rPr>
              <a:t>Porcentaje de positividad, Guatemala,  del 06 de junio  al 23 de agosto 2021</a:t>
            </a:r>
          </a:p>
        </p:txBody>
      </p:sp>
      <p:cxnSp>
        <p:nvCxnSpPr>
          <p:cNvPr id="6" name="Conector recto 5">
            <a:extLst>
              <a:ext uri="{FF2B5EF4-FFF2-40B4-BE49-F238E27FC236}">
                <a16:creationId xmlns:a16="http://schemas.microsoft.com/office/drawing/2014/main" id="{13CBB0FD-06F6-47A7-9B59-D8C53D19B130}"/>
              </a:ext>
            </a:extLst>
          </p:cNvPr>
          <p:cNvCxnSpPr>
            <a:cxnSpLocks/>
          </p:cNvCxnSpPr>
          <p:nvPr/>
        </p:nvCxnSpPr>
        <p:spPr>
          <a:xfrm>
            <a:off x="2207569" y="3140968"/>
            <a:ext cx="8278535" cy="0"/>
          </a:xfrm>
          <a:prstGeom prst="line">
            <a:avLst/>
          </a:prstGeom>
        </p:spPr>
        <p:style>
          <a:lnRef idx="3">
            <a:schemeClr val="dk1"/>
          </a:lnRef>
          <a:fillRef idx="0">
            <a:schemeClr val="dk1"/>
          </a:fillRef>
          <a:effectRef idx="2">
            <a:schemeClr val="dk1"/>
          </a:effectRef>
          <a:fontRef idx="minor">
            <a:schemeClr val="tx1"/>
          </a:fontRef>
        </p:style>
      </p:cxnSp>
      <p:graphicFrame>
        <p:nvGraphicFramePr>
          <p:cNvPr id="7" name="Gráfico 6">
            <a:extLst>
              <a:ext uri="{FF2B5EF4-FFF2-40B4-BE49-F238E27FC236}">
                <a16:creationId xmlns:a16="http://schemas.microsoft.com/office/drawing/2014/main" id="{95E4005E-A3C7-4120-8F1C-D3A8F5DF5D8D}"/>
              </a:ext>
            </a:extLst>
          </p:cNvPr>
          <p:cNvGraphicFramePr>
            <a:graphicFrameLocks/>
          </p:cNvGraphicFramePr>
          <p:nvPr>
            <p:extLst>
              <p:ext uri="{D42A27DB-BD31-4B8C-83A1-F6EECF244321}">
                <p14:modId xmlns:p14="http://schemas.microsoft.com/office/powerpoint/2010/main" val="2173695843"/>
              </p:ext>
            </p:extLst>
          </p:nvPr>
        </p:nvGraphicFramePr>
        <p:xfrm>
          <a:off x="108488" y="1256735"/>
          <a:ext cx="11856204" cy="547292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74237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1 Título">
            <a:extLst>
              <a:ext uri="{FF2B5EF4-FFF2-40B4-BE49-F238E27FC236}">
                <a16:creationId xmlns:a16="http://schemas.microsoft.com/office/drawing/2014/main" id="{86F71DCB-238F-4B11-B939-5D265068CC92}"/>
              </a:ext>
            </a:extLst>
          </p:cNvPr>
          <p:cNvSpPr>
            <a:spLocks noGrp="1"/>
          </p:cNvSpPr>
          <p:nvPr>
            <p:ph type="title"/>
          </p:nvPr>
        </p:nvSpPr>
        <p:spPr>
          <a:xfrm>
            <a:off x="2038350" y="1"/>
            <a:ext cx="5280660" cy="969963"/>
          </a:xfrm>
        </p:spPr>
        <p:txBody>
          <a:bodyPr>
            <a:noAutofit/>
          </a:bodyPr>
          <a:lstStyle/>
          <a:p>
            <a:r>
              <a:rPr lang="es-GT" sz="2400" b="1" dirty="0">
                <a:solidFill>
                  <a:schemeClr val="bg1"/>
                </a:solidFill>
              </a:rPr>
              <a:t>Covid-19, Fallecidos por fecha de ocurrencia, Guatemala 15 de marzo 2020 al 23 de agosto 2021 </a:t>
            </a:r>
          </a:p>
        </p:txBody>
      </p:sp>
      <p:pic>
        <p:nvPicPr>
          <p:cNvPr id="6" name="Imagen 5" descr="Gráfico, Histograma&#10;&#10;Descripción generada automáticamente">
            <a:extLst>
              <a:ext uri="{FF2B5EF4-FFF2-40B4-BE49-F238E27FC236}">
                <a16:creationId xmlns:a16="http://schemas.microsoft.com/office/drawing/2014/main" id="{CB34430F-2A7F-445E-89BB-9A2017EAAEE6}"/>
              </a:ext>
            </a:extLst>
          </p:cNvPr>
          <p:cNvPicPr>
            <a:picLocks noChangeAspect="1"/>
          </p:cNvPicPr>
          <p:nvPr/>
        </p:nvPicPr>
        <p:blipFill rotWithShape="1">
          <a:blip r:embed="rId4">
            <a:extLst>
              <a:ext uri="{28A0092B-C50C-407E-A947-70E740481C1C}">
                <a14:useLocalDpi xmlns:a14="http://schemas.microsoft.com/office/drawing/2010/main" val="0"/>
              </a:ext>
            </a:extLst>
          </a:blip>
          <a:srcRect t="9051"/>
          <a:stretch/>
        </p:blipFill>
        <p:spPr>
          <a:xfrm>
            <a:off x="591935" y="2275937"/>
            <a:ext cx="11000797" cy="4582062"/>
          </a:xfrm>
          <a:prstGeom prst="rect">
            <a:avLst/>
          </a:prstGeom>
        </p:spPr>
      </p:pic>
      <p:sp>
        <p:nvSpPr>
          <p:cNvPr id="7" name="6 Cerrar llave"/>
          <p:cNvSpPr/>
          <p:nvPr/>
        </p:nvSpPr>
        <p:spPr>
          <a:xfrm rot="5400000">
            <a:off x="10562341" y="2825310"/>
            <a:ext cx="355302" cy="85207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GT">
              <a:solidFill>
                <a:prstClr val="black"/>
              </a:solidFill>
              <a:latin typeface="Calibri"/>
            </a:endParaRPr>
          </a:p>
        </p:txBody>
      </p:sp>
      <p:pic>
        <p:nvPicPr>
          <p:cNvPr id="8" name="Picture 3" descr="C:\Users\lgobern\Downloads\fallecidos_edad.png (4).png"/>
          <p:cNvPicPr>
            <a:picLocks noChangeAspect="1" noChangeArrowheads="1"/>
          </p:cNvPicPr>
          <p:nvPr/>
        </p:nvPicPr>
        <p:blipFill>
          <a:blip r:embed="rId5"/>
          <a:srcRect/>
          <a:stretch>
            <a:fillRect/>
          </a:stretch>
        </p:blipFill>
        <p:spPr bwMode="auto">
          <a:xfrm>
            <a:off x="8535920" y="1122759"/>
            <a:ext cx="3356446" cy="1744907"/>
          </a:xfrm>
          <a:prstGeom prst="rect">
            <a:avLst/>
          </a:prstGeom>
          <a:noFill/>
        </p:spPr>
      </p:pic>
      <p:sp>
        <p:nvSpPr>
          <p:cNvPr id="9" name="8 CuadroTexto"/>
          <p:cNvSpPr txBox="1"/>
          <p:nvPr/>
        </p:nvSpPr>
        <p:spPr>
          <a:xfrm>
            <a:off x="4667240" y="1714488"/>
            <a:ext cx="2500330" cy="923330"/>
          </a:xfrm>
          <a:prstGeom prst="rect">
            <a:avLst/>
          </a:prstGeom>
          <a:noFill/>
        </p:spPr>
        <p:txBody>
          <a:bodyPr wrap="square" rtlCol="0">
            <a:spAutoFit/>
          </a:bodyPr>
          <a:lstStyle/>
          <a:p>
            <a:r>
              <a:rPr lang="es-GT" dirty="0">
                <a:solidFill>
                  <a:prstClr val="black"/>
                </a:solidFill>
                <a:latin typeface="Calibri"/>
              </a:rPr>
              <a:t>3 importantes incrementos: En julio 2020, abril y Julio 2021</a:t>
            </a:r>
            <a:endParaRPr lang="es-ES" dirty="0">
              <a:solidFill>
                <a:prstClr val="black"/>
              </a:solidFill>
              <a:latin typeface="Calibri"/>
            </a:endParaRPr>
          </a:p>
        </p:txBody>
      </p:sp>
    </p:spTree>
    <p:extLst>
      <p:ext uri="{BB962C8B-B14F-4D97-AF65-F5344CB8AC3E}">
        <p14:creationId xmlns:p14="http://schemas.microsoft.com/office/powerpoint/2010/main" val="85302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5" y="-15737"/>
            <a:ext cx="12181045" cy="6743700"/>
          </a:xfrm>
          <a:prstGeom prst="rect">
            <a:avLst/>
          </a:prstGeom>
        </p:spPr>
      </p:pic>
      <p:sp>
        <p:nvSpPr>
          <p:cNvPr id="3" name="TextBox 2"/>
          <p:cNvSpPr txBox="1"/>
          <p:nvPr/>
        </p:nvSpPr>
        <p:spPr>
          <a:xfrm>
            <a:off x="275396" y="130037"/>
            <a:ext cx="6648450" cy="707886"/>
          </a:xfrm>
          <a:prstGeom prst="rect">
            <a:avLst/>
          </a:prstGeom>
          <a:noFill/>
        </p:spPr>
        <p:txBody>
          <a:bodyPr wrap="square" rtlCol="0">
            <a:spAutoFit/>
          </a:bodyPr>
          <a:lstStyle/>
          <a:p>
            <a:pPr algn="ctr" defTabSz="685249">
              <a:defRPr/>
            </a:pPr>
            <a:r>
              <a:rPr lang="es-GT" altLang="es-GT" sz="2000" b="1" dirty="0">
                <a:solidFill>
                  <a:schemeClr val="bg1"/>
                </a:solidFill>
                <a:latin typeface="Calibri"/>
              </a:rPr>
              <a:t>COVID-19: Proyecciones de casos y defunciones con medidas parciales, del 12 de agosto a 11 de octubre 2021 </a:t>
            </a:r>
          </a:p>
        </p:txBody>
      </p:sp>
      <p:graphicFrame>
        <p:nvGraphicFramePr>
          <p:cNvPr id="7" name="1 Gráfico">
            <a:extLst>
              <a:ext uri="{FF2B5EF4-FFF2-40B4-BE49-F238E27FC236}">
                <a16:creationId xmlns:a16="http://schemas.microsoft.com/office/drawing/2014/main" id="{1C898875-7FE0-412C-AFB3-52954FB2AF87}"/>
              </a:ext>
            </a:extLst>
          </p:cNvPr>
          <p:cNvGraphicFramePr>
            <a:graphicFrameLocks/>
          </p:cNvGraphicFramePr>
          <p:nvPr>
            <p:extLst>
              <p:ext uri="{D42A27DB-BD31-4B8C-83A1-F6EECF244321}">
                <p14:modId xmlns:p14="http://schemas.microsoft.com/office/powerpoint/2010/main" val="2602057854"/>
              </p:ext>
            </p:extLst>
          </p:nvPr>
        </p:nvGraphicFramePr>
        <p:xfrm>
          <a:off x="480448" y="1317356"/>
          <a:ext cx="7113722" cy="5410607"/>
        </p:xfrm>
        <a:graphic>
          <a:graphicData uri="http://schemas.openxmlformats.org/drawingml/2006/chart">
            <c:chart xmlns:c="http://schemas.openxmlformats.org/drawingml/2006/chart" xmlns:r="http://schemas.openxmlformats.org/officeDocument/2006/relationships" r:id="rId4"/>
          </a:graphicData>
        </a:graphic>
      </p:graphicFrame>
      <p:sp>
        <p:nvSpPr>
          <p:cNvPr id="9" name="3 Rectángulo">
            <a:extLst>
              <a:ext uri="{FF2B5EF4-FFF2-40B4-BE49-F238E27FC236}">
                <a16:creationId xmlns:a16="http://schemas.microsoft.com/office/drawing/2014/main" id="{779B4278-E3E5-4E26-B357-B7F95154224A}"/>
              </a:ext>
            </a:extLst>
          </p:cNvPr>
          <p:cNvSpPr/>
          <p:nvPr/>
        </p:nvSpPr>
        <p:spPr>
          <a:xfrm>
            <a:off x="7865934" y="1659067"/>
            <a:ext cx="3695802" cy="4501297"/>
          </a:xfrm>
          <a:prstGeom prst="rect">
            <a:avLst/>
          </a:prstGeom>
        </p:spPr>
        <p:txBody>
          <a:bodyPr wrap="square" lIns="68644" tIns="34322" rIns="68644" bIns="34322">
            <a:spAutoFit/>
          </a:bodyPr>
          <a:lstStyle/>
          <a:p>
            <a:r>
              <a:rPr lang="es-ES" dirty="0">
                <a:solidFill>
                  <a:prstClr val="black"/>
                </a:solidFill>
                <a:latin typeface="Calibri"/>
              </a:rPr>
              <a:t>Basado en situación actual + circulación de variantes + reducción  parcial de contacto </a:t>
            </a:r>
          </a:p>
          <a:p>
            <a:endParaRPr lang="es-ES" dirty="0">
              <a:solidFill>
                <a:prstClr val="black"/>
              </a:solidFill>
              <a:latin typeface="Calibri"/>
            </a:endParaRPr>
          </a:p>
          <a:p>
            <a:r>
              <a:rPr lang="es-GT" b="1" dirty="0">
                <a:solidFill>
                  <a:prstClr val="black"/>
                </a:solidFill>
                <a:latin typeface="Calibri"/>
              </a:rPr>
              <a:t>Resultados</a:t>
            </a:r>
            <a:r>
              <a:rPr lang="es-GT" dirty="0">
                <a:solidFill>
                  <a:prstClr val="black"/>
                </a:solidFill>
                <a:latin typeface="Calibri"/>
              </a:rPr>
              <a:t>: </a:t>
            </a:r>
          </a:p>
          <a:p>
            <a:r>
              <a:rPr lang="es-GT" dirty="0">
                <a:solidFill>
                  <a:prstClr val="black"/>
                </a:solidFill>
                <a:latin typeface="Calibri"/>
              </a:rPr>
              <a:t>Casos acumulados: 2,627,047 (incremento de 4 veces mas casos comparado con  el acumulado reportado  al 23 de agosto) </a:t>
            </a:r>
          </a:p>
          <a:p>
            <a:endParaRPr lang="es-GT" dirty="0">
              <a:solidFill>
                <a:prstClr val="black"/>
              </a:solidFill>
              <a:latin typeface="Calibri"/>
            </a:endParaRPr>
          </a:p>
          <a:p>
            <a:r>
              <a:rPr lang="es-GT" dirty="0">
                <a:solidFill>
                  <a:prstClr val="black"/>
                </a:solidFill>
                <a:latin typeface="Calibri"/>
              </a:rPr>
              <a:t>Defunciones acumuladas:</a:t>
            </a:r>
          </a:p>
          <a:p>
            <a:r>
              <a:rPr lang="es-GT" dirty="0">
                <a:solidFill>
                  <a:prstClr val="black"/>
                </a:solidFill>
                <a:latin typeface="Calibri"/>
              </a:rPr>
              <a:t>25,156  </a:t>
            </a:r>
          </a:p>
          <a:p>
            <a:r>
              <a:rPr lang="es-GT" dirty="0">
                <a:solidFill>
                  <a:prstClr val="black"/>
                </a:solidFill>
                <a:latin typeface="Calibri"/>
              </a:rPr>
              <a:t>Incremento de 2 veces  mas comparado  con el  acumulado reportado al 23 de agosto </a:t>
            </a:r>
          </a:p>
          <a:p>
            <a:endParaRPr lang="es-ES" dirty="0">
              <a:solidFill>
                <a:prstClr val="black"/>
              </a:solidFill>
              <a:latin typeface="Calibri"/>
            </a:endParaRPr>
          </a:p>
        </p:txBody>
      </p:sp>
    </p:spTree>
    <p:extLst>
      <p:ext uri="{BB962C8B-B14F-4D97-AF65-F5344CB8AC3E}">
        <p14:creationId xmlns:p14="http://schemas.microsoft.com/office/powerpoint/2010/main" val="1911777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4">
            <a:extLst>
              <a:ext uri="{FF2B5EF4-FFF2-40B4-BE49-F238E27FC236}">
                <a16:creationId xmlns:a16="http://schemas.microsoft.com/office/drawing/2014/main" id="{4A6D6B00-BC3B-4D85-9A85-4B5D9AF95CA2}"/>
              </a:ext>
            </a:extLst>
          </p:cNvPr>
          <p:cNvSpPr txBox="1"/>
          <p:nvPr/>
        </p:nvSpPr>
        <p:spPr>
          <a:xfrm>
            <a:off x="0" y="2705725"/>
            <a:ext cx="11220450" cy="769441"/>
          </a:xfrm>
          <a:prstGeom prst="rect">
            <a:avLst/>
          </a:prstGeom>
          <a:noFill/>
        </p:spPr>
        <p:txBody>
          <a:bodyPr wrap="square" rtlCol="0">
            <a:spAutoFit/>
          </a:bodyPr>
          <a:lstStyle/>
          <a:p>
            <a:r>
              <a:rPr lang="es-MX" sz="4400" dirty="0">
                <a:solidFill>
                  <a:schemeClr val="bg1"/>
                </a:solidFill>
              </a:rPr>
              <a:t>SITUACIÓN HOSPITALARIA</a:t>
            </a:r>
            <a:endParaRPr lang="es-GT" sz="44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198324866"/>
      </p:ext>
    </p:extLst>
  </p:cSld>
  <p:clrMapOvr>
    <a:masterClrMapping/>
  </p:clrMapOvr>
  <mc:AlternateContent xmlns:mc="http://schemas.openxmlformats.org/markup-compatibility/2006" xmlns:p14="http://schemas.microsoft.com/office/powerpoint/2010/main">
    <mc:Choice Requires="p14">
      <p:transition spd="slow" p14:dur="2000" advTm="3042"/>
    </mc:Choice>
    <mc:Fallback xmlns="">
      <p:transition spd="slow" advTm="3042"/>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videndo">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8472</TotalTime>
  <Words>2774</Words>
  <Application>Microsoft Office PowerPoint</Application>
  <PresentationFormat>Panorámica</PresentationFormat>
  <Paragraphs>448</Paragraphs>
  <Slides>42</Slides>
  <Notes>20</Notes>
  <HiddenSlides>0</HiddenSlides>
  <MMClips>0</MMClips>
  <ScaleCrop>false</ScaleCrop>
  <HeadingPairs>
    <vt:vector size="8" baseType="variant">
      <vt:variant>
        <vt:lpstr>Fuentes usadas</vt:lpstr>
      </vt:variant>
      <vt:variant>
        <vt:i4>11</vt:i4>
      </vt:variant>
      <vt:variant>
        <vt:lpstr>Tema</vt:lpstr>
      </vt:variant>
      <vt:variant>
        <vt:i4>3</vt:i4>
      </vt:variant>
      <vt:variant>
        <vt:lpstr>Servidores OLE incrustados</vt:lpstr>
      </vt:variant>
      <vt:variant>
        <vt:i4>1</vt:i4>
      </vt:variant>
      <vt:variant>
        <vt:lpstr>Títulos de diapositiva</vt:lpstr>
      </vt:variant>
      <vt:variant>
        <vt:i4>42</vt:i4>
      </vt:variant>
    </vt:vector>
  </HeadingPairs>
  <TitlesOfParts>
    <vt:vector size="57" baseType="lpstr">
      <vt:lpstr>Arial</vt:lpstr>
      <vt:lpstr>Arial Black</vt:lpstr>
      <vt:lpstr>Berlin Sans FB</vt:lpstr>
      <vt:lpstr>Calibri</vt:lpstr>
      <vt:lpstr>Calibri Light</vt:lpstr>
      <vt:lpstr>Candara</vt:lpstr>
      <vt:lpstr>Gill Sans MT</vt:lpstr>
      <vt:lpstr>interfaceregular</vt:lpstr>
      <vt:lpstr>Tahoma</vt:lpstr>
      <vt:lpstr>Times New Roman</vt:lpstr>
      <vt:lpstr>Wingdings 2</vt:lpstr>
      <vt:lpstr>Office Theme</vt:lpstr>
      <vt:lpstr>Tema de Office</vt:lpstr>
      <vt:lpstr>Dividendo</vt:lpstr>
      <vt:lpstr>Worksheet</vt:lpstr>
      <vt:lpstr>Presentación de PowerPoint</vt:lpstr>
      <vt:lpstr>Presentación de PowerPoint</vt:lpstr>
      <vt:lpstr>Presentación de PowerPoint</vt:lpstr>
      <vt:lpstr>Presentación de PowerPoint</vt:lpstr>
      <vt:lpstr>COVID-19, casos confirmados*,   Guatemala del 13 de marzo 2020 al 23 de agosto 2021</vt:lpstr>
      <vt:lpstr>Presentación de PowerPoint</vt:lpstr>
      <vt:lpstr>Covid-19, Fallecidos por fecha de ocurrencia, Guatemala 15 de marzo 2020 al 23 de agosto 2021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DESCENTRALIZACIóN DEL DIAGNÓSTICO DE COVID-19</vt:lpstr>
      <vt:lpstr>Aumento de capacidad diagnóstica</vt:lpstr>
      <vt:lpstr>Área automatizada COVID-19</vt:lpstr>
      <vt:lpstr>RESULTADOS DE Secuenciación de SARS-Cov-2</vt:lpstr>
      <vt:lpstr>VARIANTES DE PREOCUPACIÓN (VOC)</vt:lpstr>
      <vt:lpstr>VARIANTE DELTA (VOC)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Silvia Ramazzini Alfaro</dc:creator>
  <cp:lastModifiedBy>SIOMARA</cp:lastModifiedBy>
  <cp:revision>401</cp:revision>
  <cp:lastPrinted>2021-08-24T16:47:53Z</cp:lastPrinted>
  <dcterms:created xsi:type="dcterms:W3CDTF">2021-03-24T21:31:23Z</dcterms:created>
  <dcterms:modified xsi:type="dcterms:W3CDTF">2021-08-25T14:18:03Z</dcterms:modified>
</cp:coreProperties>
</file>