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962" r:id="rId4"/>
  </p:sldMasterIdLst>
  <p:notesMasterIdLst>
    <p:notesMasterId r:id="rId19"/>
  </p:notesMasterIdLst>
  <p:handoutMasterIdLst>
    <p:handoutMasterId r:id="rId20"/>
  </p:handoutMasterIdLst>
  <p:sldIdLst>
    <p:sldId id="411" r:id="rId5"/>
    <p:sldId id="439" r:id="rId6"/>
    <p:sldId id="405" r:id="rId7"/>
    <p:sldId id="441" r:id="rId8"/>
    <p:sldId id="444" r:id="rId9"/>
    <p:sldId id="445" r:id="rId10"/>
    <p:sldId id="408" r:id="rId11"/>
    <p:sldId id="442" r:id="rId12"/>
    <p:sldId id="407" r:id="rId13"/>
    <p:sldId id="431" r:id="rId14"/>
    <p:sldId id="443" r:id="rId15"/>
    <p:sldId id="432" r:id="rId16"/>
    <p:sldId id="413" r:id="rId17"/>
    <p:sldId id="260" r:id="rId18"/>
  </p:sldIdLst>
  <p:sldSz cx="9144000" cy="5143500" type="screen16x9"/>
  <p:notesSz cx="7315200" cy="96012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78" autoAdjust="0"/>
    <p:restoredTop sz="97591" autoAdjust="0"/>
  </p:normalViewPr>
  <p:slideViewPr>
    <p:cSldViewPr snapToGrid="0" snapToObjects="1">
      <p:cViewPr>
        <p:scale>
          <a:sx n="53" d="100"/>
          <a:sy n="53" d="100"/>
        </p:scale>
        <p:origin x="-3384" y="-16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0B2D59D-6D80-46E7-BD7B-141CCF7029F6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2914FDD-E174-4636-B97E-89367BBF169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55ABCC7-E325-44FF-956D-E5B4CF2E8316}" type="datetimeFigureOut">
              <a:rPr lang="es-GT"/>
              <a:pPr>
                <a:defRPr/>
              </a:pPr>
              <a:t>20/09/2021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90" tIns="46895" rIns="93790" bIns="46895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0250" y="4619625"/>
            <a:ext cx="5854700" cy="3781425"/>
          </a:xfrm>
          <a:prstGeom prst="rect">
            <a:avLst/>
          </a:prstGeom>
        </p:spPr>
        <p:txBody>
          <a:bodyPr vert="horz" lIns="93790" tIns="46895" rIns="93790" bIns="46895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GT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3790" tIns="46895" rIns="93790" bIns="468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1A35B22-61EA-4BDA-B96F-79944B83AACB}" type="slidenum">
              <a:rPr lang="es-GT" altLang="es-GT"/>
              <a:pPr>
                <a:defRPr/>
              </a:pPr>
              <a:t>‹Nº›</a:t>
            </a:fld>
            <a:endParaRPr lang="es-GT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697CAF-C481-476C-9788-4BF04BBECCCD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F6F160E-B4EC-4E99-B86C-6B352088930A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7B7D056-C534-4C3F-9321-E06D69F22DA4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BF04D5E-0B9E-40C5-AFDF-62B43545E5E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15A54AF-ED0D-4CD6-A0EB-5AE696F5CE4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E238758-198D-4AEE-BE87-EC3C8528D55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65ED-3599-4606-B062-333EC3A32621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20C0-0309-46E9-AC12-E90B2483BE6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DD6C-39A5-441E-8EC7-6E2EDAB4FF49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9357-5941-403A-A27A-6AEDCB74400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D237-7170-4E68-8281-B2857EDE6F8D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94E7-55B7-4D2D-8F9F-292EFBB25EBE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AD64-17DA-4C2A-8E6B-6BD5A701241F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B146-BCCB-4CA1-B224-391969B26D3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0DBC-BF30-45DA-91DF-497E1D09B7BE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0296-C739-4E21-AB90-48B6F80663E7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BD93-D3FE-4E1E-B440-18B06D12216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0472-77EC-4F9A-8947-301667757E20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A05B-4C46-4EAD-A2AC-63D5EB6610F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EBD2-0FCC-4AB4-A677-A0C22C552DD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23BF-8782-438A-97FF-2CCBE3C0E990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BC5D-B0CE-4B6E-B748-541100949F2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BAF0997-C2F6-4F90-9295-AA6BBE7FA6B0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9DDA9D1-FFB0-4528-8200-2F7430E4931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ACC3-B967-4391-A26B-E20C7A408BE1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D357-E242-44DB-AFF0-574187100890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446A-41E0-4CA4-AEED-DCA9172CB922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5372-1B09-40BC-B721-2C3202DA3F5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A519-4335-4243-A04A-D6985763FE67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ACDB-5052-478E-87AE-4470A255C5F7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19A080-EE35-4073-9AB4-6EFE994C86D8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0FF9176-0969-47A8-8BDB-FFAC9A56125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DDB16C6-D85F-476D-AD22-76D130420D3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9546E7-880E-4904-8E98-348371A7A24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8429783-02D3-44C8-A839-15CEF3956E60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4E9376E-23B6-4B91-ADCE-A8BCD358E69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8C29A72-7587-4C54-BB77-2417D4C0B8D8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60889C6-827B-46D1-BA6A-03551CF33E3A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9AF226-FE70-4E3C-82F7-D32EF2CBDC38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5E2C055-57F3-45C4-874D-B479D64E911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486B67-929E-4413-B7C5-5D1FC15549C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AE917E4-F7A4-4841-854E-72FBB56617FA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590F39-B363-48D8-8A8E-32CA56A6F3E1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B2D76A0-9F5D-42BF-BA66-777F63F3818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94A548F-61EE-4A10-A646-64DB0B50E0BA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6F7F6E8-4CB1-4658-86EB-9761667C2DA1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8CC9E63-8D02-4CAA-85EB-3582EA4E05EC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E8F9C11-E410-43A0-8840-E402BFADC99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2FD29C5-0C77-47AA-A37F-8524DE63D5A5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C9BDAC-0138-40DB-8413-EE024712C37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79BB-E885-409B-AE3E-7779A0A2C711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3A019B1-827F-42A5-9DC4-276AEAD3789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4B9619-6B05-4BED-9B47-2122A876757E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D4D775E-0751-4643-B020-AFDE05E010F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5781-1E93-4130-B746-5CEB6DE44DB5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59D0-309E-4AD6-892A-098FE6E6B80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5CD5-AB2F-4051-8E38-F5F4ACFCAA2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665D-639A-4E64-905E-AC661A0FA19D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0071-6909-4600-88E9-8AB85A713169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80DC-1815-45D6-8716-9130FB4E859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C8A9-ED36-45C4-80AC-87388B61B24C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A5AA-B8BE-4BE9-8FC1-5B406573E4CF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D2FB-4840-43E6-98CE-0B64155FB02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F7A7-1807-4262-AB15-790525CC31F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DF65-9047-4D54-A5A3-150F2E706D0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86B2-8B4F-4F33-9466-70DF3A1B7F6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96D5D2-9853-4165-BC36-8A3511F1D61D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0ACB406-1361-442F-A585-971A8E336CF5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2EC3-6ED1-482D-BDFE-201F2E72AD07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B279-F683-4C16-9AAC-9E8D5D8E3DA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52F7-F603-4641-BD34-E890D97780A3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A4B3-DF3A-4EA1-8EF5-79FD438538B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7179-E4ED-4AF4-8801-365D2CFDE43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CB1F-3B26-4ED5-A8F2-DE63BA0BC0C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E775-B64F-42EB-8F64-57C93AA67F6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C92C-A5FF-4A22-A201-E261B878403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DFE-AF1F-4F31-A5E4-9BD02D280B86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FE4D-DE10-4B07-A4A7-E8898A85C78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8CF2A1A-E968-4C12-97B5-513CC895032B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5BD1819-E6A3-4B71-A44B-DB5812723B2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365C593-234D-40C7-9B0C-0358151F7000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A71A718-DF83-42A1-9A3F-210D629D38F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9C8A6F-F1B3-49E5-AC90-8AAC2A95F14A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6467764-4B45-4F17-8D34-215018123B5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F4EA5AA-A0BE-4305-967E-4E4D2B1B10CF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ECCAED8-7B8C-4829-BF5B-C98C76068EA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742113" y="42132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7F48A-B2E8-471B-A1C6-ADB68B555602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DA29F0B-9E05-4E4D-B3ED-43219C98F6E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portada ppt-01.jpg"/>
          <p:cNvPicPr>
            <a:picLocks noChangeAspect="1"/>
          </p:cNvPicPr>
          <p:nvPr userDrawn="1"/>
        </p:nvPicPr>
        <p:blipFill>
          <a:blip r:embed="rId13"/>
          <a:srcRect t="73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GT" smtClean="0"/>
              <a:t>Haga clic para modificar el estilo de texto del patrón</a:t>
            </a:r>
          </a:p>
          <a:p>
            <a:pPr lvl="1"/>
            <a:r>
              <a:rPr lang="es-ES_tradnl" altLang="es-GT" smtClean="0"/>
              <a:t>Segundo nivel</a:t>
            </a:r>
          </a:p>
          <a:p>
            <a:pPr lvl="2"/>
            <a:r>
              <a:rPr lang="es-ES_tradnl" altLang="es-GT" smtClean="0"/>
              <a:t>Tercer nivel</a:t>
            </a:r>
          </a:p>
          <a:p>
            <a:pPr lvl="3"/>
            <a:r>
              <a:rPr lang="es-ES_tradnl" altLang="es-GT" smtClean="0"/>
              <a:t>Cuarto nivel</a:t>
            </a:r>
          </a:p>
          <a:p>
            <a:pPr lvl="4"/>
            <a:r>
              <a:rPr lang="es-ES_tradnl" altLang="es-GT" smtClean="0"/>
              <a:t>Quinto nivel</a:t>
            </a:r>
            <a:endParaRPr lang="es-ES" altLang="es-GT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B1B6D730-232E-4315-AF2D-14E6F373DA5F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5797445-B594-4F5D-914D-7C8ED39552F7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322263" y="4776788"/>
            <a:ext cx="8585200" cy="0"/>
          </a:xfrm>
          <a:prstGeom prst="line">
            <a:avLst/>
          </a:prstGeom>
          <a:ln w="3175" cmpd="sng">
            <a:solidFill>
              <a:srgbClr val="178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Imagen 1" descr="portada ppt-02.jpg"/>
          <p:cNvPicPr>
            <a:picLocks noChangeAspect="1"/>
          </p:cNvPicPr>
          <p:nvPr userDrawn="1"/>
        </p:nvPicPr>
        <p:blipFill>
          <a:blip r:embed="rId13"/>
          <a:srcRect b="7903"/>
          <a:stretch>
            <a:fillRect/>
          </a:stretch>
        </p:blipFill>
        <p:spPr bwMode="auto">
          <a:xfrm>
            <a:off x="0" y="0"/>
            <a:ext cx="9197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portada ppt-03.jpg"/>
          <p:cNvPicPr>
            <a:picLocks noChangeAspect="1"/>
          </p:cNvPicPr>
          <p:nvPr userDrawn="1"/>
        </p:nvPicPr>
        <p:blipFill>
          <a:blip r:embed="rId13"/>
          <a:srcRect b="7903"/>
          <a:stretch>
            <a:fillRect/>
          </a:stretch>
        </p:blipFill>
        <p:spPr bwMode="auto">
          <a:xfrm>
            <a:off x="-39688" y="0"/>
            <a:ext cx="9199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GT" smtClean="0"/>
              <a:t>Clic para editar título</a:t>
            </a:r>
            <a:endParaRPr lang="es-ES" altLang="es-GT" smtClean="0"/>
          </a:p>
        </p:txBody>
      </p:sp>
      <p:sp>
        <p:nvSpPr>
          <p:cNvPr id="409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GT" smtClean="0"/>
              <a:t>Haga clic para modificar el estilo de texto del patrón</a:t>
            </a:r>
          </a:p>
          <a:p>
            <a:pPr lvl="1"/>
            <a:r>
              <a:rPr lang="es-ES_tradnl" altLang="es-GT" smtClean="0"/>
              <a:t>Segundo nivel</a:t>
            </a:r>
          </a:p>
          <a:p>
            <a:pPr lvl="2"/>
            <a:r>
              <a:rPr lang="es-ES_tradnl" altLang="es-GT" smtClean="0"/>
              <a:t>Tercer nivel</a:t>
            </a:r>
          </a:p>
          <a:p>
            <a:pPr lvl="3"/>
            <a:r>
              <a:rPr lang="es-ES_tradnl" altLang="es-GT" smtClean="0"/>
              <a:t>Cuarto nivel</a:t>
            </a:r>
          </a:p>
          <a:p>
            <a:pPr lvl="4"/>
            <a:r>
              <a:rPr lang="es-ES_tradnl" altLang="es-GT" smtClean="0"/>
              <a:t>Quinto nivel</a:t>
            </a:r>
            <a:endParaRPr lang="es-ES" altLang="es-GT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9B2E0C3-3CC1-433D-A40B-BEB6E4147F7E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3CC0DCC-E2AA-4C32-96E1-22FF9677B43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  <p:pic>
        <p:nvPicPr>
          <p:cNvPr id="4103" name="Imagen 6" descr="portada ppt-04.jpg"/>
          <p:cNvPicPr>
            <a:picLocks noChangeAspect="1"/>
          </p:cNvPicPr>
          <p:nvPr userDrawn="1"/>
        </p:nvPicPr>
        <p:blipFill>
          <a:blip r:embed="rId13"/>
          <a:srcRect t="-2" b="7352"/>
          <a:stretch>
            <a:fillRect/>
          </a:stretch>
        </p:blipFill>
        <p:spPr bwMode="auto">
          <a:xfrm>
            <a:off x="1905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red.gob.gt/documentos/DCS_20210505_9_PROTOCOLO%20LLUVIAS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ctrTitle"/>
          </p:nvPr>
        </p:nvSpPr>
        <p:spPr bwMode="auto">
          <a:xfrm>
            <a:off x="496888" y="1962150"/>
            <a:ext cx="8278812" cy="876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GT" sz="3400" b="1" smtClean="0">
                <a:solidFill>
                  <a:schemeClr val="bg1"/>
                </a:solidFill>
                <a:latin typeface="Trebuchet MS" pitchFamily="34" charset="0"/>
              </a:rPr>
              <a:t>Temporada de Lluvias 2021</a:t>
            </a:r>
          </a:p>
        </p:txBody>
      </p:sp>
      <p:sp>
        <p:nvSpPr>
          <p:cNvPr id="27651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31813" y="2586038"/>
            <a:ext cx="8208962" cy="590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GT" sz="1800" b="1" dirty="0" smtClean="0">
                <a:solidFill>
                  <a:srgbClr val="178FFC"/>
                </a:solidFill>
                <a:latin typeface="Trebuchet MS" pitchFamily="34" charset="0"/>
              </a:rPr>
              <a:t>Lunes 20 de septiembre de 2021– 09:00 horas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2"/>
          <p:cNvSpPr txBox="1">
            <a:spLocks noChangeArrowheads="1"/>
          </p:cNvSpPr>
          <p:nvPr/>
        </p:nvSpPr>
        <p:spPr bwMode="auto">
          <a:xfrm>
            <a:off x="49388" y="968113"/>
            <a:ext cx="262479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GT" sz="2200" dirty="0" smtClean="0">
                <a:latin typeface="Trebuchet MS" pitchFamily="34" charset="0"/>
                <a:cs typeface="Arial" charset="0"/>
              </a:rPr>
              <a:t>Durante el mes de septiembre el departamento de </a:t>
            </a:r>
            <a:r>
              <a:rPr lang="es-MX" altLang="es-GT" sz="2200" b="1" dirty="0" smtClean="0">
                <a:latin typeface="Trebuchet MS" pitchFamily="34" charset="0"/>
                <a:cs typeface="Arial" charset="0"/>
              </a:rPr>
              <a:t>Santa Rosa </a:t>
            </a:r>
            <a:r>
              <a:rPr lang="es-MX" altLang="es-GT" sz="2200" dirty="0" smtClean="0">
                <a:latin typeface="Trebuchet MS" pitchFamily="34" charset="0"/>
                <a:cs typeface="Arial" charset="0"/>
              </a:rPr>
              <a:t>es donde más incidentes se ha dado respuesta, como las inundaciones en </a:t>
            </a:r>
            <a:r>
              <a:rPr lang="es-MX" altLang="es-GT" sz="2200" dirty="0" err="1" smtClean="0">
                <a:latin typeface="Trebuchet MS" pitchFamily="34" charset="0"/>
                <a:cs typeface="Arial" charset="0"/>
              </a:rPr>
              <a:t>Taxisco</a:t>
            </a:r>
            <a:r>
              <a:rPr lang="es-MX" altLang="es-GT" sz="2200" dirty="0" smtClean="0">
                <a:latin typeface="Trebuchet MS" pitchFamily="34" charset="0"/>
                <a:cs typeface="Arial" charset="0"/>
              </a:rPr>
              <a:t> y </a:t>
            </a:r>
            <a:r>
              <a:rPr lang="es-MX" altLang="es-GT" sz="2200" dirty="0" err="1" smtClean="0">
                <a:latin typeface="Trebuchet MS" pitchFamily="34" charset="0"/>
                <a:cs typeface="Arial" charset="0"/>
              </a:rPr>
              <a:t>Chiquimulilla</a:t>
            </a:r>
            <a:endParaRPr lang="es-GT" altLang="es-GT" sz="22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36870" name="Picture 6" descr="C:\Users\doleon\Downloads\WhatsApp Image 2021-09-11 at 10.01.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686" y="827675"/>
            <a:ext cx="6436564" cy="428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2"/>
          <p:cNvSpPr txBox="1">
            <a:spLocks noChangeArrowheads="1"/>
          </p:cNvSpPr>
          <p:nvPr/>
        </p:nvSpPr>
        <p:spPr bwMode="auto">
          <a:xfrm>
            <a:off x="7015943" y="1762788"/>
            <a:ext cx="20472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GT" dirty="0" smtClean="0">
                <a:latin typeface="Trebuchet MS" pitchFamily="34" charset="0"/>
                <a:cs typeface="Arial" charset="0"/>
              </a:rPr>
              <a:t>En </a:t>
            </a:r>
            <a:r>
              <a:rPr lang="es-MX" altLang="es-GT" b="1" dirty="0" smtClean="0">
                <a:latin typeface="Trebuchet MS" pitchFamily="34" charset="0"/>
                <a:cs typeface="Arial" charset="0"/>
              </a:rPr>
              <a:t>Alta Verapaz </a:t>
            </a:r>
            <a:r>
              <a:rPr lang="es-MX" altLang="es-GT" dirty="0" smtClean="0">
                <a:latin typeface="Trebuchet MS" pitchFamily="34" charset="0"/>
                <a:cs typeface="Arial" charset="0"/>
              </a:rPr>
              <a:t>se han registrado derrumbes, inundaciones e incidentes por fuertes vientos.</a:t>
            </a:r>
            <a:endParaRPr lang="es-GT" altLang="es-GT" dirty="0">
              <a:latin typeface="Trebuchet MS" pitchFamily="34" charset="0"/>
              <a:cs typeface="Arial" charset="0"/>
            </a:endParaRPr>
          </a:p>
        </p:txBody>
      </p:sp>
      <p:pic>
        <p:nvPicPr>
          <p:cNvPr id="38916" name="Picture 4" descr="C:\Users\doleon\Downloads\WhatsApp Image 2021-09-17 at 10.53.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7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2"/>
          <p:cNvSpPr txBox="1">
            <a:spLocks noChangeArrowheads="1"/>
          </p:cNvSpPr>
          <p:nvPr/>
        </p:nvSpPr>
        <p:spPr bwMode="auto">
          <a:xfrm>
            <a:off x="7032568" y="1812171"/>
            <a:ext cx="20084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GT" altLang="es-GT" sz="2000" b="1" dirty="0" smtClean="0">
                <a:latin typeface="Trebuchet MS" pitchFamily="34" charset="0"/>
                <a:cs typeface="Arial" charset="0"/>
              </a:rPr>
              <a:t>Guatemala</a:t>
            </a:r>
            <a:r>
              <a:rPr lang="es-GT" altLang="es-GT" sz="2000" dirty="0" smtClean="0">
                <a:latin typeface="Trebuchet MS" pitchFamily="34" charset="0"/>
                <a:cs typeface="Arial" charset="0"/>
              </a:rPr>
              <a:t> es el </a:t>
            </a:r>
            <a:r>
              <a:rPr lang="es-GT" altLang="es-GT" sz="2000" dirty="0" smtClean="0">
                <a:latin typeface="Trebuchet MS" pitchFamily="34" charset="0"/>
                <a:cs typeface="Arial" charset="0"/>
              </a:rPr>
              <a:t>tercer </a:t>
            </a:r>
            <a:r>
              <a:rPr lang="es-GT" altLang="es-GT" sz="2000" dirty="0" smtClean="0">
                <a:latin typeface="Trebuchet MS" pitchFamily="34" charset="0"/>
                <a:cs typeface="Arial" charset="0"/>
              </a:rPr>
              <a:t>departamento con mayor afectación en septiembre</a:t>
            </a:r>
            <a:endParaRPr lang="es-GT" altLang="es-GT" sz="20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37893" name="Picture 5" descr="C:\Users\doleon\Downloads\WhatsApp Image 2021-09-13 at 09.53.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2"/>
          <p:cNvSpPr txBox="1">
            <a:spLocks noChangeArrowheads="1"/>
          </p:cNvSpPr>
          <p:nvPr/>
        </p:nvSpPr>
        <p:spPr bwMode="auto">
          <a:xfrm>
            <a:off x="241300" y="1143000"/>
            <a:ext cx="87328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GT" altLang="es-GT" sz="2000" dirty="0">
                <a:latin typeface="Trebuchet MS" pitchFamily="34" charset="0"/>
                <a:cs typeface="Arial" charset="0"/>
              </a:rPr>
              <a:t>Luego de recibir la información de INSIVUMEH con la proyección para los próximos meses en relación a las lluvias, la SE-CONRED trasladó la actualización de los escenarios previstos para los próximos meses.</a:t>
            </a:r>
          </a:p>
          <a:p>
            <a:pPr algn="just">
              <a:buFont typeface="Wingdings" pitchFamily="2" charset="2"/>
              <a:buChar char="ü"/>
            </a:pPr>
            <a:endParaRPr lang="es-GT" altLang="es-GT" sz="2000" dirty="0">
              <a:latin typeface="Trebuchet MS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GT" altLang="es-GT" sz="2000" dirty="0">
                <a:latin typeface="Trebuchet MS" pitchFamily="34" charset="0"/>
                <a:cs typeface="Arial" charset="0"/>
              </a:rPr>
              <a:t>Análisis de los pronósticos hechos por INSIVUMEH</a:t>
            </a:r>
          </a:p>
          <a:p>
            <a:pPr algn="just">
              <a:buFont typeface="Wingdings" pitchFamily="2" charset="2"/>
              <a:buChar char="ü"/>
            </a:pPr>
            <a:endParaRPr lang="es-GT" altLang="es-GT" sz="2000" dirty="0">
              <a:latin typeface="Trebuchet MS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GT" altLang="es-GT" sz="2000" dirty="0">
                <a:latin typeface="Trebuchet MS" pitchFamily="34" charset="0"/>
                <a:cs typeface="Arial" charset="0"/>
              </a:rPr>
              <a:t>El Sistema CONRED desarrolla diferentes acciones por la temporada de lluvias 2021. </a:t>
            </a:r>
          </a:p>
          <a:p>
            <a:pPr algn="just"/>
            <a:endParaRPr lang="es-GT" altLang="es-GT" sz="2000" dirty="0">
              <a:latin typeface="Trebuchet MS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GT" altLang="es-GT" sz="2000" dirty="0">
                <a:latin typeface="Trebuchet MS" pitchFamily="34" charset="0"/>
                <a:cs typeface="Arial" charset="0"/>
              </a:rPr>
              <a:t>Sistema de Información Geográfica SE-CONRED realizó el mapeo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2"/>
          <p:cNvPicPr>
            <a:picLocks noChangeAspect="1" noChangeArrowheads="1"/>
          </p:cNvPicPr>
          <p:nvPr/>
        </p:nvPicPr>
        <p:blipFill>
          <a:blip r:embed="rId2"/>
          <a:srcRect l="5470"/>
          <a:stretch>
            <a:fillRect/>
          </a:stretch>
        </p:blipFill>
        <p:spPr bwMode="auto">
          <a:xfrm>
            <a:off x="728663" y="0"/>
            <a:ext cx="7515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2"/>
          <p:cNvSpPr txBox="1">
            <a:spLocks noChangeArrowheads="1"/>
          </p:cNvSpPr>
          <p:nvPr/>
        </p:nvSpPr>
        <p:spPr bwMode="auto">
          <a:xfrm>
            <a:off x="241300" y="1619250"/>
            <a:ext cx="87328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GT" altLang="es-GT" sz="2300" dirty="0">
              <a:latin typeface="Trebuchet MS" pitchFamily="34" charset="0"/>
              <a:cs typeface="Arial" charset="0"/>
            </a:endParaRPr>
          </a:p>
          <a:p>
            <a:pPr algn="just"/>
            <a:r>
              <a:rPr lang="es-GT" altLang="es-GT" sz="2300" dirty="0">
                <a:latin typeface="Trebuchet MS" pitchFamily="34" charset="0"/>
                <a:cs typeface="Arial" charset="0"/>
              </a:rPr>
              <a:t>Se entregó esta actualización a las 22 autoridades departamentales y también a 82 alcaldes municipales para los </a:t>
            </a:r>
            <a:r>
              <a:rPr lang="es-GT" altLang="es-GT" sz="2300" dirty="0" err="1">
                <a:latin typeface="Trebuchet MS" pitchFamily="34" charset="0"/>
                <a:cs typeface="Arial" charset="0"/>
              </a:rPr>
              <a:t>monitoreos</a:t>
            </a:r>
            <a:r>
              <a:rPr lang="es-GT" altLang="es-GT" sz="2300" dirty="0">
                <a:latin typeface="Trebuchet MS" pitchFamily="34" charset="0"/>
                <a:cs typeface="Arial" charset="0"/>
              </a:rPr>
              <a:t> respectivos en sus sectores.</a:t>
            </a:r>
          </a:p>
          <a:p>
            <a:pPr algn="just"/>
            <a:endParaRPr lang="es-GT" altLang="es-GT" sz="2300" dirty="0">
              <a:latin typeface="Trebuchet MS" pitchFamily="34" charset="0"/>
              <a:cs typeface="Arial" charset="0"/>
            </a:endParaRPr>
          </a:p>
          <a:p>
            <a:pPr algn="just"/>
            <a:endParaRPr lang="es-GT" altLang="es-GT" sz="2300" dirty="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241300" y="933450"/>
            <a:ext cx="873283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GT" altLang="es-GT" sz="2300" dirty="0" smtClean="0">
                <a:latin typeface="Trebuchet MS" pitchFamily="34" charset="0"/>
                <a:cs typeface="Arial" charset="0"/>
              </a:rPr>
              <a:t>El Sistema CONRED continúa accionando bajo el Protocolo por Temporada de Lluvias 2021, mismo que se socializó con las autoridades territoriales.</a:t>
            </a:r>
            <a:endParaRPr lang="es-GT" altLang="es-GT" sz="2300" dirty="0">
              <a:latin typeface="Trebuchet MS" pitchFamily="34" charset="0"/>
              <a:cs typeface="Arial" charset="0"/>
            </a:endParaRPr>
          </a:p>
          <a:p>
            <a:pPr algn="just"/>
            <a:endParaRPr lang="es-GT" altLang="es-GT" sz="2300" dirty="0">
              <a:latin typeface="Trebuchet MS" pitchFamily="34" charset="0"/>
              <a:cs typeface="Arial" charset="0"/>
            </a:endParaRPr>
          </a:p>
          <a:p>
            <a:pPr algn="just"/>
            <a:endParaRPr lang="es-GT" altLang="es-GT" sz="23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4" name="Picture 2" descr="C:\Users\doleon\Downloads\WhatsApp Image 2021-09-20 at 08.02.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150" y="2107095"/>
            <a:ext cx="4146238" cy="2763079"/>
          </a:xfrm>
          <a:prstGeom prst="rect">
            <a:avLst/>
          </a:prstGeom>
          <a:noFill/>
        </p:spPr>
      </p:pic>
      <p:pic>
        <p:nvPicPr>
          <p:cNvPr id="5" name="Picture 3" descr="C:\Users\doleon\Downloads\WhatsApp Image 2021-09-20 at 08.02.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12" y="2126973"/>
            <a:ext cx="4146238" cy="276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4419775" y="3771900"/>
            <a:ext cx="46004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GT" altLang="es-GT" sz="2300" dirty="0" smtClean="0">
                <a:latin typeface="Trebuchet MS" pitchFamily="34" charset="0"/>
                <a:cs typeface="Arial" charset="0"/>
                <a:hlinkClick r:id="rId2"/>
              </a:rPr>
              <a:t>https://</a:t>
            </a:r>
            <a:r>
              <a:rPr lang="es-GT" altLang="es-GT" sz="2300" dirty="0" smtClean="0">
                <a:latin typeface="Trebuchet MS" pitchFamily="34" charset="0"/>
                <a:cs typeface="Arial" charset="0"/>
                <a:hlinkClick r:id="rId2"/>
              </a:rPr>
              <a:t>conred.gob.gt/documentos/DCS_20210505_9_PROTOCOLO%20LLUVIAS.pdf</a:t>
            </a:r>
            <a:r>
              <a:rPr lang="es-GT" altLang="es-GT" sz="2300" dirty="0" smtClean="0">
                <a:latin typeface="Trebuchet MS" pitchFamily="34" charset="0"/>
                <a:cs typeface="Arial" charset="0"/>
              </a:rPr>
              <a:t> </a:t>
            </a:r>
            <a:endParaRPr lang="es-GT" altLang="es-GT" sz="23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1026" name="Picture 2" descr="C:\Users\doleon\Downloads\qr-cod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4883" y="869469"/>
            <a:ext cx="2894217" cy="2894217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" y="0"/>
            <a:ext cx="3990975" cy="51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adroTexto 2"/>
          <p:cNvSpPr txBox="1">
            <a:spLocks noChangeArrowheads="1"/>
          </p:cNvSpPr>
          <p:nvPr/>
        </p:nvSpPr>
        <p:spPr bwMode="auto">
          <a:xfrm>
            <a:off x="6700838" y="931863"/>
            <a:ext cx="24669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altLang="es-GT" sz="2200" dirty="0">
                <a:latin typeface="Trebuchet MS" pitchFamily="34" charset="0"/>
                <a:cs typeface="Arial" charset="0"/>
              </a:rPr>
              <a:t>Departamentos con mayor registro de incidentes:</a:t>
            </a:r>
          </a:p>
          <a:p>
            <a:pPr algn="just"/>
            <a:endParaRPr lang="es-GT" altLang="es-GT" sz="2200" dirty="0">
              <a:latin typeface="Trebuchet MS" pitchFamily="34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es-GT" altLang="es-GT" sz="2200" dirty="0">
                <a:latin typeface="Trebuchet MS" pitchFamily="34" charset="0"/>
                <a:cs typeface="Arial" charset="0"/>
              </a:rPr>
              <a:t>Guatemala</a:t>
            </a:r>
          </a:p>
          <a:p>
            <a:pPr algn="just">
              <a:buFont typeface="Arial" charset="0"/>
              <a:buChar char="•"/>
            </a:pPr>
            <a:r>
              <a:rPr lang="es-GT" altLang="es-GT" sz="2200" dirty="0" smtClean="0">
                <a:latin typeface="Trebuchet MS" pitchFamily="34" charset="0"/>
                <a:cs typeface="Arial" charset="0"/>
              </a:rPr>
              <a:t>Alta Verapaz</a:t>
            </a:r>
          </a:p>
          <a:p>
            <a:pPr algn="just">
              <a:buFont typeface="Arial" charset="0"/>
              <a:buChar char="•"/>
            </a:pPr>
            <a:r>
              <a:rPr lang="es-GT" altLang="es-GT" sz="2200" dirty="0" smtClean="0">
                <a:latin typeface="Trebuchet MS" pitchFamily="34" charset="0"/>
                <a:cs typeface="Arial" charset="0"/>
              </a:rPr>
              <a:t>Suchitepéquez</a:t>
            </a:r>
            <a:endParaRPr lang="es-GT" altLang="es-GT" sz="2200" dirty="0">
              <a:latin typeface="Trebuchet MS" pitchFamily="34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es-GT" altLang="es-GT" sz="2200" dirty="0" smtClean="0">
                <a:latin typeface="Trebuchet MS" pitchFamily="34" charset="0"/>
                <a:cs typeface="Arial" charset="0"/>
              </a:rPr>
              <a:t>Huehuetenango</a:t>
            </a:r>
          </a:p>
          <a:p>
            <a:pPr algn="just">
              <a:buFont typeface="Arial" charset="0"/>
              <a:buChar char="•"/>
            </a:pPr>
            <a:r>
              <a:rPr lang="es-GT" altLang="es-GT" sz="2200" dirty="0" smtClean="0">
                <a:latin typeface="Trebuchet MS" pitchFamily="34" charset="0"/>
                <a:cs typeface="Arial" charset="0"/>
              </a:rPr>
              <a:t>Zacapa</a:t>
            </a:r>
          </a:p>
          <a:p>
            <a:pPr algn="just">
              <a:buFont typeface="Arial" charset="0"/>
              <a:buChar char="•"/>
            </a:pPr>
            <a:r>
              <a:rPr lang="es-GT" altLang="es-GT" sz="2200" dirty="0" smtClean="0">
                <a:latin typeface="Trebuchet MS" pitchFamily="34" charset="0"/>
                <a:cs typeface="Arial" charset="0"/>
              </a:rPr>
              <a:t>Quiché</a:t>
            </a:r>
            <a:endParaRPr lang="es-GT" altLang="es-GT" sz="22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3074" name="Picture 2" descr="C:\Users\doleon\Downloads\WhatsApp Image 2021-09-20 at 08.10.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0838" cy="517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adroTexto 2"/>
          <p:cNvSpPr txBox="1">
            <a:spLocks noChangeArrowheads="1"/>
          </p:cNvSpPr>
          <p:nvPr/>
        </p:nvSpPr>
        <p:spPr bwMode="auto">
          <a:xfrm>
            <a:off x="290513" y="876300"/>
            <a:ext cx="8569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GT" altLang="es-GT" sz="2300">
                <a:latin typeface="Trebuchet MS" pitchFamily="34" charset="0"/>
                <a:cs typeface="Arial" charset="0"/>
              </a:rPr>
              <a:t>Desde el establecimiento de la temporada a la fecha este es el consolidado de incidentes: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90775" y="1752600"/>
          <a:ext cx="4314825" cy="3122295"/>
        </p:xfrm>
        <a:graphic>
          <a:graphicData uri="http://schemas.openxmlformats.org/drawingml/2006/table">
            <a:tbl>
              <a:tblPr/>
              <a:tblGrid>
                <a:gridCol w="2743333"/>
                <a:gridCol w="1571492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Tipo de incidente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Inundaciones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231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Otro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160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Derrumbe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Deslizamiento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smtClean="0">
                          <a:solidFill>
                            <a:srgbClr val="000000"/>
                          </a:solidFill>
                          <a:latin typeface="Trebuchet MS"/>
                        </a:rPr>
                        <a:t>Fuertes vientos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Colapso</a:t>
                      </a:r>
                      <a:r>
                        <a:rPr lang="es-GT" sz="1800" b="0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estructural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69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Hundimiento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Flujo de lodo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Prevención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Azolvamiento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uadroTexto 2"/>
          <p:cNvSpPr txBox="1">
            <a:spLocks noChangeArrowheads="1"/>
          </p:cNvSpPr>
          <p:nvPr/>
        </p:nvSpPr>
        <p:spPr bwMode="auto">
          <a:xfrm>
            <a:off x="196850" y="1109663"/>
            <a:ext cx="88217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GT" altLang="es-GT" sz="2000">
                <a:latin typeface="Trebuchet MS" pitchFamily="34" charset="0"/>
                <a:cs typeface="Arial" charset="0"/>
              </a:rPr>
              <a:t>La época lluviosa inició en mayo del presente año, por mes los incidentes que el Sistema CONRED ha brindado respuesta son:</a:t>
            </a:r>
          </a:p>
          <a:p>
            <a:pPr algn="just"/>
            <a:endParaRPr lang="es-GT" altLang="es-GT" sz="2500">
              <a:latin typeface="Trebuchet MS" pitchFamily="34" charset="0"/>
              <a:cs typeface="Arial" charset="0"/>
            </a:endParaRPr>
          </a:p>
          <a:p>
            <a:pPr algn="just"/>
            <a:endParaRPr lang="es-GT" altLang="es-GT" sz="2500"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2" name="Tabla 2"/>
          <p:cNvGraphicFramePr>
            <a:graphicFrameLocks noGrp="1"/>
          </p:cNvGraphicFramePr>
          <p:nvPr/>
        </p:nvGraphicFramePr>
        <p:xfrm>
          <a:off x="809625" y="1955800"/>
          <a:ext cx="4437949" cy="222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39"/>
                <a:gridCol w="1121420"/>
                <a:gridCol w="2317390"/>
              </a:tblGrid>
              <a:tr h="311254">
                <a:tc>
                  <a:txBody>
                    <a:bodyPr/>
                    <a:lstStyle/>
                    <a:p>
                      <a:pPr algn="ctr"/>
                      <a:r>
                        <a:rPr lang="es-GT" sz="1500" dirty="0">
                          <a:latin typeface="Trebuchet MS" panose="020B0703020202090204" pitchFamily="34" charset="0"/>
                        </a:rPr>
                        <a:t>Mes</a:t>
                      </a:r>
                    </a:p>
                  </a:txBody>
                  <a:tcPr marL="76770" marR="76770" marT="38373" marB="3837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>
                          <a:latin typeface="Trebuchet MS" panose="020B0703020202090204" pitchFamily="34" charset="0"/>
                        </a:rPr>
                        <a:t>Incidentes </a:t>
                      </a:r>
                    </a:p>
                  </a:txBody>
                  <a:tcPr marL="76770" marR="76770" marT="38373" marB="3837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>
                          <a:latin typeface="Trebuchet MS" panose="020B0703020202090204" pitchFamily="34" charset="0"/>
                        </a:rPr>
                        <a:t>Personas afectadas</a:t>
                      </a:r>
                    </a:p>
                  </a:txBody>
                  <a:tcPr marL="76770" marR="76770" marT="38373" marB="38373">
                    <a:solidFill>
                      <a:schemeClr val="accent1"/>
                    </a:solidFill>
                  </a:tcPr>
                </a:tc>
              </a:tr>
              <a:tr h="311254">
                <a:tc>
                  <a:txBody>
                    <a:bodyPr/>
                    <a:lstStyle/>
                    <a:p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Abril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30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13,323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54">
                <a:tc>
                  <a:txBody>
                    <a:bodyPr/>
                    <a:lstStyle/>
                    <a:p>
                      <a:r>
                        <a:rPr lang="es-GT" sz="1500" dirty="0">
                          <a:latin typeface="Trebuchet MS" panose="020B0703020202090204" pitchFamily="34" charset="0"/>
                        </a:rPr>
                        <a:t>Mayo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104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107,076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54">
                <a:tc>
                  <a:txBody>
                    <a:bodyPr/>
                    <a:lstStyle/>
                    <a:p>
                      <a:r>
                        <a:rPr lang="es-GT" sz="1500" dirty="0">
                          <a:latin typeface="Trebuchet MS" panose="020B0703020202090204" pitchFamily="34" charset="0"/>
                        </a:rPr>
                        <a:t>Junio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216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>
                          <a:latin typeface="Trebuchet MS" panose="020B0703020202090204" pitchFamily="34" charset="0"/>
                        </a:rPr>
                        <a:t>448,660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54">
                <a:tc>
                  <a:txBody>
                    <a:bodyPr/>
                    <a:lstStyle/>
                    <a:p>
                      <a:r>
                        <a:rPr lang="es-GT" sz="1500" dirty="0">
                          <a:latin typeface="Trebuchet MS" panose="020B0703020202090204" pitchFamily="34" charset="0"/>
                        </a:rPr>
                        <a:t>Julio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79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>
                          <a:latin typeface="Trebuchet MS" panose="020B0703020202090204" pitchFamily="34" charset="0"/>
                        </a:rPr>
                        <a:t>119,648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54">
                <a:tc>
                  <a:txBody>
                    <a:bodyPr/>
                    <a:lstStyle/>
                    <a:p>
                      <a:r>
                        <a:rPr lang="es-GT" sz="1500" dirty="0">
                          <a:latin typeface="Trebuchet MS" panose="020B0703020202090204" pitchFamily="34" charset="0"/>
                        </a:rPr>
                        <a:t>Agosto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latin typeface="Trebuchet MS" panose="020B0703020202090204" pitchFamily="34" charset="0"/>
                        </a:rPr>
                        <a:t>244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Trebuchet MS" panose="020B0703020202090204" pitchFamily="34" charset="0"/>
                        </a:rPr>
                        <a:t>417,272</a:t>
                      </a:r>
                      <a:endParaRPr lang="es-GT" sz="1500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154">
                <a:tc>
                  <a:txBody>
                    <a:bodyPr/>
                    <a:lstStyle/>
                    <a:p>
                      <a:pPr algn="ctr"/>
                      <a:r>
                        <a:rPr lang="es-GT" sz="1800" b="1" dirty="0">
                          <a:latin typeface="Trebuchet MS" panose="020B0703020202090204" pitchFamily="34" charset="0"/>
                        </a:rPr>
                        <a:t>Total</a:t>
                      </a: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Trebuchet MS" panose="020B0703020202090204" pitchFamily="34" charset="0"/>
                        </a:rPr>
                        <a:t>673</a:t>
                      </a:r>
                      <a:endParaRPr lang="es-GT" sz="1800" b="1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b="1" dirty="0" smtClean="0">
                          <a:latin typeface="Trebuchet MS" panose="020B0703020202090204" pitchFamily="34" charset="0"/>
                        </a:rPr>
                        <a:t>1,105,979</a:t>
                      </a:r>
                      <a:endParaRPr lang="es-GT" sz="1800" b="1" dirty="0">
                        <a:latin typeface="Trebuchet MS" panose="020B0703020202090204" pitchFamily="34" charset="0"/>
                      </a:endParaRPr>
                    </a:p>
                  </a:txBody>
                  <a:tcPr marL="76770" marR="76770" marT="38373" marB="3837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53" name="CuadroTexto 2"/>
          <p:cNvSpPr txBox="1">
            <a:spLocks noChangeArrowheads="1"/>
          </p:cNvSpPr>
          <p:nvPr/>
        </p:nvSpPr>
        <p:spPr bwMode="auto">
          <a:xfrm>
            <a:off x="171450" y="4291013"/>
            <a:ext cx="9045575" cy="78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GT" altLang="es-GT" sz="1500" dirty="0" smtClean="0">
                <a:latin typeface="Trebuchet MS" panose="020B0703020202090204" pitchFamily="34" charset="0"/>
              </a:rPr>
              <a:t>           Junio </a:t>
            </a:r>
            <a:r>
              <a:rPr lang="es-GT" altLang="es-GT" sz="1500" dirty="0">
                <a:latin typeface="Trebuchet MS" panose="020B0703020202090204" pitchFamily="34" charset="0"/>
              </a:rPr>
              <a:t>y  Agosto </a:t>
            </a:r>
            <a:r>
              <a:rPr lang="es-GT" altLang="es-GT" sz="1500" dirty="0" smtClean="0">
                <a:latin typeface="Trebuchet MS" panose="020B0703020202090204" pitchFamily="34" charset="0"/>
              </a:rPr>
              <a:t>han sido </a:t>
            </a:r>
            <a:r>
              <a:rPr lang="es-GT" altLang="es-GT" sz="1500" dirty="0">
                <a:latin typeface="Trebuchet MS" panose="020B0703020202090204" pitchFamily="34" charset="0"/>
              </a:rPr>
              <a:t>los meses que más incidentes </a:t>
            </a:r>
            <a:r>
              <a:rPr lang="es-GT" altLang="es-GT" sz="1500" dirty="0" smtClean="0">
                <a:latin typeface="Trebuchet MS" panose="020B0703020202090204" pitchFamily="34" charset="0"/>
              </a:rPr>
              <a:t>registrados en </a:t>
            </a:r>
            <a:r>
              <a:rPr lang="es-GT" altLang="es-GT" sz="1500" dirty="0">
                <a:latin typeface="Trebuchet MS" panose="020B0703020202090204" pitchFamily="34" charset="0"/>
              </a:rPr>
              <a:t>la temporada</a:t>
            </a:r>
          </a:p>
          <a:p>
            <a:pPr>
              <a:defRPr/>
            </a:pPr>
            <a:r>
              <a:rPr lang="es-GT" altLang="es-GT" sz="1500" dirty="0">
                <a:latin typeface="Trebuchet MS" panose="020B0703020202090204" pitchFamily="34" charset="0"/>
              </a:rPr>
              <a:t>           </a:t>
            </a:r>
            <a:r>
              <a:rPr lang="es-GT" altLang="es-GT" sz="1050" dirty="0">
                <a:latin typeface="Trebuchet MS" panose="020B0703020202090204" pitchFamily="34" charset="0"/>
              </a:rPr>
              <a:t>*Datos actualizados al </a:t>
            </a:r>
            <a:r>
              <a:rPr lang="es-GT" altLang="es-GT" sz="1050" dirty="0" smtClean="0">
                <a:latin typeface="Trebuchet MS" panose="020B0703020202090204" pitchFamily="34" charset="0"/>
              </a:rPr>
              <a:t>20</a:t>
            </a:r>
            <a:r>
              <a:rPr lang="es-GT" altLang="es-GT" sz="1050" dirty="0" smtClean="0">
                <a:latin typeface="Trebuchet MS" panose="020B0703020202090204" pitchFamily="34" charset="0"/>
              </a:rPr>
              <a:t> </a:t>
            </a:r>
            <a:r>
              <a:rPr lang="es-GT" altLang="es-GT" sz="1050" dirty="0">
                <a:latin typeface="Trebuchet MS" panose="020B0703020202090204" pitchFamily="34" charset="0"/>
              </a:rPr>
              <a:t>de </a:t>
            </a:r>
            <a:r>
              <a:rPr lang="es-GT" altLang="es-GT" sz="1050" dirty="0" smtClean="0">
                <a:latin typeface="Trebuchet MS" panose="020B0703020202090204" pitchFamily="34" charset="0"/>
              </a:rPr>
              <a:t>septiembre de 2021 – 07:00 h. </a:t>
            </a:r>
            <a:endParaRPr lang="es-GT" altLang="es-GT" sz="1050" dirty="0"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es-GT" altLang="es-GT" sz="1500" dirty="0">
                <a:latin typeface="Trebuchet MS" panose="020B0703020202090204" pitchFamily="34" charset="0"/>
              </a:rPr>
              <a:t>         </a:t>
            </a:r>
          </a:p>
        </p:txBody>
      </p:sp>
      <p:graphicFrame>
        <p:nvGraphicFramePr>
          <p:cNvPr id="3" name="Tabla 3"/>
          <p:cNvGraphicFramePr>
            <a:graphicFrameLocks noGrp="1"/>
          </p:cNvGraphicFramePr>
          <p:nvPr/>
        </p:nvGraphicFramePr>
        <p:xfrm>
          <a:off x="5476875" y="3076575"/>
          <a:ext cx="3541713" cy="7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571"/>
                <a:gridCol w="1180571"/>
                <a:gridCol w="1180571"/>
              </a:tblGrid>
              <a:tr h="238497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>
                          <a:latin typeface="Trebuchet MS" pitchFamily="34" charset="0"/>
                        </a:rPr>
                        <a:t>Mes</a:t>
                      </a:r>
                    </a:p>
                  </a:txBody>
                  <a:tcPr marL="57503" marR="57503" marT="28751" marB="28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>
                          <a:latin typeface="Trebuchet MS" pitchFamily="34" charset="0"/>
                        </a:rPr>
                        <a:t>Incidentes</a:t>
                      </a:r>
                    </a:p>
                  </a:txBody>
                  <a:tcPr marL="57503" marR="57503" marT="28751" marB="28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>
                          <a:latin typeface="Trebuchet MS" pitchFamily="34" charset="0"/>
                        </a:rPr>
                        <a:t>Personas afectadas</a:t>
                      </a:r>
                    </a:p>
                  </a:txBody>
                  <a:tcPr marL="57503" marR="57503" marT="28751" marB="28751" anchor="ctr"/>
                </a:tc>
              </a:tr>
              <a:tr h="238497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>
                          <a:latin typeface="Trebuchet MS" pitchFamily="34" charset="0"/>
                        </a:rPr>
                        <a:t>Septiembre*</a:t>
                      </a:r>
                    </a:p>
                  </a:txBody>
                  <a:tcPr marL="57503" marR="57503" marT="28751" marB="28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>
                          <a:latin typeface="Trebuchet MS" pitchFamily="34" charset="0"/>
                        </a:rPr>
                        <a:t>156</a:t>
                      </a:r>
                      <a:endParaRPr lang="es-GT" sz="1400" dirty="0">
                        <a:latin typeface="Trebuchet MS" pitchFamily="34" charset="0"/>
                      </a:endParaRPr>
                    </a:p>
                  </a:txBody>
                  <a:tcPr marL="57503" marR="57503" marT="28751" marB="28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>
                          <a:latin typeface="Trebuchet MS" pitchFamily="34" charset="0"/>
                        </a:rPr>
                        <a:t>257,476</a:t>
                      </a:r>
                      <a:endParaRPr lang="es-GT" sz="1400" dirty="0">
                        <a:latin typeface="Trebuchet MS" pitchFamily="34" charset="0"/>
                      </a:endParaRPr>
                    </a:p>
                  </a:txBody>
                  <a:tcPr marL="57503" marR="57503" marT="28751" marB="2875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10409</TotalTime>
  <Words>316</Words>
  <Application>Microsoft Macintosh PowerPoint</Application>
  <PresentationFormat>Presentación en pantalla (16:9)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Tema de Office</vt:lpstr>
      <vt:lpstr>Diseño personalizado</vt:lpstr>
      <vt:lpstr>1_Diseño personalizado</vt:lpstr>
      <vt:lpstr>3_Diseño personalizado</vt:lpstr>
      <vt:lpstr>Temporada de Lluvias 2021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EDITAR TITULO</dc:title>
  <dc:creator>Edgar Estrada</dc:creator>
  <cp:lastModifiedBy>doleon</cp:lastModifiedBy>
  <cp:revision>349</cp:revision>
  <dcterms:created xsi:type="dcterms:W3CDTF">2016-02-08T15:48:49Z</dcterms:created>
  <dcterms:modified xsi:type="dcterms:W3CDTF">2021-09-20T14:11:15Z</dcterms:modified>
</cp:coreProperties>
</file>