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itchFamily="2" charset="77"/>
      <p:regular r:id="rId28"/>
      <p:bold r:id="rId29"/>
      <p:italic r:id="rId30"/>
      <p:boldItalic r:id="rId31"/>
    </p:embeddedFont>
    <p:embeddedFont>
      <p:font typeface="Montserrat Medium" pitchFamily="2" charset="77"/>
      <p:regular r:id="rId32"/>
      <p:bold r:id="rId33"/>
      <p:italic r:id="rId34"/>
      <p:boldItalic r:id="rId35"/>
    </p:embeddedFont>
    <p:embeddedFont>
      <p:font typeface="Montserrat SemiBold" pitchFamily="2" charset="77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9lhUwPwGQLuUQYNaOQpAnjv1b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0b98ed0a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f0b98ed0a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cf67885e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ecf67885e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0b9914cae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0b9914cae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0b98ed0a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f0b98ed0a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0b98ed0a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f0b98ed0a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0c51aab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f0c51aab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0b9914ca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f0b9914ca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0c51aabe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f0c51aabe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0b9914cae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f0b9914cae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0c51aabe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f0c51aabe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M5DHEiInHK6ht1iAcRYinEjuymhwMI1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6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3000"/>
          </a:blip>
          <a:srcRect l="21146" t="13894" b="-160"/>
          <a:stretch/>
        </p:blipFill>
        <p:spPr>
          <a:xfrm>
            <a:off x="0" y="-1743382"/>
            <a:ext cx="7498081" cy="737457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885702" y="1769370"/>
            <a:ext cx="9144000" cy="224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lang="es-GT" sz="4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AÑO REAPERTURA</a:t>
            </a:r>
            <a:br>
              <a:rPr lang="es-GT" sz="42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GT" sz="3200" b="1">
                <a:solidFill>
                  <a:srgbClr val="178CC5"/>
                </a:solidFill>
                <a:latin typeface="Montserrat"/>
                <a:ea typeface="Montserrat"/>
                <a:cs typeface="Montserrat"/>
                <a:sym typeface="Montserrat"/>
              </a:rPr>
              <a:t>OPERACIONES AÉREAS</a:t>
            </a:r>
            <a:endParaRPr sz="4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0" y="5624942"/>
            <a:ext cx="12192000" cy="12386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descr="Logotipo, nombre de la empres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5768" y="5625717"/>
            <a:ext cx="1237130" cy="123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Imagen que contiene firmar, frente, señal, oscur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011" y="5973574"/>
            <a:ext cx="2104372" cy="55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3627" y="5324600"/>
            <a:ext cx="1857498" cy="185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85D0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f0b98ed0ae_0_12"/>
          <p:cNvPicPr preferRelativeResize="0"/>
          <p:nvPr/>
        </p:nvPicPr>
        <p:blipFill rotWithShape="1">
          <a:blip r:embed="rId3">
            <a:alphaModFix amt="3000"/>
          </a:blip>
          <a:srcRect l="21148" t="13897" b="-163"/>
          <a:stretch/>
        </p:blipFill>
        <p:spPr>
          <a:xfrm>
            <a:off x="0" y="-1743382"/>
            <a:ext cx="7498081" cy="73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f0b98ed0ae_0_12"/>
          <p:cNvSpPr txBox="1">
            <a:spLocks noGrp="1"/>
          </p:cNvSpPr>
          <p:nvPr>
            <p:ph type="ctrTitle"/>
          </p:nvPr>
        </p:nvSpPr>
        <p:spPr>
          <a:xfrm>
            <a:off x="1524002" y="1769370"/>
            <a:ext cx="9144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lang="es-GT" sz="4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LOGROS</a:t>
            </a:r>
            <a:endParaRPr sz="4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gf0b98ed0ae_0_12"/>
          <p:cNvSpPr/>
          <p:nvPr/>
        </p:nvSpPr>
        <p:spPr>
          <a:xfrm>
            <a:off x="0" y="5624942"/>
            <a:ext cx="12192000" cy="12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f0b98ed0ae_0_12" descr="Logotipo, nombre de la empres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5768" y="5625717"/>
            <a:ext cx="1237127" cy="123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f0b98ed0ae_0_12" descr="Imagen que contiene firmar, frente, señal, oscur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011" y="5973574"/>
            <a:ext cx="2104374" cy="55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f0b98ed0ae_0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3627" y="5324600"/>
            <a:ext cx="1857498" cy="185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"/>
          <p:cNvPicPr preferRelativeResize="0"/>
          <p:nvPr/>
        </p:nvPicPr>
        <p:blipFill rotWithShape="1">
          <a:blip r:embed="rId3">
            <a:alphaModFix amt="3000"/>
          </a:blip>
          <a:srcRect l="25601" t="2948" b="45996"/>
          <a:stretch/>
        </p:blipFill>
        <p:spPr>
          <a:xfrm>
            <a:off x="0" y="0"/>
            <a:ext cx="11828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"/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0" name="Google Shape;210;p2"/>
          <p:cNvGrpSpPr/>
          <p:nvPr/>
        </p:nvGrpSpPr>
        <p:grpSpPr>
          <a:xfrm>
            <a:off x="9980923" y="5979538"/>
            <a:ext cx="2203782" cy="720000"/>
            <a:chOff x="9948387" y="5899635"/>
            <a:chExt cx="2203782" cy="720000"/>
          </a:xfrm>
        </p:grpSpPr>
        <p:sp>
          <p:nvSpPr>
            <p:cNvPr id="211" name="Google Shape;211;p2"/>
            <p:cNvSpPr/>
            <p:nvPr/>
          </p:nvSpPr>
          <p:spPr>
            <a:xfrm>
              <a:off x="9948387" y="5936470"/>
              <a:ext cx="2203782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2"/>
          <p:cNvSpPr/>
          <p:nvPr/>
        </p:nvSpPr>
        <p:spPr>
          <a:xfrm>
            <a:off x="598095" y="1164863"/>
            <a:ext cx="49682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INICIO DE OPERACIONES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FRONTIER Airlines – JetBlue </a:t>
            </a:r>
            <a:endParaRPr/>
          </a:p>
        </p:txBody>
      </p:sp>
      <p:sp>
        <p:nvSpPr>
          <p:cNvPr id="214" name="Google Shape;214;p2"/>
          <p:cNvSpPr/>
          <p:nvPr/>
        </p:nvSpPr>
        <p:spPr>
          <a:xfrm>
            <a:off x="598095" y="2508854"/>
            <a:ext cx="3210112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 b="1">
                <a:solidFill>
                  <a:srgbClr val="00223B"/>
                </a:solidFill>
                <a:latin typeface="Montserrat"/>
                <a:ea typeface="Montserrat"/>
                <a:cs typeface="Montserrat"/>
                <a:sym typeface="Montserrat"/>
              </a:rPr>
              <a:t>FRONTIER Airlines,</a:t>
            </a:r>
            <a: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inició sus operaciones      desde el Aeropuerto Internacional La Aurora (Guatemala) hacia el Aeropuerto Internacional de Miami (Estados Unidos).</a:t>
            </a:r>
            <a:endParaRPr/>
          </a:p>
          <a:p>
            <a:pPr marL="171450" marR="0" lvl="0" indent="-95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 b="1">
                <a:solidFill>
                  <a:srgbClr val="00223B"/>
                </a:solidFill>
                <a:latin typeface="Montserrat"/>
                <a:ea typeface="Montserrat"/>
                <a:cs typeface="Montserrat"/>
                <a:sym typeface="Montserrat"/>
              </a:rPr>
              <a:t>JetBlue,</a:t>
            </a:r>
            <a: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inició sus operaciones desde el Aeropuerto Internacional La Aurora (Guatemala) hacia el Aeropuerto Internacional John F. Kennedy, Nueva York (Estados Unidos) ofreciendo vuelos diarios sin escalas. </a:t>
            </a:r>
            <a:endParaRPr/>
          </a:p>
        </p:txBody>
      </p:sp>
      <p:pic>
        <p:nvPicPr>
          <p:cNvPr id="215" name="Google Shape;215;p2" descr="Un avión estacionado en una pista de aeropuerto&#10;&#10;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442" t="28452" r="-442" b="21111"/>
          <a:stretch/>
        </p:blipFill>
        <p:spPr>
          <a:xfrm>
            <a:off x="4305813" y="2508854"/>
            <a:ext cx="4963647" cy="187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"/>
          <p:cNvPicPr preferRelativeResize="0"/>
          <p:nvPr/>
        </p:nvPicPr>
        <p:blipFill rotWithShape="1">
          <a:blip r:embed="rId5">
            <a:alphaModFix/>
          </a:blip>
          <a:srcRect l="405" t="29213" r="-194" b="14351"/>
          <a:stretch/>
        </p:blipFill>
        <p:spPr>
          <a:xfrm>
            <a:off x="4305813" y="4381602"/>
            <a:ext cx="4956180" cy="1866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"/>
          <p:cNvPicPr preferRelativeResize="0"/>
          <p:nvPr/>
        </p:nvPicPr>
        <p:blipFill rotWithShape="1">
          <a:blip r:embed="rId3">
            <a:alphaModFix amt="3000"/>
          </a:blip>
          <a:srcRect l="25601" t="2948" b="45996"/>
          <a:stretch/>
        </p:blipFill>
        <p:spPr>
          <a:xfrm>
            <a:off x="0" y="1375"/>
            <a:ext cx="118285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" descr="https://lh6.googleusercontent.com/M5i-dALnvs7SG6Ya0Kv9So0KehZmjw6BeaSkqr1RxyGn9f6oorwoa5daZ5pp6ASbn07yAFaWLLBxMxqLxNEDV-wUewW8kPt4BlNOP3EAumc83bZ7ZdtqXJ7BGnNglKcIh641u28=s0"/>
          <p:cNvPicPr preferRelativeResize="0"/>
          <p:nvPr/>
        </p:nvPicPr>
        <p:blipFill rotWithShape="1">
          <a:blip r:embed="rId4">
            <a:alphaModFix/>
          </a:blip>
          <a:srcRect l="646" t="-1" r="13232" b="4254"/>
          <a:stretch/>
        </p:blipFill>
        <p:spPr>
          <a:xfrm>
            <a:off x="6669022" y="2508854"/>
            <a:ext cx="2600437" cy="192979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"/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590575" y="2002743"/>
            <a:ext cx="3210112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 b="1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Avianca</a:t>
            </a:r>
            <a:r>
              <a:rPr lang="es-GT" sz="1200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reanudó la ruta Guatemala- Bogotá sin escalas. Inició dos veces por semana conectando vía aérea a Guatemala con destinos sudamericanos.</a:t>
            </a: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endParaRPr lang="es-GT"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Avianca presentará lanzamiento de ruta hacia Miami, New York (JFK).</a:t>
            </a: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 b="1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American Airlines </a:t>
            </a:r>
            <a:r>
              <a:rPr lang="es-GT" sz="1200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inició con una nueva ruta Chicago-Guatemala, los miércoles y sábados con vuelo sin escalas. 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 b="1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Spirit Airlines </a:t>
            </a:r>
            <a:r>
              <a:rPr lang="es-GT" sz="1200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iniciará la ruta Guatemala-Miami 4 veces por semana. 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Char char="•"/>
            </a:pPr>
            <a:r>
              <a:rPr lang="es-GT" sz="1200" b="1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Aerorutas Mayas </a:t>
            </a:r>
            <a:r>
              <a:rPr lang="es-GT" sz="1200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inauguró la ruta Guatemala-Quetzaltenango.</a:t>
            </a: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 b="1" i="1" dirty="0">
                <a:solidFill>
                  <a:srgbClr val="178CC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Dichas rutas fortalecen la conectividad aérea y son parte de las acciones para la reactivación económica del país. </a:t>
            </a:r>
            <a:br>
              <a:rPr lang="es-G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G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598095" y="1164863"/>
            <a:ext cx="59269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INCREMENTO CONECTIVIDAD AÉREA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NUEVAS RUTAS</a:t>
            </a:r>
            <a:endParaRPr/>
          </a:p>
        </p:txBody>
      </p:sp>
      <p:pic>
        <p:nvPicPr>
          <p:cNvPr id="227" name="Google Shape;227;p3" descr="https://lh5.googleusercontent.com/7i6-DCeMtqDvnha8cXm1oSGyO8yPVtXKpL4HANxIUJWUFeGp9tn0EKOJ916O-PZaImYSpddAPBhcFa0oNcFp6ohGfUR9MwJOZuxFp7xIsxJq5SOKS8O8-LKFm6gNMk_Hl32A6Z4=s0"/>
          <p:cNvPicPr preferRelativeResize="0"/>
          <p:nvPr/>
        </p:nvPicPr>
        <p:blipFill rotWithShape="1">
          <a:blip r:embed="rId5">
            <a:alphaModFix/>
          </a:blip>
          <a:srcRect l="-4164" t="4182" r="24779" b="4331"/>
          <a:stretch/>
        </p:blipFill>
        <p:spPr>
          <a:xfrm>
            <a:off x="6525087" y="4438650"/>
            <a:ext cx="2744373" cy="178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6398" y="2508853"/>
            <a:ext cx="2382623" cy="178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"/>
          <p:cNvPicPr preferRelativeResize="0"/>
          <p:nvPr/>
        </p:nvPicPr>
        <p:blipFill rotWithShape="1">
          <a:blip r:embed="rId7">
            <a:alphaModFix/>
          </a:blip>
          <a:srcRect r="16715"/>
          <a:stretch/>
        </p:blipFill>
        <p:spPr>
          <a:xfrm>
            <a:off x="4286398" y="4292097"/>
            <a:ext cx="2382624" cy="1907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3"/>
          <p:cNvGrpSpPr/>
          <p:nvPr/>
        </p:nvGrpSpPr>
        <p:grpSpPr>
          <a:xfrm>
            <a:off x="9980923" y="5979538"/>
            <a:ext cx="2203782" cy="720000"/>
            <a:chOff x="9948387" y="5899635"/>
            <a:chExt cx="2203782" cy="720000"/>
          </a:xfrm>
        </p:grpSpPr>
        <p:sp>
          <p:nvSpPr>
            <p:cNvPr id="231" name="Google Shape;231;p3"/>
            <p:cNvSpPr/>
            <p:nvPr/>
          </p:nvSpPr>
          <p:spPr>
            <a:xfrm>
              <a:off x="9948387" y="5936470"/>
              <a:ext cx="2203782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3" name="Google Shape;2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"/>
          <p:cNvPicPr preferRelativeResize="0"/>
          <p:nvPr/>
        </p:nvPicPr>
        <p:blipFill rotWithShape="1">
          <a:blip r:embed="rId3">
            <a:alphaModFix amt="3000"/>
          </a:blip>
          <a:srcRect l="25601" t="2948" b="45996"/>
          <a:stretch/>
        </p:blipFill>
        <p:spPr>
          <a:xfrm>
            <a:off x="0" y="1375"/>
            <a:ext cx="11828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"/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0" name="Google Shape;240;p4"/>
          <p:cNvGrpSpPr/>
          <p:nvPr/>
        </p:nvGrpSpPr>
        <p:grpSpPr>
          <a:xfrm>
            <a:off x="9980923" y="5979538"/>
            <a:ext cx="2203782" cy="720000"/>
            <a:chOff x="9948387" y="5899635"/>
            <a:chExt cx="2203782" cy="720000"/>
          </a:xfrm>
        </p:grpSpPr>
        <p:sp>
          <p:nvSpPr>
            <p:cNvPr id="241" name="Google Shape;241;p4"/>
            <p:cNvSpPr/>
            <p:nvPr/>
          </p:nvSpPr>
          <p:spPr>
            <a:xfrm>
              <a:off x="9948387" y="5936470"/>
              <a:ext cx="2203782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4"/>
          <p:cNvSpPr/>
          <p:nvPr/>
        </p:nvSpPr>
        <p:spPr>
          <a:xfrm>
            <a:off x="598100" y="2325976"/>
            <a:ext cx="32100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 b="1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TAG Airlines </a:t>
            </a:r>
            <a:r>
              <a:rPr lang="es-GT" sz="1200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rehabilitó la ruta Guatemala – El Salvador con frecuencia diaria.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 b="1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TAG Airlines </a:t>
            </a:r>
            <a:r>
              <a:rPr lang="es-GT" sz="1200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inauguró las nuevas rutas desde el Aeropuerto Internacional La Aurora (Guatemala) hacia Cancún y Tapachula (México).</a:t>
            </a: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Montserrat Medium"/>
              <a:buChar char="•"/>
            </a:pPr>
            <a:r>
              <a:rPr lang="es-GT" sz="1200" b="1" dirty="0">
                <a:solidFill>
                  <a:srgbClr val="00223B"/>
                </a:solidFill>
                <a:latin typeface="Montserrat"/>
                <a:ea typeface="Montserrat"/>
                <a:cs typeface="Montserrat"/>
                <a:sym typeface="Montserrat"/>
              </a:rPr>
              <a:t>UPS </a:t>
            </a:r>
            <a:r>
              <a:rPr lang="es-GT" sz="1200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realizó un rediseño de ruta de carga de suma importancia para las importaciones y exportaciones, desde Miami a Guatemala - Monterrey - Kentucky.</a:t>
            </a: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Montserrat Medium"/>
              <a:buChar char="•"/>
            </a:pPr>
            <a:endParaRPr lang="es-GT"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Montserrat Medium"/>
              <a:buChar char="•"/>
            </a:pPr>
            <a:r>
              <a:rPr lang="es-GT" sz="1200" dirty="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United lanzó las nuevas rutas hacia Los Angeles, Newark y Washington.</a:t>
            </a: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G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dirty="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4" name="Google Shape;244;p4"/>
          <p:cNvSpPr/>
          <p:nvPr/>
        </p:nvSpPr>
        <p:spPr>
          <a:xfrm>
            <a:off x="598095" y="1164863"/>
            <a:ext cx="59269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INCREMENTO CONECTIVIDAD AÉREA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NUEVAS RUTAS</a:t>
            </a:r>
            <a:endParaRPr/>
          </a:p>
        </p:txBody>
      </p:sp>
      <p:pic>
        <p:nvPicPr>
          <p:cNvPr id="245" name="Google Shape;245;p4"/>
          <p:cNvPicPr preferRelativeResize="0"/>
          <p:nvPr/>
        </p:nvPicPr>
        <p:blipFill rotWithShape="1">
          <a:blip r:embed="rId4">
            <a:alphaModFix/>
          </a:blip>
          <a:srcRect l="12822" t="459" b="880"/>
          <a:stretch/>
        </p:blipFill>
        <p:spPr>
          <a:xfrm>
            <a:off x="4601920" y="2133687"/>
            <a:ext cx="2988154" cy="22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4000" y="4384650"/>
            <a:ext cx="2988150" cy="1990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ecf67885e8_0_1"/>
          <p:cNvPicPr preferRelativeResize="0"/>
          <p:nvPr/>
        </p:nvPicPr>
        <p:blipFill rotWithShape="1">
          <a:blip r:embed="rId3">
            <a:alphaModFix amt="3000"/>
          </a:blip>
          <a:srcRect l="25600" t="2945" b="45999"/>
          <a:stretch/>
        </p:blipFill>
        <p:spPr>
          <a:xfrm>
            <a:off x="0" y="1375"/>
            <a:ext cx="1182853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ecf67885e8_0_1"/>
          <p:cNvSpPr/>
          <p:nvPr/>
        </p:nvSpPr>
        <p:spPr>
          <a:xfrm>
            <a:off x="9645450" y="2002743"/>
            <a:ext cx="2559000" cy="4908300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gecf67885e8_0_1"/>
          <p:cNvGrpSpPr/>
          <p:nvPr/>
        </p:nvGrpSpPr>
        <p:grpSpPr>
          <a:xfrm>
            <a:off x="9980923" y="5979538"/>
            <a:ext cx="2203800" cy="720000"/>
            <a:chOff x="9948387" y="5899635"/>
            <a:chExt cx="2203800" cy="720000"/>
          </a:xfrm>
        </p:grpSpPr>
        <p:sp>
          <p:nvSpPr>
            <p:cNvPr id="255" name="Google Shape;255;gecf67885e8_0_1"/>
            <p:cNvSpPr/>
            <p:nvPr/>
          </p:nvSpPr>
          <p:spPr>
            <a:xfrm>
              <a:off x="9948387" y="5936470"/>
              <a:ext cx="22038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256" name="Google Shape;256;gecf67885e8_0_1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gecf67885e8_0_1"/>
          <p:cNvSpPr/>
          <p:nvPr/>
        </p:nvSpPr>
        <p:spPr>
          <a:xfrm>
            <a:off x="598100" y="2325976"/>
            <a:ext cx="3210000" cy="40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 b="1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Remozamiento y trabajos de marcación </a:t>
            </a:r>
            <a:r>
              <a:rPr lang="es-GT" sz="1200">
                <a:solidFill>
                  <a:srgbClr val="00223B"/>
                </a:solidFill>
                <a:latin typeface="Montserrat"/>
                <a:ea typeface="Montserrat"/>
                <a:cs typeface="Montserrat"/>
                <a:sym typeface="Montserrat"/>
              </a:rPr>
              <a:t>en las diferentes pistas de los aeródromos nacionales,  en donde destacan, Huehuetenango, San Marcos y  Esquipulas.</a:t>
            </a:r>
            <a:endParaRPr sz="1200">
              <a:solidFill>
                <a:srgbClr val="0022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G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8" name="Google Shape;258;gecf67885e8_0_1"/>
          <p:cNvSpPr/>
          <p:nvPr/>
        </p:nvSpPr>
        <p:spPr>
          <a:xfrm>
            <a:off x="598095" y="1164863"/>
            <a:ext cx="5927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REMOZAMIENTO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AERÓDROMOS NACIONALES</a:t>
            </a:r>
            <a:endParaRPr/>
          </a:p>
        </p:txBody>
      </p:sp>
      <p:pic>
        <p:nvPicPr>
          <p:cNvPr id="259" name="Google Shape;259;gecf67885e8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ecf67885e8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2950" y="1812230"/>
            <a:ext cx="3318726" cy="248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ecf67885e8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4648" y="4301300"/>
            <a:ext cx="3318728" cy="221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"/>
          <p:cNvPicPr preferRelativeResize="0"/>
          <p:nvPr/>
        </p:nvPicPr>
        <p:blipFill rotWithShape="1">
          <a:blip r:embed="rId3">
            <a:alphaModFix amt="3000"/>
          </a:blip>
          <a:srcRect l="25601" t="2948" b="45996"/>
          <a:stretch/>
        </p:blipFill>
        <p:spPr>
          <a:xfrm>
            <a:off x="0" y="1375"/>
            <a:ext cx="11828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"/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p5"/>
          <p:cNvGrpSpPr/>
          <p:nvPr/>
        </p:nvGrpSpPr>
        <p:grpSpPr>
          <a:xfrm>
            <a:off x="9980923" y="5979538"/>
            <a:ext cx="2203782" cy="720000"/>
            <a:chOff x="9948387" y="5899635"/>
            <a:chExt cx="2203782" cy="720000"/>
          </a:xfrm>
        </p:grpSpPr>
        <p:sp>
          <p:nvSpPr>
            <p:cNvPr id="269" name="Google Shape;269;p5"/>
            <p:cNvSpPr/>
            <p:nvPr/>
          </p:nvSpPr>
          <p:spPr>
            <a:xfrm>
              <a:off x="9948387" y="5936470"/>
              <a:ext cx="2203782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5"/>
          <p:cNvSpPr/>
          <p:nvPr/>
        </p:nvSpPr>
        <p:spPr>
          <a:xfrm>
            <a:off x="598095" y="2325974"/>
            <a:ext cx="3210112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Como parte del Plan Nacional de Vacunación contra el Coronavirus, la Dirección General de Aeronáutica Civil, gestionó la vacuna para todo su personal aeroportuario y técnico operativo, quienes conforman la primera línea de atención a los pasajeros.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sede de COMBEX-IM, ubicada en zona 13, recibió a todo el personal aeroportuario, asimismo a colaboradores de la Superintendencia de Administración Tributaria -SAT- y personal de COMBEX-IM. 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Esto se hizo con el objetivo de proteger la vida de las personas que a diario son parte del trabajo que activamente influye en la actividad y desarrollo nacional, por medio de la aviación.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20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598095" y="1164863"/>
            <a:ext cx="49682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INMUNIZACIÓN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COVID-19 </a:t>
            </a:r>
            <a:endParaRPr/>
          </a:p>
        </p:txBody>
      </p:sp>
      <p:pic>
        <p:nvPicPr>
          <p:cNvPr id="273" name="Google Shape;27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9760" y="2457120"/>
            <a:ext cx="5019699" cy="376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6"/>
          <p:cNvPicPr preferRelativeResize="0"/>
          <p:nvPr/>
        </p:nvPicPr>
        <p:blipFill rotWithShape="1">
          <a:blip r:embed="rId3">
            <a:alphaModFix amt="3000"/>
          </a:blip>
          <a:srcRect l="25601" t="2948" b="45996"/>
          <a:stretch/>
        </p:blipFill>
        <p:spPr>
          <a:xfrm>
            <a:off x="0" y="1375"/>
            <a:ext cx="11828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6"/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1" name="Google Shape;281;p6"/>
          <p:cNvGrpSpPr/>
          <p:nvPr/>
        </p:nvGrpSpPr>
        <p:grpSpPr>
          <a:xfrm>
            <a:off x="9980923" y="5979538"/>
            <a:ext cx="2203782" cy="720000"/>
            <a:chOff x="9948387" y="5899635"/>
            <a:chExt cx="2203782" cy="720000"/>
          </a:xfrm>
        </p:grpSpPr>
        <p:sp>
          <p:nvSpPr>
            <p:cNvPr id="282" name="Google Shape;282;p6"/>
            <p:cNvSpPr/>
            <p:nvPr/>
          </p:nvSpPr>
          <p:spPr>
            <a:xfrm>
              <a:off x="9948387" y="5936470"/>
              <a:ext cx="2203782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p6"/>
          <p:cNvSpPr/>
          <p:nvPr/>
        </p:nvSpPr>
        <p:spPr>
          <a:xfrm>
            <a:off x="598095" y="2325974"/>
            <a:ext cx="3210112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 la estación de la Colina, San Lucas Sacatepéquez, ha quedado instalada la última torre del nuevo Sistema de Multilateración. Esto convertirá a Guatemala en pionera de la región al contar con tecnología de punta que beneficiará la seguridad operacional de la aviación. </a:t>
            </a:r>
            <a:endParaRPr/>
          </a:p>
          <a:p>
            <a:pPr marL="171450" marR="0" lvl="0" indent="-95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0223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1450" marR="0" lvl="0" indent="-171450" algn="just" rtl="0">
              <a:spcBef>
                <a:spcPts val="0"/>
              </a:spcBef>
              <a:spcAft>
                <a:spcPts val="0"/>
              </a:spcAft>
              <a:buClr>
                <a:srgbClr val="00223B"/>
              </a:buClr>
              <a:buSzPts val="1200"/>
              <a:buFont typeface="Arial"/>
              <a:buChar char="•"/>
            </a:pPr>
            <a: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Asimismo, se avanza la instalación de las antenas nuevas para el radar primario y secundario en la estación Palencia. La seguridad operacional para el ATM (Sistema de Gestión del Tránsito Aéreo) del Aeropuerto La Aurora con la mejor tecnología.</a:t>
            </a:r>
            <a:endParaRPr/>
          </a:p>
        </p:txBody>
      </p:sp>
      <p:sp>
        <p:nvSpPr>
          <p:cNvPr id="285" name="Google Shape;285;p6"/>
          <p:cNvSpPr/>
          <p:nvPr/>
        </p:nvSpPr>
        <p:spPr>
          <a:xfrm>
            <a:off x="598095" y="1164863"/>
            <a:ext cx="86713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INSTALACIÓN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SISTEMA DE MULTILATERACIÓN Y RADAR PRIMARIO </a:t>
            </a:r>
            <a:endParaRPr/>
          </a:p>
        </p:txBody>
      </p:sp>
      <p:pic>
        <p:nvPicPr>
          <p:cNvPr id="286" name="Google Shape;286;p6" descr="Grúa de construcción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l="-130" t="21232" r="129" b="43391"/>
          <a:stretch/>
        </p:blipFill>
        <p:spPr>
          <a:xfrm>
            <a:off x="4249759" y="2457120"/>
            <a:ext cx="5039521" cy="376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7"/>
          <p:cNvPicPr preferRelativeResize="0"/>
          <p:nvPr/>
        </p:nvPicPr>
        <p:blipFill rotWithShape="1">
          <a:blip r:embed="rId3">
            <a:alphaModFix amt="3000"/>
          </a:blip>
          <a:srcRect l="25601" t="2948" b="45996"/>
          <a:stretch/>
        </p:blipFill>
        <p:spPr>
          <a:xfrm>
            <a:off x="0" y="0"/>
            <a:ext cx="11828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7"/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4" name="Google Shape;294;p7"/>
          <p:cNvGrpSpPr/>
          <p:nvPr/>
        </p:nvGrpSpPr>
        <p:grpSpPr>
          <a:xfrm>
            <a:off x="9980923" y="5979538"/>
            <a:ext cx="2203782" cy="720000"/>
            <a:chOff x="9948387" y="5899635"/>
            <a:chExt cx="2203782" cy="720000"/>
          </a:xfrm>
        </p:grpSpPr>
        <p:sp>
          <p:nvSpPr>
            <p:cNvPr id="295" name="Google Shape;295;p7"/>
            <p:cNvSpPr/>
            <p:nvPr/>
          </p:nvSpPr>
          <p:spPr>
            <a:xfrm>
              <a:off x="9948387" y="5936470"/>
              <a:ext cx="2203782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7"/>
          <p:cNvSpPr/>
          <p:nvPr/>
        </p:nvSpPr>
        <p:spPr>
          <a:xfrm>
            <a:off x="598095" y="2325974"/>
            <a:ext cx="321011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0022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 presentó el proyecto de Reactivación Económica, entre los cuales destaca el “Aeropuerto de Atitlán”, el plan es generar desarrollo económico a través del turismo, teniendo como eje transversal el uso sostenible de los recursos naturales.</a:t>
            </a:r>
            <a:endParaRPr/>
          </a:p>
        </p:txBody>
      </p:sp>
      <p:sp>
        <p:nvSpPr>
          <p:cNvPr id="298" name="Google Shape;298;p7"/>
          <p:cNvSpPr/>
          <p:nvPr/>
        </p:nvSpPr>
        <p:spPr>
          <a:xfrm>
            <a:off x="598095" y="1164863"/>
            <a:ext cx="86713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PRESENTACIÓN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AEROPUERTO ATITLÁN</a:t>
            </a:r>
            <a:endParaRPr/>
          </a:p>
        </p:txBody>
      </p:sp>
      <p:pic>
        <p:nvPicPr>
          <p:cNvPr id="299" name="Google Shape;299;p7" descr="https://lh5.googleusercontent.com/Amm9xanLEhFuL9dFpgJhQewvKmbPPjrGNcAFfkpZ2wUxAsMJkJf20-c0T-4O9bR85gF_kS9fUeLBGbdauLzbdQCSK-zg6j3B2eOEeAhnL1xOr8DhJYhcsa2SZVv6_-RwvNIuJeo=s0"/>
          <p:cNvPicPr preferRelativeResize="0"/>
          <p:nvPr/>
        </p:nvPicPr>
        <p:blipFill rotWithShape="1">
          <a:blip r:embed="rId4">
            <a:alphaModFix/>
          </a:blip>
          <a:srcRect l="12258"/>
          <a:stretch/>
        </p:blipFill>
        <p:spPr>
          <a:xfrm>
            <a:off x="4249759" y="2404012"/>
            <a:ext cx="5019700" cy="381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8"/>
          <p:cNvPicPr preferRelativeResize="0"/>
          <p:nvPr/>
        </p:nvPicPr>
        <p:blipFill rotWithShape="1">
          <a:blip r:embed="rId3">
            <a:alphaModFix amt="3000"/>
          </a:blip>
          <a:srcRect l="25601" t="2948" b="45996"/>
          <a:stretch/>
        </p:blipFill>
        <p:spPr>
          <a:xfrm>
            <a:off x="0" y="0"/>
            <a:ext cx="11828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8"/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7" name="Google Shape;307;p8"/>
          <p:cNvGrpSpPr/>
          <p:nvPr/>
        </p:nvGrpSpPr>
        <p:grpSpPr>
          <a:xfrm>
            <a:off x="9980923" y="5979538"/>
            <a:ext cx="2203782" cy="720000"/>
            <a:chOff x="9948387" y="5899635"/>
            <a:chExt cx="2203782" cy="720000"/>
          </a:xfrm>
        </p:grpSpPr>
        <p:sp>
          <p:nvSpPr>
            <p:cNvPr id="308" name="Google Shape;308;p8"/>
            <p:cNvSpPr/>
            <p:nvPr/>
          </p:nvSpPr>
          <p:spPr>
            <a:xfrm>
              <a:off x="9948387" y="5936470"/>
              <a:ext cx="2203782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p8"/>
          <p:cNvSpPr/>
          <p:nvPr/>
        </p:nvSpPr>
        <p:spPr>
          <a:xfrm>
            <a:off x="598095" y="2508854"/>
            <a:ext cx="321011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062A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20 de agosto nuestro personal de Infraestructura Aeroportuaria realizó trabajos de señalización horizontal en 5 posiciones nuevas de la Plataforma Remota Norte del Aeropuerto Internacional La Aurora. Dichos trabajos permitirán atender una mayor cantidad de aeronaves dentro de la terminal aérea.</a:t>
            </a:r>
            <a:endParaRPr/>
          </a:p>
        </p:txBody>
      </p:sp>
      <p:sp>
        <p:nvSpPr>
          <p:cNvPr id="311" name="Google Shape;311;p8"/>
          <p:cNvSpPr/>
          <p:nvPr/>
        </p:nvSpPr>
        <p:spPr>
          <a:xfrm>
            <a:off x="598095" y="1164863"/>
            <a:ext cx="49682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PLATAFORMA REMOTA NORTE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 POSICIONES NUEVAS</a:t>
            </a:r>
            <a:endParaRPr/>
          </a:p>
        </p:txBody>
      </p:sp>
      <p:pic>
        <p:nvPicPr>
          <p:cNvPr id="312" name="Google Shape;31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007" y="2508852"/>
            <a:ext cx="4950721" cy="371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9"/>
          <p:cNvPicPr preferRelativeResize="0"/>
          <p:nvPr/>
        </p:nvPicPr>
        <p:blipFill rotWithShape="1">
          <a:blip r:embed="rId3">
            <a:alphaModFix amt="3000"/>
          </a:blip>
          <a:srcRect l="25601" t="2948" b="45996"/>
          <a:stretch/>
        </p:blipFill>
        <p:spPr>
          <a:xfrm>
            <a:off x="0" y="0"/>
            <a:ext cx="11828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9"/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0" name="Google Shape;320;p9"/>
          <p:cNvGrpSpPr/>
          <p:nvPr/>
        </p:nvGrpSpPr>
        <p:grpSpPr>
          <a:xfrm>
            <a:off x="9980923" y="5979538"/>
            <a:ext cx="2203782" cy="720000"/>
            <a:chOff x="9948387" y="5899635"/>
            <a:chExt cx="2203782" cy="720000"/>
          </a:xfrm>
        </p:grpSpPr>
        <p:sp>
          <p:nvSpPr>
            <p:cNvPr id="321" name="Google Shape;321;p9"/>
            <p:cNvSpPr/>
            <p:nvPr/>
          </p:nvSpPr>
          <p:spPr>
            <a:xfrm>
              <a:off x="9948387" y="5936470"/>
              <a:ext cx="2203782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9"/>
          <p:cNvSpPr/>
          <p:nvPr/>
        </p:nvSpPr>
        <p:spPr>
          <a:xfrm>
            <a:off x="598095" y="2508854"/>
            <a:ext cx="3210112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06060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85% de las salas de abordaje del Aeropuerto Internacional La Aurora ya cuentan con pisos renovados, para brindar una mejor vista y condiciones más saludables para nuestros usuarios.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6060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06060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Para este fin fueron removidas las alfombras que ya contaban con al menos 14 años de antigüedad y que ya mostraban un marcado deterioro, y debido a sus características retenían una mayor cantidad de gérmenes y bacterias.</a:t>
            </a:r>
            <a:endParaRPr/>
          </a:p>
        </p:txBody>
      </p:sp>
      <p:sp>
        <p:nvSpPr>
          <p:cNvPr id="324" name="Google Shape;324;p9"/>
          <p:cNvSpPr/>
          <p:nvPr/>
        </p:nvSpPr>
        <p:spPr>
          <a:xfrm>
            <a:off x="598095" y="1164863"/>
            <a:ext cx="49682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SALAS DE ABORDAJE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INSTALACIÓN DE PISO </a:t>
            </a:r>
            <a:endParaRPr/>
          </a:p>
        </p:txBody>
      </p:sp>
      <p:pic>
        <p:nvPicPr>
          <p:cNvPr id="325" name="Google Shape;32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7105" y="2508851"/>
            <a:ext cx="4957636" cy="371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0b9914cae_1_5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/>
              <a:t>VIDEO</a:t>
            </a:r>
            <a:endParaRPr/>
          </a:p>
        </p:txBody>
      </p:sp>
      <p:pic>
        <p:nvPicPr>
          <p:cNvPr id="95" name="Google Shape;95;gf0b9914cae_1_52" title="Protocolo Salida de Pasajeros - Aeropuerto Internacional La Aurora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763"/>
            <a:ext cx="12192000" cy="6790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10"/>
          <p:cNvPicPr preferRelativeResize="0"/>
          <p:nvPr/>
        </p:nvPicPr>
        <p:blipFill rotWithShape="1">
          <a:blip r:embed="rId3">
            <a:alphaModFix amt="3000"/>
          </a:blip>
          <a:srcRect l="25601" t="2948" b="45996"/>
          <a:stretch/>
        </p:blipFill>
        <p:spPr>
          <a:xfrm>
            <a:off x="0" y="0"/>
            <a:ext cx="11828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0"/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3285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3" name="Google Shape;333;p10"/>
          <p:cNvGrpSpPr/>
          <p:nvPr/>
        </p:nvGrpSpPr>
        <p:grpSpPr>
          <a:xfrm>
            <a:off x="9980923" y="5979538"/>
            <a:ext cx="2203782" cy="720000"/>
            <a:chOff x="9948387" y="5899635"/>
            <a:chExt cx="2203782" cy="720000"/>
          </a:xfrm>
        </p:grpSpPr>
        <p:sp>
          <p:nvSpPr>
            <p:cNvPr id="334" name="Google Shape;334;p10"/>
            <p:cNvSpPr/>
            <p:nvPr/>
          </p:nvSpPr>
          <p:spPr>
            <a:xfrm>
              <a:off x="9948387" y="5936470"/>
              <a:ext cx="2203782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10"/>
          <p:cNvSpPr/>
          <p:nvPr/>
        </p:nvSpPr>
        <p:spPr>
          <a:xfrm>
            <a:off x="598095" y="2508854"/>
            <a:ext cx="3210112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La Comisión Interinstitucional para contribuir a la reactivación económica del sector construcción nació como resultado de la publicación del Acuerdo Gubernativo 105-2021 que busca que las 9 instituciones del ejecutivo que dan su autorización de una licencia de construcción se coordinen para la agilización y simplificación de los procesos.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La Dirección General de Aeronáutica Civil de Guatemala es una de las 9 instituciones que emiten autorización previa para tramitar licencia de construcción y autorizar alturas máximas de cualquier edificación que se encuentre dentro del área de protección de los aeropuertos y aeródromos. </a:t>
            </a:r>
            <a:endParaRPr/>
          </a:p>
        </p:txBody>
      </p:sp>
      <p:sp>
        <p:nvSpPr>
          <p:cNvPr id="337" name="Google Shape;337;p10"/>
          <p:cNvSpPr/>
          <p:nvPr/>
        </p:nvSpPr>
        <p:spPr>
          <a:xfrm>
            <a:off x="598095" y="1164863"/>
            <a:ext cx="866664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HABILITACIÓN 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VENTANILLA ÚNICA DE LA CONSTRUCCIÓN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2F6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38" name="Google Shape;338;p10"/>
          <p:cNvPicPr preferRelativeResize="0"/>
          <p:nvPr/>
        </p:nvPicPr>
        <p:blipFill rotWithShape="1">
          <a:blip r:embed="rId4">
            <a:alphaModFix/>
          </a:blip>
          <a:srcRect l="3160"/>
          <a:stretch/>
        </p:blipFill>
        <p:spPr>
          <a:xfrm>
            <a:off x="4307104" y="2472836"/>
            <a:ext cx="5007685" cy="374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6C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1"/>
          <p:cNvSpPr/>
          <p:nvPr/>
        </p:nvSpPr>
        <p:spPr>
          <a:xfrm>
            <a:off x="0" y="-19679"/>
            <a:ext cx="12192000" cy="12386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11"/>
          <p:cNvPicPr preferRelativeResize="0"/>
          <p:nvPr/>
        </p:nvPicPr>
        <p:blipFill rotWithShape="1">
          <a:blip r:embed="rId3">
            <a:alphaModFix amt="36000"/>
          </a:blip>
          <a:srcRect b="18036"/>
          <a:stretch/>
        </p:blipFill>
        <p:spPr>
          <a:xfrm>
            <a:off x="0" y="1219001"/>
            <a:ext cx="12231056" cy="563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1"/>
          <p:cNvSpPr/>
          <p:nvPr/>
        </p:nvSpPr>
        <p:spPr>
          <a:xfrm>
            <a:off x="4324337" y="6070101"/>
            <a:ext cx="354332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www.dgac.gob.gt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7" name="Google Shape;347;p11" descr="Logotipo, nombre de la empres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9636" y="3151984"/>
            <a:ext cx="4151784" cy="112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1" descr="Logotipo, nombre de la empres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0534" y="-11875"/>
            <a:ext cx="1237130" cy="123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1352" y="-322062"/>
            <a:ext cx="1857498" cy="185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CC5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f0b98ed0ae_0_21"/>
          <p:cNvPicPr preferRelativeResize="0"/>
          <p:nvPr/>
        </p:nvPicPr>
        <p:blipFill rotWithShape="1">
          <a:blip r:embed="rId3">
            <a:alphaModFix amt="3000"/>
          </a:blip>
          <a:srcRect l="21148" t="13897" b="-163"/>
          <a:stretch/>
        </p:blipFill>
        <p:spPr>
          <a:xfrm>
            <a:off x="0" y="-1743382"/>
            <a:ext cx="7498081" cy="73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f0b98ed0ae_0_21"/>
          <p:cNvSpPr txBox="1">
            <a:spLocks noGrp="1"/>
          </p:cNvSpPr>
          <p:nvPr>
            <p:ph type="ctrTitle"/>
          </p:nvPr>
        </p:nvSpPr>
        <p:spPr>
          <a:xfrm>
            <a:off x="1524002" y="1769370"/>
            <a:ext cx="9144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lang="es-GT" sz="4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ESTADÍSTICAS</a:t>
            </a:r>
            <a:endParaRPr sz="4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gf0b98ed0ae_0_21"/>
          <p:cNvSpPr/>
          <p:nvPr/>
        </p:nvSpPr>
        <p:spPr>
          <a:xfrm>
            <a:off x="0" y="5624942"/>
            <a:ext cx="12192000" cy="12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gf0b98ed0ae_0_21" descr="Logotipo, nombre de la empres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5768" y="5625717"/>
            <a:ext cx="1237127" cy="123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f0b98ed0ae_0_21" descr="Imagen que contiene firmar, frente, señal, oscur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011" y="5973574"/>
            <a:ext cx="2104374" cy="55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f0b98ed0ae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3627" y="5324600"/>
            <a:ext cx="1857498" cy="185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f0b98ed0ae_0_30"/>
          <p:cNvPicPr preferRelativeResize="0"/>
          <p:nvPr/>
        </p:nvPicPr>
        <p:blipFill rotWithShape="1">
          <a:blip r:embed="rId3">
            <a:alphaModFix amt="3000"/>
          </a:blip>
          <a:srcRect l="25600" t="2945" b="45999"/>
          <a:stretch/>
        </p:blipFill>
        <p:spPr>
          <a:xfrm>
            <a:off x="0" y="0"/>
            <a:ext cx="1182853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f0b98ed0ae_0_30"/>
          <p:cNvSpPr/>
          <p:nvPr/>
        </p:nvSpPr>
        <p:spPr>
          <a:xfrm>
            <a:off x="9645450" y="2002743"/>
            <a:ext cx="2559000" cy="4908300"/>
          </a:xfrm>
          <a:prstGeom prst="rect">
            <a:avLst/>
          </a:prstGeom>
          <a:solidFill>
            <a:srgbClr val="178C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" name="Google Shape;112;gf0b98ed0ae_0_30"/>
          <p:cNvGrpSpPr/>
          <p:nvPr/>
        </p:nvGrpSpPr>
        <p:grpSpPr>
          <a:xfrm>
            <a:off x="9980923" y="5979538"/>
            <a:ext cx="2203800" cy="720000"/>
            <a:chOff x="9948387" y="5899635"/>
            <a:chExt cx="2203800" cy="720000"/>
          </a:xfrm>
        </p:grpSpPr>
        <p:sp>
          <p:nvSpPr>
            <p:cNvPr id="113" name="Google Shape;113;gf0b98ed0ae_0_30"/>
            <p:cNvSpPr/>
            <p:nvPr/>
          </p:nvSpPr>
          <p:spPr>
            <a:xfrm>
              <a:off x="9948387" y="5936470"/>
              <a:ext cx="22038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114" name="Google Shape;114;gf0b98ed0ae_0_30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" name="Google Shape;115;gf0b98ed0ae_0_30"/>
          <p:cNvSpPr/>
          <p:nvPr/>
        </p:nvSpPr>
        <p:spPr>
          <a:xfrm>
            <a:off x="598100" y="650913"/>
            <a:ext cx="598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ESTADÍSTICAS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AEROPUERTO INTERNACIONAL LA AURORA</a:t>
            </a:r>
            <a:endParaRPr/>
          </a:p>
        </p:txBody>
      </p:sp>
      <p:sp>
        <p:nvSpPr>
          <p:cNvPr id="116" name="Google Shape;116;gf0b98ed0ae_0_30"/>
          <p:cNvSpPr/>
          <p:nvPr/>
        </p:nvSpPr>
        <p:spPr>
          <a:xfrm>
            <a:off x="1313575" y="1876863"/>
            <a:ext cx="3542400" cy="3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2019</a:t>
            </a:r>
            <a:endParaRPr sz="6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PASAJEROS EMBARCADOS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1,493,454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PASAJEROS DESEMBARCADOS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1,489,590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TOTAL: 2,983,044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7" name="Google Shape;117;gf0b98ed0ae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f0b98ed0ae_0_30"/>
          <p:cNvSpPr/>
          <p:nvPr/>
        </p:nvSpPr>
        <p:spPr>
          <a:xfrm>
            <a:off x="5120975" y="1946688"/>
            <a:ext cx="3381000" cy="3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8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1 AÑO DE LA REAPERTURA </a:t>
            </a:r>
            <a:endParaRPr sz="45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PASAJEROS EMBARCADOS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783,387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PASAJEROS DESEMBARCADOS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778,747</a:t>
            </a:r>
            <a:endParaRPr sz="30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</a:t>
            </a: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: 1,562,134</a:t>
            </a:r>
            <a:endParaRPr sz="30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sz="1100" b="1">
                <a:solidFill>
                  <a:srgbClr val="178CC5"/>
                </a:solidFill>
                <a:latin typeface="Montserrat"/>
                <a:ea typeface="Montserrat"/>
                <a:cs typeface="Montserrat"/>
                <a:sym typeface="Montserrat"/>
              </a:rPr>
              <a:t>Proyección fin de año</a:t>
            </a:r>
            <a:endParaRPr sz="1100" b="1">
              <a:solidFill>
                <a:srgbClr val="178CC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178CC5"/>
                </a:solidFill>
                <a:latin typeface="Montserrat"/>
                <a:ea typeface="Montserrat"/>
                <a:cs typeface="Montserrat"/>
                <a:sym typeface="Montserrat"/>
              </a:rPr>
              <a:t>2,350,000 pasajeros</a:t>
            </a:r>
            <a:endParaRPr sz="1100" b="1">
              <a:solidFill>
                <a:srgbClr val="178CC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80% del tráfico aéreo de 2019</a:t>
            </a:r>
            <a:endParaRPr sz="15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9" name="Google Shape;119;gf0b98ed0ae_0_30"/>
          <p:cNvSpPr txBox="1"/>
          <p:nvPr/>
        </p:nvSpPr>
        <p:spPr>
          <a:xfrm>
            <a:off x="598100" y="6343475"/>
            <a:ext cx="354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Fuente: Unidad de Estadística DGAC</a:t>
            </a:r>
            <a:endParaRPr sz="12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0" name="Google Shape;120;gf0b98ed0ae_0_30"/>
          <p:cNvCxnSpPr/>
          <p:nvPr/>
        </p:nvCxnSpPr>
        <p:spPr>
          <a:xfrm>
            <a:off x="4956250" y="1812225"/>
            <a:ext cx="17400" cy="434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f0c51aabe5_0_0"/>
          <p:cNvPicPr preferRelativeResize="0"/>
          <p:nvPr/>
        </p:nvPicPr>
        <p:blipFill rotWithShape="1">
          <a:blip r:embed="rId3">
            <a:alphaModFix amt="3000"/>
          </a:blip>
          <a:srcRect l="25600" t="2945" b="45999"/>
          <a:stretch/>
        </p:blipFill>
        <p:spPr>
          <a:xfrm>
            <a:off x="0" y="0"/>
            <a:ext cx="1182853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f0c51aabe5_0_0"/>
          <p:cNvSpPr/>
          <p:nvPr/>
        </p:nvSpPr>
        <p:spPr>
          <a:xfrm>
            <a:off x="9645450" y="2002743"/>
            <a:ext cx="2559000" cy="4908300"/>
          </a:xfrm>
          <a:prstGeom prst="rect">
            <a:avLst/>
          </a:prstGeom>
          <a:solidFill>
            <a:srgbClr val="178C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" name="Google Shape;127;gf0c51aabe5_0_0"/>
          <p:cNvGrpSpPr/>
          <p:nvPr/>
        </p:nvGrpSpPr>
        <p:grpSpPr>
          <a:xfrm>
            <a:off x="9980923" y="5979538"/>
            <a:ext cx="2203800" cy="720000"/>
            <a:chOff x="9948387" y="5899635"/>
            <a:chExt cx="2203800" cy="720000"/>
          </a:xfrm>
        </p:grpSpPr>
        <p:sp>
          <p:nvSpPr>
            <p:cNvPr id="128" name="Google Shape;128;gf0c51aabe5_0_0"/>
            <p:cNvSpPr/>
            <p:nvPr/>
          </p:nvSpPr>
          <p:spPr>
            <a:xfrm>
              <a:off x="9948387" y="5936470"/>
              <a:ext cx="22038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129" name="Google Shape;129;gf0c51aabe5_0_0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gf0c51aabe5_0_0"/>
          <p:cNvSpPr/>
          <p:nvPr/>
        </p:nvSpPr>
        <p:spPr>
          <a:xfrm>
            <a:off x="598100" y="650913"/>
            <a:ext cx="598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ESTADÍSTICAS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AEROPUERTO INTERNACIONAL LA AURORA</a:t>
            </a:r>
            <a:endParaRPr/>
          </a:p>
        </p:txBody>
      </p:sp>
      <p:pic>
        <p:nvPicPr>
          <p:cNvPr id="131" name="Google Shape;131;gf0c51aabe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f0c51aabe5_0_0"/>
          <p:cNvSpPr txBox="1"/>
          <p:nvPr/>
        </p:nvSpPr>
        <p:spPr>
          <a:xfrm>
            <a:off x="598100" y="6343475"/>
            <a:ext cx="354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Fuente: Unidad de Estadística DGAC</a:t>
            </a:r>
            <a:endParaRPr sz="12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gf0c51aabe5_0_0" title="Gráfic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0350" y="1717651"/>
            <a:ext cx="6900987" cy="426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f0b9914cae_1_17"/>
          <p:cNvPicPr preferRelativeResize="0"/>
          <p:nvPr/>
        </p:nvPicPr>
        <p:blipFill rotWithShape="1">
          <a:blip r:embed="rId3">
            <a:alphaModFix amt="3000"/>
          </a:blip>
          <a:srcRect l="25600" t="2945" b="45999"/>
          <a:stretch/>
        </p:blipFill>
        <p:spPr>
          <a:xfrm>
            <a:off x="0" y="0"/>
            <a:ext cx="1182853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f0b9914cae_1_17"/>
          <p:cNvSpPr/>
          <p:nvPr/>
        </p:nvSpPr>
        <p:spPr>
          <a:xfrm>
            <a:off x="9645450" y="2002743"/>
            <a:ext cx="2559000" cy="4908300"/>
          </a:xfrm>
          <a:prstGeom prst="rect">
            <a:avLst/>
          </a:prstGeom>
          <a:solidFill>
            <a:srgbClr val="178C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gf0b9914cae_1_17"/>
          <p:cNvGrpSpPr/>
          <p:nvPr/>
        </p:nvGrpSpPr>
        <p:grpSpPr>
          <a:xfrm>
            <a:off x="9980923" y="5979538"/>
            <a:ext cx="2203800" cy="720000"/>
            <a:chOff x="9948387" y="5899635"/>
            <a:chExt cx="2203800" cy="720000"/>
          </a:xfrm>
        </p:grpSpPr>
        <p:sp>
          <p:nvSpPr>
            <p:cNvPr id="141" name="Google Shape;141;gf0b9914cae_1_17"/>
            <p:cNvSpPr/>
            <p:nvPr/>
          </p:nvSpPr>
          <p:spPr>
            <a:xfrm>
              <a:off x="9948387" y="5936470"/>
              <a:ext cx="22038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142" name="Google Shape;142;gf0b9914cae_1_17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gf0b9914cae_1_17"/>
          <p:cNvSpPr/>
          <p:nvPr/>
        </p:nvSpPr>
        <p:spPr>
          <a:xfrm>
            <a:off x="598100" y="650913"/>
            <a:ext cx="598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ESTADÍSTICAS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AEROPUERTO MUNDO MAYA</a:t>
            </a:r>
            <a:endParaRPr/>
          </a:p>
        </p:txBody>
      </p:sp>
      <p:sp>
        <p:nvSpPr>
          <p:cNvPr id="144" name="Google Shape;144;gf0b9914cae_1_17"/>
          <p:cNvSpPr/>
          <p:nvPr/>
        </p:nvSpPr>
        <p:spPr>
          <a:xfrm>
            <a:off x="1305775" y="1796675"/>
            <a:ext cx="3381000" cy="3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sz="6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PASAJEROS EMBARCADOS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22,325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PASAJEROS DESEMBARCADOS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21,177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</a:t>
            </a: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L: 43,502</a:t>
            </a:r>
            <a:endParaRPr sz="30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5" name="Google Shape;145;gf0b9914cae_1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f0b9914cae_1_17"/>
          <p:cNvSpPr/>
          <p:nvPr/>
        </p:nvSpPr>
        <p:spPr>
          <a:xfrm>
            <a:off x="5243125" y="1796675"/>
            <a:ext cx="3381000" cy="3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2021</a:t>
            </a:r>
            <a:endParaRPr sz="28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PASAJEROS EMBARCADOS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19,580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PASAJEROS DESEMBARCADOS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18,980</a:t>
            </a:r>
            <a:endParaRPr sz="30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</a:t>
            </a: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: 38,560</a:t>
            </a:r>
            <a:endParaRPr sz="30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178CC5"/>
                </a:solidFill>
                <a:latin typeface="Montserrat"/>
                <a:ea typeface="Montserrat"/>
                <a:cs typeface="Montserrat"/>
                <a:sym typeface="Montserrat"/>
              </a:rPr>
              <a:t>Proyección fin de año</a:t>
            </a:r>
            <a:endParaRPr sz="1100" b="1">
              <a:solidFill>
                <a:srgbClr val="178CC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178CC5"/>
                </a:solidFill>
                <a:latin typeface="Montserrat"/>
                <a:ea typeface="Montserrat"/>
                <a:cs typeface="Montserrat"/>
                <a:sym typeface="Montserrat"/>
              </a:rPr>
              <a:t>56,560  pasajeros</a:t>
            </a:r>
            <a:endParaRPr sz="1100" b="1">
              <a:solidFill>
                <a:srgbClr val="178CC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Incremento del 30% del tráfico aéreo.</a:t>
            </a:r>
            <a:endParaRPr sz="1100" b="1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7" name="Google Shape;147;gf0b9914cae_1_17"/>
          <p:cNvSpPr txBox="1"/>
          <p:nvPr/>
        </p:nvSpPr>
        <p:spPr>
          <a:xfrm>
            <a:off x="598100" y="6343475"/>
            <a:ext cx="354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Fuente: Unidad de Estadística DGAC</a:t>
            </a:r>
            <a:endParaRPr sz="12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8" name="Google Shape;148;gf0b9914cae_1_17"/>
          <p:cNvCxnSpPr/>
          <p:nvPr/>
        </p:nvCxnSpPr>
        <p:spPr>
          <a:xfrm>
            <a:off x="4956250" y="1812225"/>
            <a:ext cx="17400" cy="434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gf0b9914cae_1_17"/>
          <p:cNvSpPr txBox="1"/>
          <p:nvPr/>
        </p:nvSpPr>
        <p:spPr>
          <a:xfrm>
            <a:off x="5184850" y="2596200"/>
            <a:ext cx="301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(enero - agosto)</a:t>
            </a:r>
            <a:endParaRPr sz="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f0c51aabe5_0_22"/>
          <p:cNvPicPr preferRelativeResize="0"/>
          <p:nvPr/>
        </p:nvPicPr>
        <p:blipFill rotWithShape="1">
          <a:blip r:embed="rId3">
            <a:alphaModFix amt="3000"/>
          </a:blip>
          <a:srcRect l="25600" t="2945" b="45999"/>
          <a:stretch/>
        </p:blipFill>
        <p:spPr>
          <a:xfrm>
            <a:off x="0" y="0"/>
            <a:ext cx="1182853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f0c51aabe5_0_22"/>
          <p:cNvSpPr/>
          <p:nvPr/>
        </p:nvSpPr>
        <p:spPr>
          <a:xfrm>
            <a:off x="9645450" y="2002743"/>
            <a:ext cx="2559000" cy="4908300"/>
          </a:xfrm>
          <a:prstGeom prst="rect">
            <a:avLst/>
          </a:prstGeom>
          <a:solidFill>
            <a:srgbClr val="178C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" name="Google Shape;156;gf0c51aabe5_0_22"/>
          <p:cNvGrpSpPr/>
          <p:nvPr/>
        </p:nvGrpSpPr>
        <p:grpSpPr>
          <a:xfrm>
            <a:off x="9980923" y="5979538"/>
            <a:ext cx="2203800" cy="720000"/>
            <a:chOff x="9948387" y="5899635"/>
            <a:chExt cx="2203800" cy="720000"/>
          </a:xfrm>
        </p:grpSpPr>
        <p:sp>
          <p:nvSpPr>
            <p:cNvPr id="157" name="Google Shape;157;gf0c51aabe5_0_22"/>
            <p:cNvSpPr/>
            <p:nvPr/>
          </p:nvSpPr>
          <p:spPr>
            <a:xfrm>
              <a:off x="9948387" y="5936470"/>
              <a:ext cx="22038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158" name="Google Shape;158;gf0c51aabe5_0_22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gf0c51aabe5_0_22"/>
          <p:cNvSpPr/>
          <p:nvPr/>
        </p:nvSpPr>
        <p:spPr>
          <a:xfrm>
            <a:off x="598100" y="650913"/>
            <a:ext cx="598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ESTADÍSTICAS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AEROPUERTO MUNDO MAYA</a:t>
            </a:r>
            <a:endParaRPr/>
          </a:p>
        </p:txBody>
      </p:sp>
      <p:pic>
        <p:nvPicPr>
          <p:cNvPr id="160" name="Google Shape;160;gf0c51aabe5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f0c51aabe5_0_22"/>
          <p:cNvSpPr txBox="1"/>
          <p:nvPr/>
        </p:nvSpPr>
        <p:spPr>
          <a:xfrm>
            <a:off x="598100" y="6343475"/>
            <a:ext cx="354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Fuente: Unidad de Estadística DGAC</a:t>
            </a:r>
            <a:endParaRPr sz="12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2" name="Google Shape;162;gf0c51aabe5_0_22" title="Gráfic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2875" y="1717651"/>
            <a:ext cx="6900987" cy="426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f0b9914cae_1_37"/>
          <p:cNvPicPr preferRelativeResize="0"/>
          <p:nvPr/>
        </p:nvPicPr>
        <p:blipFill rotWithShape="1">
          <a:blip r:embed="rId3">
            <a:alphaModFix amt="3000"/>
          </a:blip>
          <a:srcRect l="25600" t="2945" b="45999"/>
          <a:stretch/>
        </p:blipFill>
        <p:spPr>
          <a:xfrm>
            <a:off x="0" y="0"/>
            <a:ext cx="1182853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f0b9914cae_1_37"/>
          <p:cNvSpPr/>
          <p:nvPr/>
        </p:nvSpPr>
        <p:spPr>
          <a:xfrm>
            <a:off x="9645450" y="2002743"/>
            <a:ext cx="2559000" cy="4908300"/>
          </a:xfrm>
          <a:prstGeom prst="rect">
            <a:avLst/>
          </a:prstGeom>
          <a:solidFill>
            <a:srgbClr val="178C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" name="Google Shape;169;gf0b9914cae_1_37"/>
          <p:cNvGrpSpPr/>
          <p:nvPr/>
        </p:nvGrpSpPr>
        <p:grpSpPr>
          <a:xfrm>
            <a:off x="9980923" y="5979538"/>
            <a:ext cx="2203800" cy="720000"/>
            <a:chOff x="9948387" y="5899635"/>
            <a:chExt cx="2203800" cy="720000"/>
          </a:xfrm>
        </p:grpSpPr>
        <p:sp>
          <p:nvSpPr>
            <p:cNvPr id="170" name="Google Shape;170;gf0b9914cae_1_37"/>
            <p:cNvSpPr/>
            <p:nvPr/>
          </p:nvSpPr>
          <p:spPr>
            <a:xfrm>
              <a:off x="9948387" y="5936470"/>
              <a:ext cx="22038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171" name="Google Shape;171;gf0b9914cae_1_37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gf0b9914cae_1_37"/>
          <p:cNvSpPr/>
          <p:nvPr/>
        </p:nvSpPr>
        <p:spPr>
          <a:xfrm>
            <a:off x="598100" y="650913"/>
            <a:ext cx="598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ESTADÍSTICAS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CARGA</a:t>
            </a:r>
            <a:endParaRPr/>
          </a:p>
        </p:txBody>
      </p:sp>
      <p:sp>
        <p:nvSpPr>
          <p:cNvPr id="173" name="Google Shape;173;gf0b9914cae_1_37"/>
          <p:cNvSpPr/>
          <p:nvPr/>
        </p:nvSpPr>
        <p:spPr>
          <a:xfrm>
            <a:off x="192225" y="1739250"/>
            <a:ext cx="3381000" cy="3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sz="6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CARGA EXPORTADA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31,039,742</a:t>
            </a:r>
            <a:endParaRPr sz="30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5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KILOGRAMOS</a:t>
            </a:r>
            <a:endParaRPr sz="25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CARGA IMPORTADA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21,932,822</a:t>
            </a:r>
            <a:endParaRPr sz="30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5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KILOGRAMOS</a:t>
            </a:r>
            <a:endParaRPr sz="25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4" name="Google Shape;174;gf0b9914cae_1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f0b9914cae_1_37"/>
          <p:cNvSpPr/>
          <p:nvPr/>
        </p:nvSpPr>
        <p:spPr>
          <a:xfrm>
            <a:off x="4353150" y="1739250"/>
            <a:ext cx="3381000" cy="3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2021</a:t>
            </a:r>
            <a:endParaRPr sz="28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CARGA EXPORTADA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21,206,511</a:t>
            </a:r>
            <a:endParaRPr sz="30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sz="25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KILOGRAMOS</a:t>
            </a:r>
            <a:endParaRPr sz="25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CARGA IMPORTADA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sz="30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15,959,171</a:t>
            </a:r>
            <a:endParaRPr sz="30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sz="25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KILOGRAMOS</a:t>
            </a:r>
            <a:endParaRPr sz="2500" b="1">
              <a:solidFill>
                <a:srgbClr val="0606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gf0b9914cae_1_37"/>
          <p:cNvSpPr txBox="1"/>
          <p:nvPr/>
        </p:nvSpPr>
        <p:spPr>
          <a:xfrm>
            <a:off x="598100" y="6343475"/>
            <a:ext cx="354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Fuente: Unidad de Estadística DGAC</a:t>
            </a:r>
            <a:endParaRPr sz="12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gf0b9914cae_1_37"/>
          <p:cNvSpPr txBox="1"/>
          <p:nvPr/>
        </p:nvSpPr>
        <p:spPr>
          <a:xfrm>
            <a:off x="4297525" y="2596200"/>
            <a:ext cx="301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 b="1">
                <a:solidFill>
                  <a:srgbClr val="060606"/>
                </a:solidFill>
                <a:latin typeface="Montserrat"/>
                <a:ea typeface="Montserrat"/>
                <a:cs typeface="Montserrat"/>
                <a:sym typeface="Montserrat"/>
              </a:rPr>
              <a:t>(enero - agosto)</a:t>
            </a:r>
            <a:endParaRPr sz="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8" name="Google Shape;178;gf0b9914cae_1_37"/>
          <p:cNvCxnSpPr/>
          <p:nvPr/>
        </p:nvCxnSpPr>
        <p:spPr>
          <a:xfrm>
            <a:off x="3926675" y="1678600"/>
            <a:ext cx="17400" cy="434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gf0b9914cae_1_37"/>
          <p:cNvSpPr txBox="1"/>
          <p:nvPr/>
        </p:nvSpPr>
        <p:spPr>
          <a:xfrm>
            <a:off x="6996300" y="3577325"/>
            <a:ext cx="20433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178CC5"/>
                </a:solidFill>
                <a:latin typeface="Montserrat"/>
                <a:ea typeface="Montserrat"/>
                <a:cs typeface="Montserrat"/>
                <a:sym typeface="Montserrat"/>
              </a:rPr>
              <a:t>Proyección fin de año</a:t>
            </a:r>
            <a:endParaRPr sz="1100" b="1">
              <a:solidFill>
                <a:srgbClr val="178CC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178CC5"/>
                </a:solidFill>
                <a:latin typeface="Montserrat"/>
                <a:ea typeface="Montserrat"/>
                <a:cs typeface="Montserrat"/>
                <a:sym typeface="Montserrat"/>
              </a:rPr>
              <a:t>33 millones de kilogramos</a:t>
            </a:r>
            <a:endParaRPr sz="1100" b="1">
              <a:solidFill>
                <a:srgbClr val="178CC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Incremento del 6% </a:t>
            </a:r>
            <a:endParaRPr b="1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gf0b9914cae_1_37"/>
          <p:cNvSpPr txBox="1"/>
          <p:nvPr/>
        </p:nvSpPr>
        <p:spPr>
          <a:xfrm>
            <a:off x="7101000" y="4892550"/>
            <a:ext cx="22038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178CC5"/>
                </a:solidFill>
                <a:latin typeface="Montserrat"/>
                <a:ea typeface="Montserrat"/>
                <a:cs typeface="Montserrat"/>
                <a:sym typeface="Montserrat"/>
              </a:rPr>
              <a:t>Proyección fin de año </a:t>
            </a:r>
            <a:endParaRPr sz="1100" b="1">
              <a:solidFill>
                <a:srgbClr val="178CC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178CC5"/>
                </a:solidFill>
                <a:latin typeface="Montserrat"/>
                <a:ea typeface="Montserrat"/>
                <a:cs typeface="Montserrat"/>
                <a:sym typeface="Montserrat"/>
              </a:rPr>
              <a:t>23 millones de kilogramos</a:t>
            </a:r>
            <a:endParaRPr sz="1100" b="1">
              <a:solidFill>
                <a:srgbClr val="178CC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100" b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Incremento del 4% </a:t>
            </a:r>
            <a:endParaRPr b="1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f0c51aabe5_0_38"/>
          <p:cNvPicPr preferRelativeResize="0"/>
          <p:nvPr/>
        </p:nvPicPr>
        <p:blipFill rotWithShape="1">
          <a:blip r:embed="rId3">
            <a:alphaModFix amt="3000"/>
          </a:blip>
          <a:srcRect l="25600" t="2945" b="45999"/>
          <a:stretch/>
        </p:blipFill>
        <p:spPr>
          <a:xfrm>
            <a:off x="0" y="0"/>
            <a:ext cx="1182853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f0c51aabe5_0_38"/>
          <p:cNvSpPr/>
          <p:nvPr/>
        </p:nvSpPr>
        <p:spPr>
          <a:xfrm>
            <a:off x="9645450" y="2002743"/>
            <a:ext cx="2559000" cy="4908300"/>
          </a:xfrm>
          <a:prstGeom prst="rect">
            <a:avLst/>
          </a:prstGeom>
          <a:solidFill>
            <a:srgbClr val="178C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7" name="Google Shape;187;gf0c51aabe5_0_38"/>
          <p:cNvGrpSpPr/>
          <p:nvPr/>
        </p:nvGrpSpPr>
        <p:grpSpPr>
          <a:xfrm>
            <a:off x="9980923" y="5979538"/>
            <a:ext cx="2203800" cy="720000"/>
            <a:chOff x="9948387" y="5899635"/>
            <a:chExt cx="2203800" cy="720000"/>
          </a:xfrm>
        </p:grpSpPr>
        <p:sp>
          <p:nvSpPr>
            <p:cNvPr id="188" name="Google Shape;188;gf0c51aabe5_0_38"/>
            <p:cNvSpPr/>
            <p:nvPr/>
          </p:nvSpPr>
          <p:spPr>
            <a:xfrm>
              <a:off x="9948387" y="5936470"/>
              <a:ext cx="22038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DIRECCIÓN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GENERAL DE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050" b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AERONÁUTICA CIVIL</a:t>
              </a:r>
              <a:endParaRPr/>
            </a:p>
          </p:txBody>
        </p:sp>
        <p:sp>
          <p:nvSpPr>
            <p:cNvPr id="189" name="Google Shape;189;gf0c51aabe5_0_38"/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gf0c51aabe5_0_38"/>
          <p:cNvSpPr/>
          <p:nvPr/>
        </p:nvSpPr>
        <p:spPr>
          <a:xfrm>
            <a:off x="598100" y="650913"/>
            <a:ext cx="598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>
                <a:solidFill>
                  <a:srgbClr val="3285D0"/>
                </a:solidFill>
                <a:latin typeface="Montserrat"/>
                <a:ea typeface="Montserrat"/>
                <a:cs typeface="Montserrat"/>
                <a:sym typeface="Montserrat"/>
              </a:rPr>
              <a:t>ESTADÍSTICAS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000" b="1">
                <a:solidFill>
                  <a:srgbClr val="002F6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CARGA</a:t>
            </a:r>
            <a:endParaRPr/>
          </a:p>
        </p:txBody>
      </p:sp>
      <p:pic>
        <p:nvPicPr>
          <p:cNvPr id="191" name="Google Shape;191;gf0c51aabe5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2475" y="197600"/>
            <a:ext cx="1425025" cy="1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f0c51aabe5_0_38"/>
          <p:cNvSpPr txBox="1"/>
          <p:nvPr/>
        </p:nvSpPr>
        <p:spPr>
          <a:xfrm>
            <a:off x="598100" y="6343475"/>
            <a:ext cx="354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Fuente: Unidad de Estadística DGAC</a:t>
            </a:r>
            <a:endParaRPr sz="12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3" name="Google Shape;193;gf0c51aabe5_0_38" title="Gráfic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7300" y="1588801"/>
            <a:ext cx="7317753" cy="452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1036</Words>
  <Application>Microsoft Macintosh PowerPoint</Application>
  <PresentationFormat>Panorámica</PresentationFormat>
  <Paragraphs>207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Montserrat</vt:lpstr>
      <vt:lpstr>Arial</vt:lpstr>
      <vt:lpstr>Montserrat SemiBold</vt:lpstr>
      <vt:lpstr>Montserrat Medium</vt:lpstr>
      <vt:lpstr>Calibri</vt:lpstr>
      <vt:lpstr>Tema de Office</vt:lpstr>
      <vt:lpstr>1 AÑO REAPERTURA OPERACIONES AÉREAS</vt:lpstr>
      <vt:lpstr>VIDEO</vt:lpstr>
      <vt:lpstr>ESTADÍSTICAS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LOGROS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AÑO REAPERTURA OPERACIONES AÉREAS</dc:title>
  <dc:creator>Romeo León</dc:creator>
  <cp:lastModifiedBy>Juan Pablo Morales Arana</cp:lastModifiedBy>
  <cp:revision>1</cp:revision>
  <dcterms:created xsi:type="dcterms:W3CDTF">2020-01-14T01:41:24Z</dcterms:created>
  <dcterms:modified xsi:type="dcterms:W3CDTF">2021-09-20T14:53:52Z</dcterms:modified>
</cp:coreProperties>
</file>