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309" r:id="rId3"/>
    <p:sldId id="289" r:id="rId4"/>
    <p:sldId id="310" r:id="rId5"/>
    <p:sldId id="311" r:id="rId6"/>
    <p:sldId id="312" r:id="rId7"/>
    <p:sldId id="315" r:id="rId8"/>
    <p:sldId id="313" r:id="rId9"/>
    <p:sldId id="316" r:id="rId10"/>
    <p:sldId id="268" r:id="rId11"/>
  </p:sldIdLst>
  <p:sldSz cx="12192000" cy="6858000"/>
  <p:notesSz cx="7772400" cy="10058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</p:embeddedFontLst>
  <p:defaultTextStyle>
    <a:defPPr>
      <a:defRPr lang="es-G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5EB386-3D8D-4F7B-9212-D8D417DBDD62}">
  <a:tblStyle styleId="{235EB386-3D8D-4F7B-9212-D8D417DBDD6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95400" y="754063"/>
            <a:ext cx="5181600" cy="37719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GT" altLang="es-GT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57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GT" altLang="es-G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Google Shape;58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309;gd23e7bb42c_0_0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100"/>
            </a:pPr>
            <a:endParaRPr lang="es-GT" altLang="es-G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Google Shape;310;gd23e7bb42c_0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85;ga7fc8bfe56_2_5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s-GT" altLang="es-G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Google Shape;86;ga7fc8bfe56_2_5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748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33;p2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s-GT" altLang="es-G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Google Shape;23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91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12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51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21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3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33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00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23"/>
          <p:cNvSpPr txBox="1">
            <a:spLocks noGrp="1"/>
          </p:cNvSpPr>
          <p:nvPr>
            <p:ph type="title"/>
          </p:nvPr>
        </p:nvSpPr>
        <p:spPr bwMode="auto">
          <a:xfrm>
            <a:off x="609600" y="273050"/>
            <a:ext cx="10972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GT" altLang="es-GT">
              <a:sym typeface="Arial" panose="020B0604020202020204" pitchFamily="34" charset="0"/>
            </a:endParaRPr>
          </a:p>
        </p:txBody>
      </p:sp>
      <p:sp>
        <p:nvSpPr>
          <p:cNvPr id="1027" name="Google Shape;7;p23"/>
          <p:cNvSpPr txBox="1">
            <a:spLocks noGrp="1"/>
          </p:cNvSpPr>
          <p:nvPr>
            <p:ph type="body" idx="1"/>
          </p:nvPr>
        </p:nvSpPr>
        <p:spPr bwMode="auto">
          <a:xfrm>
            <a:off x="609600" y="1604963"/>
            <a:ext cx="109728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GT" altLang="es-GT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it.ly/2ZKWazL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3;p1"/>
          <p:cNvSpPr>
            <a:spLocks noChangeArrowheads="1"/>
          </p:cNvSpPr>
          <p:nvPr/>
        </p:nvSpPr>
        <p:spPr bwMode="auto">
          <a:xfrm>
            <a:off x="476250" y="4937125"/>
            <a:ext cx="36369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endParaRPr lang="es-GT" altLang="es-GT" sz="1200"/>
          </a:p>
        </p:txBody>
      </p:sp>
      <p:pic>
        <p:nvPicPr>
          <p:cNvPr id="4099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-152400" y="-482600"/>
            <a:ext cx="12344400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oogle Shape;236;p22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2235200"/>
            <a:ext cx="17795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Google Shape;237;p22"/>
          <p:cNvSpPr>
            <a:spLocks noChangeArrowheads="1"/>
          </p:cNvSpPr>
          <p:nvPr/>
        </p:nvSpPr>
        <p:spPr bwMode="auto">
          <a:xfrm>
            <a:off x="893763" y="3983038"/>
            <a:ext cx="61785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</a:pPr>
            <a:endParaRPr lang="es-GT" altLang="es-GT"/>
          </a:p>
          <a:p>
            <a:pPr algn="ctr" eaLnBrk="1" hangingPunct="1"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es-GT" altLang="es-GT" sz="2200" b="1" u="sng">
              <a:solidFill>
                <a:srgbClr val="0066B3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algn="ctr" eaLnBrk="1" hangingPunct="1"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es-GT" altLang="es-GT" sz="2200" b="1" u="sng">
              <a:solidFill>
                <a:srgbClr val="0066B3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algn="ctr" eaLnBrk="1" hangingPunct="1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es-GT" sz="1500" b="1">
                <a:solidFill>
                  <a:srgbClr val="44546A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SECCIÓN DE APLICACIONES CLIMÁTICAS</a:t>
            </a:r>
            <a:endParaRPr lang="es-GT" altLang="es-GT" sz="1500"/>
          </a:p>
          <a:p>
            <a:pPr algn="ctr" eaLnBrk="1" hangingPunct="1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endParaRPr lang="es-GT" altLang="es-GT" sz="1500"/>
          </a:p>
          <a:p>
            <a:pPr algn="ctr" eaLnBrk="1" hangingPunct="1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es-GT" sz="1500" b="1">
                <a:solidFill>
                  <a:srgbClr val="44546A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DEPARTAMENTO DE INVESTIGACIÓN Y SERVICIOS METEOROLÓGICOS</a:t>
            </a:r>
            <a:endParaRPr lang="es-GT" altLang="es-GT" sz="1500"/>
          </a:p>
          <a:p>
            <a:pPr algn="ctr" eaLnBrk="1" hangingPunct="1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endParaRPr lang="es-GT" altLang="es-GT" sz="1500"/>
          </a:p>
          <a:p>
            <a:pPr eaLnBrk="1" hangingPunct="1"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es-GT" altLang="es-GT" sz="2200" b="1">
              <a:solidFill>
                <a:srgbClr val="0066B3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  <a:p>
            <a:pPr algn="ctr" eaLnBrk="1" hangingPunct="1"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es-GT" altLang="es-GT" sz="2200" b="1" u="sng">
              <a:solidFill>
                <a:srgbClr val="0066B3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39" name="Google Shape;239;p22"/>
          <p:cNvSpPr/>
          <p:nvPr/>
        </p:nvSpPr>
        <p:spPr>
          <a:xfrm>
            <a:off x="7832725" y="4016375"/>
            <a:ext cx="4032250" cy="169545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0"/>
              <a:buFont typeface="Arial"/>
              <a:buNone/>
              <a:defRPr/>
            </a:pPr>
            <a:r>
              <a:rPr lang="en-US" sz="2880" b="1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INSIVUMEH</a:t>
            </a:r>
            <a:endParaRPr sz="288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en-US" sz="120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7a. </a:t>
            </a:r>
            <a:r>
              <a:rPr lang="en-US" sz="1200" kern="0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Avenida</a:t>
            </a:r>
            <a:r>
              <a:rPr lang="en-US" sz="120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14 -57, zona 13, Colonia Nueva Aurora.</a:t>
            </a:r>
            <a:endParaRPr sz="120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/>
            </a:pPr>
            <a:r>
              <a:rPr lang="en-US" sz="132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Tel.: (+502) 2310-5000</a:t>
            </a:r>
            <a:endParaRPr sz="132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/>
            </a:pPr>
            <a:r>
              <a:rPr lang="en-US" sz="132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comunicaciones@insivumeh.gob.gt</a:t>
            </a:r>
            <a:endParaRPr sz="132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/>
            </a:pPr>
            <a:endParaRPr sz="132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/>
            </a:pPr>
            <a:r>
              <a:rPr lang="en-US" sz="1320" b="1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www.insivumeh.gob.gt</a:t>
            </a:r>
            <a:endParaRPr sz="1320" kern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37" name="Google Shape;240;p22"/>
          <p:cNvGrpSpPr>
            <a:grpSpLocks/>
          </p:cNvGrpSpPr>
          <p:nvPr/>
        </p:nvGrpSpPr>
        <p:grpSpPr bwMode="auto">
          <a:xfrm>
            <a:off x="7648575" y="2081213"/>
            <a:ext cx="1974850" cy="1974850"/>
            <a:chOff x="9185760" y="1875960"/>
            <a:chExt cx="1974960" cy="1974960"/>
          </a:xfrm>
        </p:grpSpPr>
        <p:sp>
          <p:nvSpPr>
            <p:cNvPr id="18440" name="Google Shape;241;p22"/>
            <p:cNvSpPr>
              <a:spLocks noChangeArrowheads="1"/>
            </p:cNvSpPr>
            <p:nvPr/>
          </p:nvSpPr>
          <p:spPr bwMode="auto">
            <a:xfrm>
              <a:off x="9185760" y="1875960"/>
              <a:ext cx="1974960" cy="1974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ts val="1400"/>
                <a:buFont typeface="Arial" panose="020B0604020202020204" pitchFamily="34" charset="0"/>
                <a:buNone/>
              </a:pPr>
              <a:endParaRPr lang="es-GT" altLang="es-GT"/>
            </a:p>
          </p:txBody>
        </p:sp>
        <p:pic>
          <p:nvPicPr>
            <p:cNvPr id="18441" name="Google Shape;242;p22"/>
            <p:cNvPicPr preferRelativeResize="0"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8960" y="1945800"/>
              <a:ext cx="1863720" cy="1834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4" name="Google Shape;244;p22"/>
          <p:cNvSpPr/>
          <p:nvPr/>
        </p:nvSpPr>
        <p:spPr>
          <a:xfrm>
            <a:off x="513423" y="1513994"/>
            <a:ext cx="68997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Para mayor </a:t>
            </a:r>
            <a:r>
              <a:rPr lang="en-US" sz="2000" b="1" kern="0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información</a:t>
            </a: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000" b="1" kern="0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pronóstico</a:t>
            </a: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estacional</a:t>
            </a: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ensemble de </a:t>
            </a:r>
            <a:r>
              <a:rPr lang="en-US" sz="2000" b="1" kern="0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modelos</a:t>
            </a: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visitar</a:t>
            </a:r>
            <a:r>
              <a:rPr lang="en-US" sz="2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1" u="sng" kern="0" dirty="0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https://bit.ly/2ZKWazL</a:t>
            </a:r>
            <a:endParaRPr sz="2300" kern="0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73" name="10 CuadroTexto"/>
          <p:cNvSpPr txBox="1">
            <a:spLocks noChangeArrowheads="1"/>
          </p:cNvSpPr>
          <p:nvPr/>
        </p:nvSpPr>
        <p:spPr bwMode="auto">
          <a:xfrm>
            <a:off x="1057275" y="441325"/>
            <a:ext cx="493236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MX" altLang="es-GT" sz="4000" b="1" dirty="0">
                <a:solidFill>
                  <a:schemeClr val="accent1">
                    <a:lumMod val="50000"/>
                  </a:schemeClr>
                </a:solidFill>
              </a:rPr>
              <a:t>PREGUNTAS</a:t>
            </a:r>
            <a:endParaRPr lang="es-GT" altLang="es-GT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139" y="-1054100"/>
            <a:ext cx="21117885" cy="91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8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Google Shape;321;gd23e7bb42c_0_0"/>
          <p:cNvSpPr txBox="1">
            <a:spLocks noChangeArrowheads="1"/>
          </p:cNvSpPr>
          <p:nvPr/>
        </p:nvSpPr>
        <p:spPr bwMode="auto">
          <a:xfrm>
            <a:off x="112280" y="434109"/>
            <a:ext cx="7322993" cy="7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2000"/>
              <a:buFont typeface="Arial" panose="020B0604020202020204" pitchFamily="34" charset="0"/>
              <a:buNone/>
            </a:pPr>
            <a:r>
              <a:rPr lang="es-GT" altLang="es-GT" sz="1800" b="1" dirty="0">
                <a:solidFill>
                  <a:srgbClr val="000066"/>
                </a:solidFill>
                <a:latin typeface="+mj-lt"/>
              </a:rPr>
              <a:t>ACTIVIDAD CICLONICA EN EL ATLANTICO, </a:t>
            </a:r>
          </a:p>
          <a:p>
            <a:pPr algn="ctr" eaLnBrk="1" hangingPunct="1">
              <a:buClr>
                <a:srgbClr val="000000"/>
              </a:buClr>
              <a:buSzPts val="2000"/>
              <a:buFont typeface="Arial" panose="020B0604020202020204" pitchFamily="34" charset="0"/>
              <a:buNone/>
            </a:pPr>
            <a:r>
              <a:rPr lang="es-GT" altLang="es-GT" sz="1800" b="1" dirty="0">
                <a:solidFill>
                  <a:srgbClr val="000066"/>
                </a:solidFill>
                <a:latin typeface="+mj-lt"/>
              </a:rPr>
              <a:t>CARIBE Y OCEANO  PACIFICO</a:t>
            </a:r>
          </a:p>
        </p:txBody>
      </p:sp>
      <p:pic>
        <p:nvPicPr>
          <p:cNvPr id="6" name="Picture 16" descr="https://www.nhc.noaa.gov/xgtwo/two_atl_2d0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b="12306"/>
          <a:stretch/>
        </p:blipFill>
        <p:spPr bwMode="auto">
          <a:xfrm>
            <a:off x="790575" y="1397000"/>
            <a:ext cx="5278438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s://www.nhc.noaa.gov/xgtwo/two_pac_2d0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 b="11150"/>
          <a:stretch/>
        </p:blipFill>
        <p:spPr bwMode="auto">
          <a:xfrm>
            <a:off x="765175" y="3759200"/>
            <a:ext cx="52784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https://insivumeh.gob.gt/img/ca_infrarrojo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6338" y="1473200"/>
            <a:ext cx="3754911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;ge4494e5966_0_17"/>
          <p:cNvSpPr/>
          <p:nvPr/>
        </p:nvSpPr>
        <p:spPr>
          <a:xfrm>
            <a:off x="322263" y="482600"/>
            <a:ext cx="6651625" cy="5334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defRPr/>
            </a:pPr>
            <a:r>
              <a:rPr lang="en-US" sz="18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PERSPECTIVA CLIMÁTICA PARA GUATEMALA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defRPr/>
            </a:pPr>
            <a:r>
              <a:rPr lang="en-US" sz="18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AGOSTO-OCTUBRE 2021</a:t>
            </a:r>
          </a:p>
        </p:txBody>
      </p:sp>
      <p:graphicFrame>
        <p:nvGraphicFramePr>
          <p:cNvPr id="7" name="Google Shape;230;ge4494e5966_0_17"/>
          <p:cNvGraphicFramePr/>
          <p:nvPr>
            <p:extLst>
              <p:ext uri="{D42A27DB-BD31-4B8C-83A1-F6EECF244321}">
                <p14:modId xmlns:p14="http://schemas.microsoft.com/office/powerpoint/2010/main" val="3326823231"/>
              </p:ext>
            </p:extLst>
          </p:nvPr>
        </p:nvGraphicFramePr>
        <p:xfrm>
          <a:off x="554038" y="2030413"/>
          <a:ext cx="3787775" cy="3479800"/>
        </p:xfrm>
        <a:graphic>
          <a:graphicData uri="http://schemas.openxmlformats.org/drawingml/2006/table">
            <a:tbl>
              <a:tblPr>
                <a:noFill/>
                <a:tableStyleId>{235EB386-3D8D-4F7B-9212-D8D417DBDD62}</a:tableStyleId>
              </a:tblPr>
              <a:tblGrid>
                <a:gridCol w="1248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1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dirty="0" err="1"/>
                        <a:t>Categoría</a:t>
                      </a:r>
                      <a:endParaRPr sz="1200" b="1" u="none" strike="noStrike" cap="none" dirty="0"/>
                    </a:p>
                  </a:txBody>
                  <a:tcPr marL="70964" marR="70964" marT="70970" marB="7097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 dirty="0" err="1"/>
                        <a:t>Región</a:t>
                      </a:r>
                      <a:endParaRPr sz="1200" b="1" u="none" strike="noStrike" cap="none" dirty="0"/>
                    </a:p>
                  </a:txBody>
                  <a:tcPr marL="70964" marR="70964" marT="70970" marB="709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62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i="1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i="1"/>
                        <a:t>Arriba</a:t>
                      </a:r>
                      <a:r>
                        <a:rPr lang="en-US" sz="1200" i="1"/>
                        <a:t> de lo normal</a:t>
                      </a:r>
                      <a:endParaRPr sz="1200" i="1" u="none" strike="noStrike" cap="none"/>
                    </a:p>
                  </a:txBody>
                  <a:tcPr marL="70964" marR="70964" marT="70970" marB="7097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dirty="0"/>
                        <a:t>Nor-</a:t>
                      </a:r>
                      <a:r>
                        <a:rPr lang="en-US" sz="1200" dirty="0" err="1"/>
                        <a:t>oeste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centro</a:t>
                      </a:r>
                      <a:r>
                        <a:rPr lang="en-US" sz="1200" dirty="0"/>
                        <a:t> y sur de Petén, </a:t>
                      </a:r>
                      <a:r>
                        <a:rPr lang="en-US" sz="1200" dirty="0" err="1"/>
                        <a:t>centro</a:t>
                      </a:r>
                      <a:r>
                        <a:rPr lang="en-US" sz="1200" dirty="0"/>
                        <a:t> y </a:t>
                      </a:r>
                      <a:r>
                        <a:rPr lang="en-US" sz="1200" dirty="0" err="1"/>
                        <a:t>oeste</a:t>
                      </a:r>
                      <a:r>
                        <a:rPr lang="en-US" sz="1200" dirty="0"/>
                        <a:t> de la </a:t>
                      </a:r>
                      <a:r>
                        <a:rPr lang="en-US" sz="1200" dirty="0" err="1"/>
                        <a:t>Franja</a:t>
                      </a:r>
                      <a:r>
                        <a:rPr lang="en-US" sz="1200" dirty="0"/>
                        <a:t> Transversal del Norte, </a:t>
                      </a:r>
                      <a:r>
                        <a:rPr lang="en-US" sz="1200" dirty="0" err="1"/>
                        <a:t>Bocacosta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norte</a:t>
                      </a:r>
                      <a:r>
                        <a:rPr lang="en-US" sz="1200" dirty="0"/>
                        <a:t> y sur de </a:t>
                      </a:r>
                      <a:r>
                        <a:rPr lang="en-US" sz="1200" dirty="0" err="1"/>
                        <a:t>región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Occidente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oeste</a:t>
                      </a:r>
                      <a:r>
                        <a:rPr lang="en-US" sz="1200" dirty="0"/>
                        <a:t> y </a:t>
                      </a:r>
                      <a:r>
                        <a:rPr lang="en-US" sz="1200" dirty="0" err="1"/>
                        <a:t>centro</a:t>
                      </a:r>
                      <a:r>
                        <a:rPr lang="en-US" sz="1200" dirty="0"/>
                        <a:t> del </a:t>
                      </a:r>
                      <a:r>
                        <a:rPr lang="en-US" sz="1200" dirty="0" err="1"/>
                        <a:t>litoral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Pacífico</a:t>
                      </a:r>
                      <a:r>
                        <a:rPr lang="en-US" sz="1200" dirty="0"/>
                        <a:t>.</a:t>
                      </a: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dirty="0"/>
                        <a:t> </a:t>
                      </a:r>
                      <a:endParaRPr sz="1200" u="none" strike="noStrike" cap="none" dirty="0"/>
                    </a:p>
                  </a:txBody>
                  <a:tcPr marL="70964" marR="70964" marT="70970" marB="70970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3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i="1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i="1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i="1" dirty="0"/>
                        <a:t>Normal </a:t>
                      </a:r>
                      <a:endParaRPr sz="1200" b="1" i="1" u="none" strike="noStrike" cap="none" dirty="0"/>
                    </a:p>
                  </a:txBody>
                  <a:tcPr marL="70964" marR="70964" marT="70970" marB="7097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dirty="0"/>
                        <a:t>Este de Petén, Valles de </a:t>
                      </a:r>
                      <a:r>
                        <a:rPr lang="en-US" sz="1200" dirty="0" err="1"/>
                        <a:t>Oriente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Altiplano</a:t>
                      </a:r>
                      <a:r>
                        <a:rPr lang="en-US" sz="1200" dirty="0"/>
                        <a:t> Central.  Este del </a:t>
                      </a:r>
                      <a:r>
                        <a:rPr lang="en-US" sz="1200" dirty="0" err="1"/>
                        <a:t>litoral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Pacífico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este</a:t>
                      </a:r>
                      <a:r>
                        <a:rPr lang="en-US" sz="1200" dirty="0"/>
                        <a:t> de la </a:t>
                      </a:r>
                      <a:r>
                        <a:rPr lang="en-US" sz="1200" dirty="0" err="1"/>
                        <a:t>Franja</a:t>
                      </a:r>
                      <a:r>
                        <a:rPr lang="en-US" sz="1200" dirty="0"/>
                        <a:t> Transversal del Norte y </a:t>
                      </a:r>
                      <a:r>
                        <a:rPr lang="en-US" sz="1200" dirty="0" err="1"/>
                        <a:t>este</a:t>
                      </a:r>
                      <a:r>
                        <a:rPr lang="en-US" sz="1200" dirty="0"/>
                        <a:t> de la </a:t>
                      </a:r>
                      <a:r>
                        <a:rPr lang="en-US" sz="1200" dirty="0" err="1"/>
                        <a:t>región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Occidente</a:t>
                      </a:r>
                      <a:r>
                        <a:rPr lang="en-US" sz="1200" dirty="0"/>
                        <a:t>. </a:t>
                      </a:r>
                      <a:endParaRPr sz="12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/>
                    </a:p>
                  </a:txBody>
                  <a:tcPr marL="70964" marR="70964" marT="70970" marB="70970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16088"/>
            <a:ext cx="3098800" cy="4032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5099050"/>
            <a:ext cx="2798762" cy="719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713788" y="1593850"/>
            <a:ext cx="25019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GT" sz="700" b="1" dirty="0">
                <a:latin typeface="+mn-lt"/>
              </a:rPr>
              <a:t>ACUMULADO DE LLUVIA REGISTRADA </a:t>
            </a:r>
          </a:p>
          <a:p>
            <a:pPr algn="ctr">
              <a:defRPr/>
            </a:pPr>
            <a:r>
              <a:rPr lang="es-GT" sz="700" b="1" dirty="0">
                <a:latin typeface="+mn-lt"/>
              </a:rPr>
              <a:t>DEL DÍA 01 AL 31 DE AGOSTO DEL AÑO 2021</a:t>
            </a: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0900" y="1899566"/>
            <a:ext cx="3098800" cy="312963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5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-317500" y="412750"/>
            <a:ext cx="83994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MAPAS DE LLUVIA REGISTRADA DURANTE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EL MES DE  AGOSTO 2021 Y PORCENTAJE.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-1857375" y="1455738"/>
            <a:ext cx="9929813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ACUMULADO DE LLUVIA REGISTRADO DEL DÍA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1 AL 31 DE AGOSTO 2021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5426075"/>
            <a:ext cx="2846388" cy="48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7358063" y="1457325"/>
            <a:ext cx="511492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PORCENTAJE DE LLUVIA ACUMULADA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 AL 31 DE AGOSTO 2021</a:t>
            </a:r>
          </a:p>
        </p:txBody>
      </p:sp>
      <p:sp>
        <p:nvSpPr>
          <p:cNvPr id="6" name="9 CuadroTexto"/>
          <p:cNvSpPr txBox="1"/>
          <p:nvPr/>
        </p:nvSpPr>
        <p:spPr>
          <a:xfrm>
            <a:off x="-4241800" y="1428750"/>
            <a:ext cx="83708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ACUMULADO DE LLUVIA REGISTRADO DEL DÍA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1 AL 31 DE AGOSTO 2021, HERRAMIENTA BDCAC</a:t>
            </a: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476499"/>
            <a:ext cx="3987800" cy="25595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900" y="1968501"/>
            <a:ext cx="3110062" cy="33527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3900" y="1905001"/>
            <a:ext cx="3340100" cy="35048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00" y="5321300"/>
            <a:ext cx="3987800" cy="2354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5426075"/>
            <a:ext cx="2846388" cy="48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4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-317500" y="412750"/>
            <a:ext cx="8399463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MAPAS DE LLUVIA REGISTRADA DURANTE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 18 DÍAS DEL MES DE SEPTIEMBRE 2021 Y PORCENTAJE.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857375" y="1455738"/>
            <a:ext cx="9929813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ACUMULADO DE LLUVIA REGISTRADO DEL DÍA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1 AL 18 DE SEPTIEMBRE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8063" y="1457325"/>
            <a:ext cx="5114925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PORCENTAJE DE LLUVIA ACUMULADA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 AL 18 DE SEPTIEMBRE 2021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5499" y="2057401"/>
            <a:ext cx="3149601" cy="31772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1199" y="1981201"/>
            <a:ext cx="3260183" cy="3378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425699"/>
            <a:ext cx="4330700" cy="28321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8200" y="5384800"/>
            <a:ext cx="3035300" cy="520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000" y="5257800"/>
            <a:ext cx="3035300" cy="520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9 CuadroTexto"/>
          <p:cNvSpPr txBox="1"/>
          <p:nvPr/>
        </p:nvSpPr>
        <p:spPr>
          <a:xfrm>
            <a:off x="-4241800" y="1428750"/>
            <a:ext cx="8426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LLUVIA ULTIMAS 24 HORAS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AMANECER LUNES 20 HERRAMIENTA BDCAC</a:t>
            </a:r>
          </a:p>
        </p:txBody>
      </p:sp>
    </p:spTree>
    <p:extLst>
      <p:ext uri="{BB962C8B-B14F-4D97-AF65-F5344CB8AC3E}">
        <p14:creationId xmlns:p14="http://schemas.microsoft.com/office/powerpoint/2010/main" val="421726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-317500" y="412750"/>
            <a:ext cx="83994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LLUVIA PREVISTA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-217488" y="777875"/>
            <a:ext cx="8399463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DE LUNES  20  A  LUNES 27 DE SEPTIEMBRE 2021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92150" y="3224213"/>
            <a:ext cx="1592263" cy="508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LUNES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20 DE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432175" y="3211513"/>
            <a:ext cx="1633538" cy="508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MARTES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21  DE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318250" y="3211513"/>
            <a:ext cx="1633538" cy="508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MIÉRCOLES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22 DE 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9169400" y="3230563"/>
            <a:ext cx="1633538" cy="508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JUEVES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23 DE 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52450" y="5518150"/>
            <a:ext cx="1697038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VIERNES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24  DE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489325" y="5500688"/>
            <a:ext cx="1968500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SÁBADO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25 DE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267450" y="5518150"/>
            <a:ext cx="1785938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DOMINGO2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26 DE 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086850" y="5518150"/>
            <a:ext cx="1757363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LUNES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dirty="0">
                <a:solidFill>
                  <a:schemeClr val="accent1">
                    <a:lumMod val="50000"/>
                  </a:schemeClr>
                </a:solidFill>
              </a:rPr>
              <a:t>27  DE  SEPTIEMBRE</a:t>
            </a:r>
            <a:r>
              <a:rPr lang="es-ES" sz="1600" b="1" dirty="0"/>
              <a:t> </a:t>
            </a:r>
            <a:endParaRPr lang="es-GT" sz="1600" b="1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75" y="1300163"/>
            <a:ext cx="746125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319213"/>
            <a:ext cx="2708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1319213"/>
            <a:ext cx="263048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304925"/>
            <a:ext cx="2727325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1300163"/>
            <a:ext cx="26733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711575"/>
            <a:ext cx="27559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740150"/>
            <a:ext cx="26289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732213"/>
            <a:ext cx="2786062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3711575"/>
            <a:ext cx="276383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51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470025" y="411163"/>
            <a:ext cx="115379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450"/>
              </a:spcBef>
              <a:buFontTx/>
              <a:buNone/>
              <a:defRPr/>
            </a:pPr>
            <a:r>
              <a:rPr lang="es-ES" altLang="es-GT" sz="1600" b="1" dirty="0">
                <a:solidFill>
                  <a:srgbClr val="1F497D"/>
                </a:solidFill>
                <a:latin typeface="+mj-lt"/>
              </a:rPr>
              <a:t>LLUVIA PREVISTA DE LUNES 20 DE SEPTIEMBRE  A MARTES 5 DE OCTUBRE 2021 </a:t>
            </a:r>
          </a:p>
          <a:p>
            <a:pPr algn="ctr" eaLnBrk="1" hangingPunct="1">
              <a:lnSpc>
                <a:spcPct val="100000"/>
              </a:lnSpc>
              <a:spcBef>
                <a:spcPts val="450"/>
              </a:spcBef>
              <a:buFontTx/>
              <a:buNone/>
              <a:defRPr/>
            </a:pPr>
            <a:r>
              <a:rPr lang="es-ES" altLang="es-GT" sz="1600" b="1" dirty="0">
                <a:solidFill>
                  <a:srgbClr val="1F497D"/>
                </a:solidFill>
                <a:latin typeface="+mj-lt"/>
              </a:rPr>
              <a:t>Y  MAPA DE HUMEDAD DEL SUELO</a:t>
            </a:r>
          </a:p>
        </p:txBody>
      </p:sp>
      <p:sp>
        <p:nvSpPr>
          <p:cNvPr id="3" name="9 CuadroTexto"/>
          <p:cNvSpPr txBox="1">
            <a:spLocks noChangeArrowheads="1"/>
          </p:cNvSpPr>
          <p:nvPr/>
        </p:nvSpPr>
        <p:spPr bwMode="auto">
          <a:xfrm>
            <a:off x="357188" y="1709738"/>
            <a:ext cx="11587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MX" altLang="es-GT" b="1" dirty="0">
                <a:solidFill>
                  <a:srgbClr val="000066"/>
                </a:solidFill>
              </a:rPr>
              <a:t>               LUNES 20 A LUNES 27</a:t>
            </a:r>
            <a:r>
              <a:rPr lang="es-MX" altLang="es-GT" sz="1100" b="1" dirty="0">
                <a:solidFill>
                  <a:srgbClr val="000066"/>
                </a:solidFill>
              </a:rPr>
              <a:t>                   MARTES 28 DE SEPTIEMBRE A MARTES 5  DE OCTUBRE                           MAPA DE HUMEDAD DEL SUELO </a:t>
            </a:r>
            <a:endParaRPr lang="es-GT" altLang="es-GT" sz="1100" b="1" dirty="0">
              <a:solidFill>
                <a:srgbClr val="000066"/>
              </a:solidFill>
            </a:endParaRPr>
          </a:p>
        </p:txBody>
      </p:sp>
      <p:pic>
        <p:nvPicPr>
          <p:cNvPr id="4" name="Picture 16" descr="http://wxmaps.org/pix/prec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4076" b="66776"/>
          <a:stretch>
            <a:fillRect/>
          </a:stretch>
        </p:blipFill>
        <p:spPr bwMode="auto">
          <a:xfrm>
            <a:off x="554038" y="2354263"/>
            <a:ext cx="3244850" cy="3108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xmaps.org/pix/prec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33582" b="37093"/>
          <a:stretch>
            <a:fillRect/>
          </a:stretch>
        </p:blipFill>
        <p:spPr bwMode="auto">
          <a:xfrm>
            <a:off x="4041775" y="2354263"/>
            <a:ext cx="3335338" cy="3108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://wxmaps.org/pix/soil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b="50529"/>
          <a:stretch>
            <a:fillRect/>
          </a:stretch>
        </p:blipFill>
        <p:spPr bwMode="auto">
          <a:xfrm>
            <a:off x="7620000" y="2354263"/>
            <a:ext cx="4227513" cy="3108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6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7fc8bfe56_2_55"/>
          <p:cNvSpPr/>
          <p:nvPr/>
        </p:nvSpPr>
        <p:spPr>
          <a:xfrm>
            <a:off x="731838" y="274638"/>
            <a:ext cx="10647362" cy="5334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defRPr/>
            </a:pPr>
            <a:r>
              <a:rPr lang="en-US" sz="2940" b="1" kern="0">
                <a:solidFill>
                  <a:srgbClr val="333F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94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a7fc8bfe56_2_55"/>
          <p:cNvSpPr/>
          <p:nvPr/>
        </p:nvSpPr>
        <p:spPr>
          <a:xfrm>
            <a:off x="9501700" y="2417246"/>
            <a:ext cx="1599900" cy="20235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endParaRPr sz="1500" kern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kern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a7fc8bfe56_2_55"/>
          <p:cNvSpPr txBox="1">
            <a:spLocks noGrp="1"/>
          </p:cNvSpPr>
          <p:nvPr>
            <p:ph type="subTitle" idx="4294967295"/>
          </p:nvPr>
        </p:nvSpPr>
        <p:spPr>
          <a:xfrm>
            <a:off x="381000" y="1490663"/>
            <a:ext cx="11349038" cy="5235575"/>
          </a:xfrm>
        </p:spPr>
        <p:txBody>
          <a:bodyPr spcFirstLastPara="1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El Atlántico y Caribe,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refleja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un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leve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calentamiento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favoreciendo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a que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persista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actividad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ciclónica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en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Atlantico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y Caribe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menor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a la que se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presento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en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año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2020. </a:t>
            </a: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endParaRPr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En 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Pacífico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persiste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leve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enfriamiento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incrementando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gradualmente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por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lo que no se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descarta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formación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fenómeno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la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niña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en los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meses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octubre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y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noviembre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.</a:t>
            </a: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None/>
              <a:defRPr/>
            </a:pP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 </a:t>
            </a:r>
            <a:endParaRPr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Los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lugares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vulnerables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Franja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Transversal del Norte,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departamento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Alta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Verapaz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,  Sur del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departamanto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Petén,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Región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Caribe, Parte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alta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los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departamentos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Zacapa y Chiquimula</a:t>
            </a:r>
            <a:br>
              <a:rPr lang="en-US" sz="1800" dirty="0">
                <a:latin typeface="+mj-lt"/>
                <a:ea typeface="Open Sans"/>
                <a:cs typeface="Open Sans"/>
                <a:sym typeface="Open Sans"/>
              </a:rPr>
            </a:b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     </a:t>
            </a:r>
            <a:endParaRPr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Altiplano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Occidental,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departamentos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de Guatemala, Sacatepéquez, Chimaltenango, Sololá, Escuintla, Suchitepéquez y Retalhuleu.</a:t>
            </a: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endParaRPr lang="en-US"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Boca Costa y Sur-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Occidente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especialmente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la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cadena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volcánica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.</a:t>
            </a: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endParaRPr lang="en-US" sz="1800" dirty="0">
              <a:latin typeface="+mj-lt"/>
              <a:ea typeface="Open Sans"/>
              <a:cs typeface="Open Sans"/>
              <a:sym typeface="Open Sans"/>
            </a:endParaRP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Carreteras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 Guatemala a Huehuetenango, Retalhuleu a Quetzaltenango, Guatemala a Chimaltenango, Guatemala al </a:t>
            </a:r>
            <a:r>
              <a:rPr lang="en-US" sz="1800" dirty="0" err="1">
                <a:latin typeface="+mj-lt"/>
                <a:ea typeface="Open Sans"/>
                <a:cs typeface="Open Sans"/>
                <a:sym typeface="Open Sans"/>
              </a:rPr>
              <a:t>Progreso</a:t>
            </a:r>
            <a:r>
              <a:rPr lang="en-US" sz="1800" dirty="0">
                <a:latin typeface="+mj-lt"/>
                <a:ea typeface="Open Sans"/>
                <a:cs typeface="Open Sans"/>
                <a:sym typeface="Open Sans"/>
              </a:rPr>
              <a:t>, Antigua a Escuintla.</a:t>
            </a:r>
          </a:p>
          <a:p>
            <a:pPr marL="457200" indent="-355600" eaLnBrk="1" fontAlgn="auto" hangingPunct="1"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  <a:defRPr/>
            </a:pPr>
            <a:endParaRPr lang="en-US" sz="1800" dirty="0">
              <a:latin typeface="+mj-lt"/>
              <a:ea typeface="Open Sans"/>
              <a:cs typeface="Open Sans"/>
              <a:sym typeface="Open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2000" dirty="0">
              <a:latin typeface="+mj-lt"/>
              <a:ea typeface="Open Sans"/>
              <a:cs typeface="Open Sans"/>
              <a:sym typeface="Open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2000" dirty="0">
              <a:latin typeface="+mj-lt"/>
              <a:ea typeface="Open Sans"/>
              <a:cs typeface="Open Sans"/>
              <a:sym typeface="Open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800" dirty="0">
              <a:latin typeface="+mj-lt"/>
              <a:sym typeface="Arial"/>
            </a:endParaRPr>
          </a:p>
        </p:txBody>
      </p:sp>
      <p:sp>
        <p:nvSpPr>
          <p:cNvPr id="97" name="Google Shape;97;ga7fc8bfe56_2_55"/>
          <p:cNvSpPr/>
          <p:nvPr/>
        </p:nvSpPr>
        <p:spPr>
          <a:xfrm>
            <a:off x="-300038" y="477838"/>
            <a:ext cx="8097838" cy="5334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defRPr/>
            </a:pP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LUGARES CON ALTA VULNERABILIDAD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  <a:defRPr/>
            </a:pP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AGOSTO-OCTUBRE 2021, ACTUALMENTE </a:t>
            </a:r>
          </a:p>
        </p:txBody>
      </p:sp>
    </p:spTree>
    <p:extLst>
      <p:ext uri="{BB962C8B-B14F-4D97-AF65-F5344CB8AC3E}">
        <p14:creationId xmlns:p14="http://schemas.microsoft.com/office/powerpoint/2010/main" val="464761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512</Words>
  <Application>Microsoft Office PowerPoint</Application>
  <PresentationFormat>Panorámica</PresentationFormat>
  <Paragraphs>88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Open Sans</vt:lpstr>
      <vt:lpstr>Century Gothic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SCSP Office 10</cp:lastModifiedBy>
  <cp:revision>110</cp:revision>
  <dcterms:created xsi:type="dcterms:W3CDTF">2019-04-25T18:57:17Z</dcterms:created>
  <dcterms:modified xsi:type="dcterms:W3CDTF">2021-09-20T19:40:37Z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</vt:i4>
  </property>
</Properties>
</file>