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7" r:id="rId2"/>
    <p:sldId id="256" r:id="rId3"/>
    <p:sldId id="328" r:id="rId4"/>
    <p:sldId id="308" r:id="rId5"/>
    <p:sldId id="320" r:id="rId6"/>
    <p:sldId id="324" r:id="rId7"/>
    <p:sldId id="321" r:id="rId8"/>
    <p:sldId id="322" r:id="rId9"/>
    <p:sldId id="316" r:id="rId10"/>
    <p:sldId id="325" r:id="rId11"/>
    <p:sldId id="326" r:id="rId12"/>
    <p:sldId id="319" r:id="rId13"/>
    <p:sldId id="318" r:id="rId14"/>
    <p:sldId id="323" r:id="rId15"/>
    <p:sldId id="327" r:id="rId16"/>
    <p:sldId id="315" r:id="rId17"/>
  </p:sldIdLst>
  <p:sldSz cx="12192000" cy="6858000"/>
  <p:notesSz cx="6797675" cy="9928225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A46"/>
    <a:srgbClr val="178C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74" autoAdjust="0"/>
    <p:restoredTop sz="94635"/>
  </p:normalViewPr>
  <p:slideViewPr>
    <p:cSldViewPr snapToGrid="0" snapToObjects="1">
      <p:cViewPr varScale="1">
        <p:scale>
          <a:sx n="72" d="100"/>
          <a:sy n="72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53" cy="4982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670" y="0"/>
            <a:ext cx="2945453" cy="4982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3E5A5-B887-40BF-99DB-F3E455B1AD46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078" y="4778108"/>
            <a:ext cx="5437519" cy="39095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937"/>
            <a:ext cx="2945453" cy="4982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670" y="9429937"/>
            <a:ext cx="2945453" cy="4982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2E6E8-64D7-44A1-A127-533A0FA6DD6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2245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2E6E8-64D7-44A1-A127-533A0FA6DD64}" type="slidenum">
              <a:rPr lang="es-GT" smtClean="0"/>
              <a:t>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9233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2E6E8-64D7-44A1-A127-533A0FA6DD64}" type="slidenum">
              <a:rPr lang="es-GT" smtClean="0"/>
              <a:t>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1344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2E6E8-64D7-44A1-A127-533A0FA6DD64}" type="slidenum">
              <a:rPr lang="es-GT" smtClean="0"/>
              <a:t>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73759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2E6E8-64D7-44A1-A127-533A0FA6DD64}" type="slidenum">
              <a:rPr lang="es-GT" smtClean="0"/>
              <a:t>8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07857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2E6E8-64D7-44A1-A127-533A0FA6DD64}" type="slidenum">
              <a:rPr lang="es-GT" smtClean="0"/>
              <a:t>12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34370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2E6E8-64D7-44A1-A127-533A0FA6DD64}" type="slidenum">
              <a:rPr lang="es-GT" smtClean="0"/>
              <a:t>13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62423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3578A-9157-6141-8D8B-0147C28EC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D462E0-B8B4-354F-B48A-FB65A684D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CE932C-FEF6-D242-9AAF-D16F8416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073356-E3CF-4442-A9F4-814AE7FE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A816A5-86B9-7647-BA1C-B814A816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6913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EB487-EAA1-A84B-849A-42DEB1AF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29034A-01EE-0C47-8FEC-BA5E7EEF8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1761A3-0142-7E42-804E-E4BAB321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E0058-26C4-9B4B-A8D5-79F31DAF5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D1DE97-164E-9746-B7FA-691C7DBF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846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BBF326-B631-5448-8F72-F16818B27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CE8F4F-8962-874E-BA05-7C8B39785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FC45AB-972C-F34D-BE14-7FD11B80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B2CF8A-368B-7347-BFE9-C865B14F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567150-0AC7-9C48-9C61-BBA901FD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8339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F104F-3959-6047-92AC-779B78999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F44DBC-E909-4F4D-9E5E-C981186D9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F18716-8607-F748-8A1C-705618AB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4D4FE-B475-144C-8FAD-BE5D3186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499CCD-B6C2-B94F-897E-8BC8932D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5419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CAF9E-165E-7B4C-9E0E-BFF5853E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5485BF-8AC3-C148-9A1D-6ECE41B37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B6C60E-59A4-E849-BA6B-77E7B967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5D5C53-892B-854B-9D23-C28147C8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197A51-055B-3743-BC65-31B022346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9338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BF840-BAE4-F34B-8801-4EA48746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FD6930-F026-B34D-873C-247637332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027978-94F2-7C49-9A97-4DBFEF3F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764144-ADE2-F845-8061-BE941F27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75F1C9-5A65-BF47-9176-92260EE7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6815B6-6DA8-EF4E-85EE-44EA17FC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2315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128C0-7C0C-8F47-B536-5F9DF45D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308102-7615-804F-ADCD-248DDC3DF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0D84D3-6873-5B47-9220-E1C20F7AF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7814A5-AC9F-F84A-8DC8-76642F869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368F02-15BA-6142-86A8-5697AD431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DECEB56-CCDA-134C-9321-BD75F86F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7BE4FD2-C573-F14C-8A6B-EB4F92E7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C1A6395-5C35-F341-96D1-CE5E7A8F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6643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25C1E-4AC5-1440-AF30-CA84B555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09ECEB-25A1-BC46-A5D2-E45C240C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AF3042-7F6F-9F41-A1C9-0907AB1F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B3EA2F-BF71-D04C-A90B-F56C0D24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8398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A2DAE78-1A9B-104D-BFF0-43153E5A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B1DCBAA-6D1C-1E49-81E9-B4647F77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BF2DF7-A9A0-7F41-9DE7-412747CB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2583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19AF7-8A07-A64C-852C-09134359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463323-8811-894C-87C8-22CC7ED7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FD6BA6-18C2-0E43-8E1B-FB59BE406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76ACC2-A71C-AA45-9375-55AED2D8F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60BA5F-85F1-3F41-BB05-0F116231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FB294C-05E9-1049-A27B-00F8871C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79735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F97BD-089A-0047-996D-59C17751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68DC32-C94E-604B-A0C5-10875BF0B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20C940-292F-0E42-BA96-6A3A765C6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049649-229D-5948-A501-B63DEB8B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A2503E-95BA-D24E-B72A-F6F43BEB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559918-6EB9-4940-96B3-51367236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6718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61A75A8-6042-0B4F-932B-2B6E7A71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BFDB75-FC4C-9E46-8267-F3A29FEAC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87E0F5-9507-234E-862A-A62C099BE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B0BA-3CCA-D246-BB92-D00AF938F3BB}" type="datetimeFigureOut">
              <a:rPr lang="es-GT" smtClean="0"/>
              <a:t>4/10/2021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D3D20-0635-984A-A247-3DBABB963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D18BA-F621-F448-A04A-BF0865C5F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0166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channel/UClXJmvxPWakgWT3JzXMhOFQ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hyperlink" Target="https://svgsilh.com/image/155159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sv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hyperlink" Target="https://aprendoencasa.mineduc.gob.gt/index.php/" TargetMode="External"/><Relationship Id="rId14" Type="http://schemas.openxmlformats.org/officeDocument/2006/relationships/hyperlink" Target="https://pixabay.com/es/equipo-computadora-de-escritorio-1294809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hyperlink" Target="https://aprendoencasayenclase.mineduc.gob.gt/" TargetMode="External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97696" y="3803904"/>
            <a:ext cx="2651760" cy="268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6855B6-FBF8-4E01-A6F1-E647A3CBF0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338" y="1519083"/>
            <a:ext cx="6266884" cy="50770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4AE9BD5-819B-44B4-AB59-7CA057B1737E}"/>
              </a:ext>
            </a:extLst>
          </p:cNvPr>
          <p:cNvSpPr/>
          <p:nvPr/>
        </p:nvSpPr>
        <p:spPr>
          <a:xfrm>
            <a:off x="-41480" y="0"/>
            <a:ext cx="12274959" cy="6870700"/>
          </a:xfrm>
          <a:prstGeom prst="rect">
            <a:avLst/>
          </a:prstGeom>
          <a:solidFill>
            <a:srgbClr val="00223B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rgbClr val="00111E"/>
              </a:solidFill>
              <a:highlight>
                <a:srgbClr val="000080"/>
              </a:highligh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57EAF5-A729-490C-89C6-A07DCC2700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080" y="3907296"/>
            <a:ext cx="2773920" cy="27678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BDDD068-1D4F-40DC-B39B-DEFA469286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272" y="1036080"/>
            <a:ext cx="3418450" cy="276782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65656ED-84E5-4CCE-9283-406F6F430B74}"/>
              </a:ext>
            </a:extLst>
          </p:cNvPr>
          <p:cNvSpPr/>
          <p:nvPr/>
        </p:nvSpPr>
        <p:spPr>
          <a:xfrm>
            <a:off x="826912" y="3708455"/>
            <a:ext cx="73490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GT" sz="2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GT" sz="2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GT" sz="6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Aprendo en casa y en clase</a:t>
            </a:r>
            <a:endParaRPr lang="es-GT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7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C9ADEC70-D33C-4851-B303-69A55A29C411}"/>
              </a:ext>
            </a:extLst>
          </p:cNvPr>
          <p:cNvSpPr txBox="1">
            <a:spLocks/>
          </p:cNvSpPr>
          <p:nvPr/>
        </p:nvSpPr>
        <p:spPr>
          <a:xfrm>
            <a:off x="163773" y="104701"/>
            <a:ext cx="7648599" cy="507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Sesiones y segmentos de</a:t>
            </a:r>
            <a:r>
              <a:rPr lang="es-G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aprendizaje ciclo escolar 2021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6AC6BF-B7DF-4B55-A50A-77D56A9EDD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489" y="1625328"/>
            <a:ext cx="3745503" cy="462307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954697-741B-4836-8B32-D529F8C15538}"/>
              </a:ext>
            </a:extLst>
          </p:cNvPr>
          <p:cNvSpPr txBox="1"/>
          <p:nvPr/>
        </p:nvSpPr>
        <p:spPr>
          <a:xfrm>
            <a:off x="596346" y="1325217"/>
            <a:ext cx="6440557" cy="4247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programa que se graba, lleva la interpretación de Lengua de Señas, ésta es llevada a cabo por el Benemérito Comité Pro Ciegos y Sordos.</a:t>
            </a:r>
          </a:p>
          <a:p>
            <a:pPr algn="just"/>
            <a:endParaRPr lang="es-GT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GT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transmisión de los programas se distribuye de la siguiente manera: lunes-miércoles-viernes: Nivel de Educación Inicial y Nivel de Educación Primario. Martes y Jueves Nivel de Educación Media, ciclo básico y diversificado</a:t>
            </a: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G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GT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horario es de 9:30-13:30 horas.</a:t>
            </a:r>
          </a:p>
        </p:txBody>
      </p:sp>
    </p:spTree>
    <p:extLst>
      <p:ext uri="{BB962C8B-B14F-4D97-AF65-F5344CB8AC3E}">
        <p14:creationId xmlns:p14="http://schemas.microsoft.com/office/powerpoint/2010/main" val="3470600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C9ADEC70-D33C-4851-B303-69A55A29C411}"/>
              </a:ext>
            </a:extLst>
          </p:cNvPr>
          <p:cNvSpPr txBox="1">
            <a:spLocks/>
          </p:cNvSpPr>
          <p:nvPr/>
        </p:nvSpPr>
        <p:spPr>
          <a:xfrm>
            <a:off x="163773" y="104701"/>
            <a:ext cx="7648599" cy="507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Sesiones y segmentos de</a:t>
            </a:r>
            <a:r>
              <a:rPr lang="es-G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aprendizaje ciclo escolar 2021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7EE79A-89AB-45B1-948A-EE199C2E09E5}"/>
              </a:ext>
            </a:extLst>
          </p:cNvPr>
          <p:cNvSpPr txBox="1"/>
          <p:nvPr/>
        </p:nvSpPr>
        <p:spPr>
          <a:xfrm>
            <a:off x="993913" y="1891244"/>
            <a:ext cx="51020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GT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programas transmitidos en Canal 13 y Canal de Gobierno se retransmiten por </a:t>
            </a:r>
            <a:r>
              <a:rPr lang="es-GT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es-GT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manera que pueden acceder a los mismos en cualquier momento y observar nuevo las clases.</a:t>
            </a:r>
            <a:endParaRPr lang="es-GT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0C03BF-43B4-48C4-93DD-3D56D4AD5D2F}"/>
              </a:ext>
            </a:extLst>
          </p:cNvPr>
          <p:cNvSpPr txBox="1"/>
          <p:nvPr/>
        </p:nvSpPr>
        <p:spPr>
          <a:xfrm>
            <a:off x="2729948" y="51105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Aprendo en Casa y en Clase - YouTube</a:t>
            </a:r>
            <a:endParaRPr lang="es-GT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EC4EF37-5964-4BF5-8BF4-D0EAB035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156" y="1889657"/>
            <a:ext cx="4536801" cy="391700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1DA017D-E5CF-47A6-B823-632E42A548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26" y="4760238"/>
            <a:ext cx="868720" cy="868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3100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97696" y="3803904"/>
            <a:ext cx="2651760" cy="268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9" name="Rectángulo 8"/>
          <p:cNvSpPr/>
          <p:nvPr/>
        </p:nvSpPr>
        <p:spPr>
          <a:xfrm>
            <a:off x="1743707" y="349444"/>
            <a:ext cx="6789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de Educación Preprimaria</a:t>
            </a:r>
            <a:endParaRPr lang="es-G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4C46932-5366-4C14-8A75-7B8982116EF5}"/>
              </a:ext>
            </a:extLst>
          </p:cNvPr>
          <p:cNvSpPr txBox="1"/>
          <p:nvPr/>
        </p:nvSpPr>
        <p:spPr>
          <a:xfrm>
            <a:off x="3046828" y="1412120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Lineamientos para el uso de los libros de la Serie “Descubro y aprendo” Nivel de Educación Preprimaria</a:t>
            </a:r>
            <a:endParaRPr lang="es-GT" altLang="en-US" sz="1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agen 9" descr="Captura de pantalla de un celular con la foto de un grupo de personas&#10;&#10;Descripción generada automáticamente">
            <a:extLst>
              <a:ext uri="{FF2B5EF4-FFF2-40B4-BE49-F238E27FC236}">
                <a16:creationId xmlns:a16="http://schemas.microsoft.com/office/drawing/2014/main" id="{09E0A963-93D9-4990-B9BF-8EE05E48BD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253" y="2771734"/>
            <a:ext cx="2681139" cy="348396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3B40B85-C23B-453E-9CBC-F0438ECB753C}"/>
              </a:ext>
            </a:extLst>
          </p:cNvPr>
          <p:cNvSpPr txBox="1"/>
          <p:nvPr/>
        </p:nvSpPr>
        <p:spPr>
          <a:xfrm>
            <a:off x="5853822" y="3213516"/>
            <a:ext cx="4106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GT" dirty="0">
                <a:solidFill>
                  <a:schemeClr val="accent1"/>
                </a:solidFill>
              </a:rPr>
              <a:t>¿Cómo es el libro?</a:t>
            </a:r>
          </a:p>
          <a:p>
            <a:pPr marL="342900" indent="-342900">
              <a:buAutoNum type="arabicPeriod"/>
            </a:pPr>
            <a:r>
              <a:rPr lang="es-GT" dirty="0">
                <a:solidFill>
                  <a:schemeClr val="accent1"/>
                </a:solidFill>
              </a:rPr>
              <a:t>¿Cómo utilizarlo?</a:t>
            </a:r>
          </a:p>
          <a:p>
            <a:pPr marL="342900" indent="-342900">
              <a:buAutoNum type="arabicPeriod"/>
            </a:pPr>
            <a:r>
              <a:rPr lang="es-GT" dirty="0">
                <a:solidFill>
                  <a:schemeClr val="accent1"/>
                </a:solidFill>
              </a:rPr>
              <a:t>Programación por unidad para cada etapa.</a:t>
            </a:r>
          </a:p>
          <a:p>
            <a:pPr marL="342900" indent="-342900">
              <a:buAutoNum type="arabicPeriod"/>
            </a:pPr>
            <a:r>
              <a:rPr lang="es-GT" dirty="0">
                <a:solidFill>
                  <a:schemeClr val="accent1"/>
                </a:solidFill>
              </a:rPr>
              <a:t>Actividades complementarias</a:t>
            </a:r>
          </a:p>
        </p:txBody>
      </p:sp>
    </p:spTree>
    <p:extLst>
      <p:ext uri="{BB962C8B-B14F-4D97-AF65-F5344CB8AC3E}">
        <p14:creationId xmlns:p14="http://schemas.microsoft.com/office/powerpoint/2010/main" val="164554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97696" y="3803904"/>
            <a:ext cx="2651760" cy="268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9" name="Rectángulo 8"/>
          <p:cNvSpPr/>
          <p:nvPr/>
        </p:nvSpPr>
        <p:spPr>
          <a:xfrm>
            <a:off x="2207941" y="57057"/>
            <a:ext cx="6789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educativos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0EFBB5F-48E8-4F98-8513-A739C8BA8DE0}"/>
              </a:ext>
            </a:extLst>
          </p:cNvPr>
          <p:cNvSpPr txBox="1"/>
          <p:nvPr/>
        </p:nvSpPr>
        <p:spPr>
          <a:xfrm>
            <a:off x="5300002" y="1967430"/>
            <a:ext cx="6098344" cy="2887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</a:t>
            </a:r>
            <a:r>
              <a:rPr lang="es-ES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Refuerzo mi aprendizaje</a:t>
            </a:r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Selección de sesiones de las áreas de Comunicación y Lenguaje y Matemática. Se tomaron de las guías de autoaprendizaje elaboradas en el año 2020.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Propósito: reforzar los aprendizajes que los estudiantes adquirieron en el 2020.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60F4AB-8D04-4A83-A331-DB15FA4FA5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6929">
            <a:off x="1207212" y="1427141"/>
            <a:ext cx="1906403" cy="24095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0F6F537-CE1A-40F6-8FF0-64DE1AF9A3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22092">
            <a:off x="1842800" y="4135309"/>
            <a:ext cx="1941212" cy="24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C9ADEC70-D33C-4851-B303-69A55A29C411}"/>
              </a:ext>
            </a:extLst>
          </p:cNvPr>
          <p:cNvSpPr txBox="1">
            <a:spLocks/>
          </p:cNvSpPr>
          <p:nvPr/>
        </p:nvSpPr>
        <p:spPr>
          <a:xfrm>
            <a:off x="163773" y="104701"/>
            <a:ext cx="7648599" cy="507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GT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Módulos educativos</a:t>
            </a:r>
            <a:endParaRPr lang="es-GT" sz="36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6F0BB1-6940-4D22-97A9-838499E1D951}"/>
              </a:ext>
            </a:extLst>
          </p:cNvPr>
          <p:cNvSpPr txBox="1"/>
          <p:nvPr/>
        </p:nvSpPr>
        <p:spPr>
          <a:xfrm>
            <a:off x="428211" y="1111439"/>
            <a:ext cx="3856383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Ciclo escolar 2021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Durante el ciclo escolar se utilizarán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M</a:t>
            </a:r>
            <a:r>
              <a:rPr lang="es-E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ódulos de aprendizaje:</a:t>
            </a:r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                                                      	Refuerzo mi aprendizaje 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es-E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              </a:t>
            </a:r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Módulo 1 y 2 y el de    	cierre.</a:t>
            </a:r>
            <a:endParaRPr lang="es-ES" sz="1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Cada módulo estará organizado por unidades.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Se sugiere que los docentes realicen actividades complementarias, utilizando los módulos de aprendizaje y recursos que tengan a su alcance.</a:t>
            </a:r>
            <a:endParaRPr lang="es-GT" b="1" dirty="0">
              <a:solidFill>
                <a:schemeClr val="accent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05BFF5-6EDD-44BE-83F8-26E20A1C1B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746" y="4022177"/>
            <a:ext cx="5194552" cy="248923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E37F2B3-6A47-48A6-9829-628506ECE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794" y="1034912"/>
            <a:ext cx="56769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70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C9ADEC70-D33C-4851-B303-69A55A29C411}"/>
              </a:ext>
            </a:extLst>
          </p:cNvPr>
          <p:cNvSpPr txBox="1">
            <a:spLocks/>
          </p:cNvSpPr>
          <p:nvPr/>
        </p:nvSpPr>
        <p:spPr>
          <a:xfrm>
            <a:off x="163773" y="104701"/>
            <a:ext cx="7648599" cy="507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Diversificado</a:t>
            </a:r>
            <a:endParaRPr lang="es-GT" sz="36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6F0BB1-6940-4D22-97A9-838499E1D951}"/>
              </a:ext>
            </a:extLst>
          </p:cNvPr>
          <p:cNvSpPr txBox="1"/>
          <p:nvPr/>
        </p:nvSpPr>
        <p:spPr>
          <a:xfrm>
            <a:off x="5234610" y="1515601"/>
            <a:ext cx="593697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</a:t>
            </a:r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orientaciones curriculares a docentes para la atención de estudiantes del Nivel de Educación Media, Ciclo de Educación Diversificada.</a:t>
            </a:r>
          </a:p>
          <a:p>
            <a:pPr algn="just"/>
            <a:endParaRPr lang="es-GT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del plan anual, de acuerdo a modelo establecido.</a:t>
            </a:r>
          </a:p>
          <a:p>
            <a:pPr lvl="1"/>
            <a:endParaRPr lang="es-E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 sesiones de aprendizaje de acuerdo a modelo establecido, como base para desarrollo de guías de autoaprendizaje para los estudiantes.</a:t>
            </a:r>
          </a:p>
          <a:p>
            <a:pPr lvl="1"/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 guías de autoaprendizaj</a:t>
            </a:r>
            <a:r>
              <a:rPr lang="es-E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3200" dirty="0"/>
              <a:t>.</a:t>
            </a:r>
            <a:endParaRPr lang="es-ES" dirty="0"/>
          </a:p>
        </p:txBody>
      </p:sp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E3656325-33EC-49F7-8202-69CEC5153F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99" y="2098697"/>
            <a:ext cx="3856383" cy="3508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402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97696" y="3803904"/>
            <a:ext cx="2651760" cy="268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696" y="3721608"/>
            <a:ext cx="2770632" cy="2770632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EAE81B59-F2E3-45FA-A1AA-794F4B2E5D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3" y="0"/>
            <a:ext cx="12189630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B124E64-8D57-48FF-B769-F8270B7A8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453" y="3438144"/>
            <a:ext cx="10906422" cy="2688336"/>
          </a:xfrm>
        </p:spPr>
        <p:txBody>
          <a:bodyPr anchor="ctr">
            <a:normAutofit/>
          </a:bodyPr>
          <a:lstStyle/>
          <a:p>
            <a:pPr algn="l"/>
            <a:br>
              <a:rPr lang="es-ES" sz="4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s-GT" sz="4200" b="1" dirty="0">
                <a:latin typeface="Century Gothic" panose="020B0502020202020204" pitchFamily="34" charset="0"/>
              </a:rPr>
            </a:br>
            <a:endParaRPr lang="es-GT" sz="4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11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7696" y="3803904"/>
            <a:ext cx="2651760" cy="268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9" name="Rectángulo 8"/>
          <p:cNvSpPr/>
          <p:nvPr/>
        </p:nvSpPr>
        <p:spPr>
          <a:xfrm>
            <a:off x="3681669" y="1669"/>
            <a:ext cx="6789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#Aprendo en casa</a:t>
            </a:r>
          </a:p>
          <a:p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2020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B14E7E-6675-488C-B94C-FD59B2E44A51}"/>
              </a:ext>
            </a:extLst>
          </p:cNvPr>
          <p:cNvSpPr txBox="1"/>
          <p:nvPr/>
        </p:nvSpPr>
        <p:spPr>
          <a:xfrm>
            <a:off x="1041854" y="2258053"/>
            <a:ext cx="2097605" cy="7155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solidFill>
                  <a:schemeClr val="tx1"/>
                </a:solidFill>
                <a:latin typeface="Century Gothic" panose="020B0502020202020204" pitchFamily="34" charset="0"/>
              </a:rPr>
              <a:t>TELEVISIÓN</a:t>
            </a:r>
            <a:endParaRPr lang="es-GT" sz="13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135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Canal de Gobierno</a:t>
            </a:r>
          </a:p>
          <a:p>
            <a:pPr algn="ctr"/>
            <a:r>
              <a:rPr lang="es-GT" sz="135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Canal 13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6F02D7-D762-4847-9D91-457CE79B520F}"/>
              </a:ext>
            </a:extLst>
          </p:cNvPr>
          <p:cNvSpPr txBox="1"/>
          <p:nvPr/>
        </p:nvSpPr>
        <p:spPr>
          <a:xfrm>
            <a:off x="1041854" y="5463628"/>
            <a:ext cx="2470246" cy="7155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latin typeface="Century Gothic" panose="020B0502020202020204" pitchFamily="34" charset="0"/>
              </a:rPr>
              <a:t>RADIO</a:t>
            </a:r>
            <a:endParaRPr lang="es-GT" sz="1350" b="1" dirty="0">
              <a:latin typeface="Century Gothic" panose="020B0502020202020204" pitchFamily="34" charset="0"/>
            </a:endParaRPr>
          </a:p>
          <a:p>
            <a:pPr algn="ctr"/>
            <a:r>
              <a:rPr lang="es-GT" sz="1350" b="1" dirty="0">
                <a:latin typeface="Century Gothic" panose="020B0502020202020204" pitchFamily="34" charset="0"/>
              </a:rPr>
              <a:t>TGW, emisoras de MINEDUC, FGER, IGER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A864041-44EF-4FF2-9E3F-5D7D941D4C67}"/>
              </a:ext>
            </a:extLst>
          </p:cNvPr>
          <p:cNvSpPr txBox="1"/>
          <p:nvPr/>
        </p:nvSpPr>
        <p:spPr>
          <a:xfrm>
            <a:off x="4374988" y="5058942"/>
            <a:ext cx="3119301" cy="15465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latin typeface="Century Gothic" panose="020B0502020202020204" pitchFamily="34" charset="0"/>
              </a:rPr>
              <a:t>MATERIALES EDUCATIVOS</a:t>
            </a:r>
            <a:endParaRPr lang="es-GT" sz="1350" b="1" dirty="0">
              <a:latin typeface="Century Gothic" panose="020B0502020202020204" pitchFamily="34" charset="0"/>
            </a:endParaRPr>
          </a:p>
          <a:p>
            <a:pPr algn="ctr"/>
            <a:r>
              <a:rPr lang="es-GT" sz="1350" b="1" dirty="0">
                <a:latin typeface="Century Gothic" panose="020B0502020202020204" pitchFamily="34" charset="0"/>
              </a:rPr>
              <a:t>Entregas de material educativo</a:t>
            </a:r>
          </a:p>
          <a:p>
            <a:pPr algn="ctr"/>
            <a:r>
              <a:rPr lang="es-GT" sz="1350" b="1" dirty="0">
                <a:latin typeface="Century Gothic" panose="020B0502020202020204" pitchFamily="34" charset="0"/>
              </a:rPr>
              <a:t>Lineamientos para padres PP, 1°, 2°</a:t>
            </a:r>
          </a:p>
          <a:p>
            <a:pPr algn="ctr"/>
            <a:r>
              <a:rPr lang="es-GT" sz="1350" b="1" dirty="0">
                <a:latin typeface="Century Gothic" panose="020B0502020202020204" pitchFamily="34" charset="0"/>
              </a:rPr>
              <a:t>Guías de autoaprendizaje 3°, 4°, 5°, 6°, Básicos y Diversificado</a:t>
            </a:r>
          </a:p>
          <a:p>
            <a:pPr algn="ctr"/>
            <a:r>
              <a:rPr lang="es-GT" sz="1350" b="1" dirty="0">
                <a:latin typeface="Century Gothic" panose="020B0502020202020204" pitchFamily="34" charset="0"/>
              </a:rPr>
              <a:t>Lineamientos para seminario y práctica docente y supervisada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B0FCBB-711C-4496-BC2C-675C071C4C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708" y="1429787"/>
            <a:ext cx="2470247" cy="225287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DE3D578-9130-4984-B195-B5B27E91F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00" y="4149790"/>
            <a:ext cx="1247233" cy="91225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B4E83DC-1479-4893-BB6A-6A4421932C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494" y="3644620"/>
            <a:ext cx="1054699" cy="12863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219D499-28A5-405F-B083-6156A5EEA2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876" y="3345889"/>
            <a:ext cx="1810669" cy="188382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35BC3DE-25C5-471D-B62B-CE4E5A10C1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553" y="2240648"/>
            <a:ext cx="2621507" cy="118882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B7CA864-E5C0-4C9A-BE7D-EEA1777233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342" y="1135466"/>
            <a:ext cx="1005927" cy="104860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3685FEF-3731-4C30-8E52-0DD8A43786B1}"/>
              </a:ext>
            </a:extLst>
          </p:cNvPr>
          <p:cNvSpPr txBox="1"/>
          <p:nvPr/>
        </p:nvSpPr>
        <p:spPr>
          <a:xfrm>
            <a:off x="8651935" y="5148072"/>
            <a:ext cx="2161716" cy="11310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latin typeface="Century Gothic" panose="020B0502020202020204" pitchFamily="34" charset="0"/>
              </a:rPr>
              <a:t>MEDIOS DIGITALES</a:t>
            </a:r>
            <a:endParaRPr lang="es-GT" sz="1350" b="1" dirty="0">
              <a:latin typeface="Century Gothic" panose="020B0502020202020204" pitchFamily="34" charset="0"/>
            </a:endParaRPr>
          </a:p>
          <a:p>
            <a:pPr algn="ctr"/>
            <a:endParaRPr lang="es-GT" sz="1350" u="sng" dirty="0">
              <a:solidFill>
                <a:schemeClr val="tx1"/>
              </a:solidFill>
              <a:latin typeface="Century Gothic" panose="020B0502020202020204" pitchFamily="34" charset="0"/>
              <a:hlinkClick r:id="rId9"/>
            </a:endParaRPr>
          </a:p>
          <a:p>
            <a:pPr algn="ctr"/>
            <a:r>
              <a:rPr lang="es-GT" sz="1350" b="1" dirty="0">
                <a:solidFill>
                  <a:schemeClr val="tx1"/>
                </a:solidFill>
                <a:latin typeface="Century Gothic" panose="020B0502020202020204" pitchFamily="34" charset="0"/>
                <a:hlinkClick r:id="rId9"/>
              </a:rPr>
              <a:t>https://aprendoencasa.mineduc.gob.gt/index.php</a:t>
            </a:r>
            <a:r>
              <a:rPr lang="es-GT" sz="1350" dirty="0">
                <a:solidFill>
                  <a:schemeClr val="tx1"/>
                </a:solidFill>
                <a:latin typeface="Century Gothic" panose="020B0502020202020204" pitchFamily="34" charset="0"/>
                <a:hlinkClick r:id="rId9"/>
              </a:rPr>
              <a:t>/</a:t>
            </a:r>
            <a:endParaRPr lang="es-GT" sz="135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00524F5-B1D9-4DCD-840F-CD79039BDAC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335204" y="1242911"/>
            <a:ext cx="1301875" cy="1043650"/>
          </a:xfrm>
          <a:prstGeom prst="rect">
            <a:avLst/>
          </a:prstGeom>
        </p:spPr>
      </p:pic>
      <p:pic>
        <p:nvPicPr>
          <p:cNvPr id="23" name="Imagen 22" descr="Fondo negr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70CEED6F-AEB8-4A9F-93EB-150F24C767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279215" y="4009292"/>
            <a:ext cx="1195947" cy="89979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509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7696" y="3803904"/>
            <a:ext cx="2651760" cy="268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9" name="Rectángulo 8"/>
          <p:cNvSpPr/>
          <p:nvPr/>
        </p:nvSpPr>
        <p:spPr>
          <a:xfrm>
            <a:off x="502921" y="1669"/>
            <a:ext cx="72847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Grabación de sesiones y segmentos de aprendizaje 2020-2021</a:t>
            </a:r>
          </a:p>
          <a:p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2020 -2021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B0FCBB-711C-4496-BC2C-675C071C4C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365" y="5226043"/>
            <a:ext cx="1792104" cy="163440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068626B-2892-4EEF-BC01-92FD30CE7F88}"/>
              </a:ext>
            </a:extLst>
          </p:cNvPr>
          <p:cNvSpPr txBox="1"/>
          <p:nvPr/>
        </p:nvSpPr>
        <p:spPr>
          <a:xfrm>
            <a:off x="0" y="1045583"/>
            <a:ext cx="7002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GT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set de grabación </a:t>
            </a:r>
            <a:endParaRPr lang="es-GT" sz="2400" dirty="0">
              <a:solidFill>
                <a:schemeClr val="accent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E18C1C-954B-49D2-B7F7-27D134D7B2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561" y="1922411"/>
            <a:ext cx="3235452" cy="345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439BAA-D856-4606-A3C6-D8C5429CC0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469" y="1789009"/>
            <a:ext cx="3235452" cy="343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AC93057-BAFA-4FE4-B1A1-4F1F45B6E4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1" y="1789009"/>
            <a:ext cx="3734123" cy="343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A517BEB8-4AF5-41EC-B512-8D82D8A61093}"/>
              </a:ext>
            </a:extLst>
          </p:cNvPr>
          <p:cNvSpPr txBox="1"/>
          <p:nvPr/>
        </p:nvSpPr>
        <p:spPr>
          <a:xfrm>
            <a:off x="1569720" y="5642159"/>
            <a:ext cx="867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2                                                        Set 4                                          Set 7</a:t>
            </a:r>
            <a:r>
              <a:rPr lang="es-G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7333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9ADEC70-D33C-4851-B303-69A55A29C411}"/>
              </a:ext>
            </a:extLst>
          </p:cNvPr>
          <p:cNvSpPr txBox="1">
            <a:spLocks/>
          </p:cNvSpPr>
          <p:nvPr/>
        </p:nvSpPr>
        <p:spPr>
          <a:xfrm>
            <a:off x="163773" y="104701"/>
            <a:ext cx="7648599" cy="507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G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esiones</a:t>
            </a:r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  segmentos</a:t>
            </a:r>
          </a:p>
          <a:p>
            <a:pPr algn="r"/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aprendizaje, ciclo escolar </a:t>
            </a:r>
            <a:r>
              <a:rPr lang="es-G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63773" y="2105505"/>
            <a:ext cx="7233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GT" sz="3200" dirty="0">
              <a:solidFill>
                <a:srgbClr val="0070C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E5BD39-343C-430F-AA3E-927F6809C0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685" y="4451698"/>
            <a:ext cx="2979077" cy="22343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52D92F9-3EA9-4B21-BBC0-98EDD89868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240" y="1158743"/>
            <a:ext cx="3509905" cy="524896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0D8EB4E-3CD1-4811-9000-5145F6ABAC9E}"/>
              </a:ext>
            </a:extLst>
          </p:cNvPr>
          <p:cNvSpPr txBox="1"/>
          <p:nvPr/>
        </p:nvSpPr>
        <p:spPr>
          <a:xfrm>
            <a:off x="163774" y="1147727"/>
            <a:ext cx="739708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GT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803 sesiones de aprendizaje de , transmitidas en televisión (canal 13).</a:t>
            </a:r>
          </a:p>
          <a:p>
            <a:endParaRPr lang="es-GT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GT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2046 segmentos de aprendizaje, transmitidos en canal de gobierno.</a:t>
            </a:r>
          </a:p>
          <a:p>
            <a:endParaRPr lang="es-GT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GT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265 docentes voluntarios</a:t>
            </a:r>
          </a:p>
          <a:p>
            <a:endParaRPr lang="es-GT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GT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del 30 de marzo al  30 de noviembre 2020.</a:t>
            </a:r>
          </a:p>
          <a:p>
            <a:endParaRPr lang="es-GT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580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307CCC-FE55-4926-9501-1C4543D8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168" y="0"/>
            <a:ext cx="5665839" cy="1325563"/>
          </a:xfrm>
        </p:spPr>
        <p:txBody>
          <a:bodyPr>
            <a:normAutofit/>
          </a:bodyPr>
          <a:lstStyle/>
          <a:p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las guías de autoaprendizaje 2020</a:t>
            </a:r>
          </a:p>
        </p:txBody>
      </p:sp>
      <p:pic>
        <p:nvPicPr>
          <p:cNvPr id="3" name="USO DE GUÍAS">
            <a:hlinkClick r:id="" action="ppaction://media"/>
            <a:extLst>
              <a:ext uri="{FF2B5EF4-FFF2-40B4-BE49-F238E27FC236}">
                <a16:creationId xmlns:a16="http://schemas.microsoft.com/office/drawing/2014/main" id="{9616DEEC-003D-46DD-A2E1-E273564A85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237" y="1471494"/>
            <a:ext cx="8750302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97696" y="3803904"/>
            <a:ext cx="2651760" cy="268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6855B6-FBF8-4E01-A6F1-E647A3CBF0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338" y="1519083"/>
            <a:ext cx="6266884" cy="507703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4AE9BD5-819B-44B4-AB59-7CA057B1737E}"/>
              </a:ext>
            </a:extLst>
          </p:cNvPr>
          <p:cNvSpPr/>
          <p:nvPr/>
        </p:nvSpPr>
        <p:spPr>
          <a:xfrm>
            <a:off x="-41480" y="0"/>
            <a:ext cx="12274959" cy="6870700"/>
          </a:xfrm>
          <a:prstGeom prst="rect">
            <a:avLst/>
          </a:prstGeom>
          <a:solidFill>
            <a:srgbClr val="00223B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rgbClr val="00111E"/>
              </a:solidFill>
              <a:highlight>
                <a:srgbClr val="000080"/>
              </a:highligh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BDDD068-1D4F-40DC-B39B-DEFA469286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376" y="962907"/>
            <a:ext cx="3418450" cy="276782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65656ED-84E5-4CCE-9283-406F6F430B74}"/>
              </a:ext>
            </a:extLst>
          </p:cNvPr>
          <p:cNvSpPr/>
          <p:nvPr/>
        </p:nvSpPr>
        <p:spPr>
          <a:xfrm>
            <a:off x="946650" y="3089545"/>
            <a:ext cx="100244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GT" sz="2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GT" sz="2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GT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Aprendo en casa y en clase  2021</a:t>
            </a:r>
            <a:endParaRPr lang="es-GT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97696" y="3803904"/>
            <a:ext cx="2651760" cy="268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9" name="Rectángulo 8"/>
          <p:cNvSpPr/>
          <p:nvPr/>
        </p:nvSpPr>
        <p:spPr>
          <a:xfrm>
            <a:off x="2207941" y="57057"/>
            <a:ext cx="6789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#Aprendo en casa y en clase</a:t>
            </a:r>
          </a:p>
          <a:p>
            <a:pPr algn="ctr"/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34A5756-3C6D-4D2E-99FD-D949038D83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435" y="1134275"/>
            <a:ext cx="6420261" cy="493248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F326778-DBAD-451E-B2B6-8B1CE530991B}"/>
              </a:ext>
            </a:extLst>
          </p:cNvPr>
          <p:cNvSpPr txBox="1"/>
          <p:nvPr/>
        </p:nvSpPr>
        <p:spPr>
          <a:xfrm>
            <a:off x="161171" y="155975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GT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híbrido</a:t>
            </a:r>
            <a:endParaRPr lang="es-GT" sz="3200" dirty="0">
              <a:solidFill>
                <a:schemeClr val="accent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27D1910-96AD-4EF6-A530-144BBEFFD154}"/>
              </a:ext>
            </a:extLst>
          </p:cNvPr>
          <p:cNvSpPr txBox="1"/>
          <p:nvPr/>
        </p:nvSpPr>
        <p:spPr>
          <a:xfrm>
            <a:off x="1145421" y="5786494"/>
            <a:ext cx="10223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GT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asistencia al aula dependerá del tablero de alerta sanitaria para los centros del Sistema Educativo Nacional.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8B622F-7D62-4BAA-A218-B3B8DFDDA851}"/>
              </a:ext>
            </a:extLst>
          </p:cNvPr>
          <p:cNvSpPr txBox="1"/>
          <p:nvPr/>
        </p:nvSpPr>
        <p:spPr>
          <a:xfrm>
            <a:off x="9116987" y="2835853"/>
            <a:ext cx="24401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GT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Currículo emergente</a:t>
            </a:r>
            <a:endParaRPr lang="es-GT" sz="3200" dirty="0"/>
          </a:p>
        </p:txBody>
      </p:sp>
    </p:spTree>
    <p:extLst>
      <p:ext uri="{BB962C8B-B14F-4D97-AF65-F5344CB8AC3E}">
        <p14:creationId xmlns:p14="http://schemas.microsoft.com/office/powerpoint/2010/main" val="22040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97696" y="3803904"/>
            <a:ext cx="2651760" cy="268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9" name="Rectángulo 8"/>
          <p:cNvSpPr/>
          <p:nvPr/>
        </p:nvSpPr>
        <p:spPr>
          <a:xfrm>
            <a:off x="2207941" y="57057"/>
            <a:ext cx="6789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#Aprendo en casa y en clase</a:t>
            </a:r>
          </a:p>
          <a:p>
            <a:pPr algn="ctr"/>
            <a:r>
              <a:rPr lang="es-G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A2A18C-837C-48C5-A14C-59D9411C04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659" y="2453250"/>
            <a:ext cx="2964233" cy="24014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CB14E7E-6675-488C-B94C-FD59B2E44A51}"/>
              </a:ext>
            </a:extLst>
          </p:cNvPr>
          <p:cNvSpPr txBox="1"/>
          <p:nvPr/>
        </p:nvSpPr>
        <p:spPr>
          <a:xfrm>
            <a:off x="1159138" y="2558845"/>
            <a:ext cx="2097605" cy="7155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solidFill>
                  <a:schemeClr val="tx1"/>
                </a:solidFill>
                <a:latin typeface="Century Gothic" panose="020B0502020202020204" pitchFamily="34" charset="0"/>
              </a:rPr>
              <a:t>TELEVISIÓN</a:t>
            </a:r>
            <a:endParaRPr lang="es-GT" sz="13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135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Canal de Gobierno</a:t>
            </a:r>
          </a:p>
          <a:p>
            <a:pPr algn="ctr"/>
            <a:r>
              <a:rPr lang="es-GT" sz="135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Canal 13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6F02D7-D762-4847-9D91-457CE79B520F}"/>
              </a:ext>
            </a:extLst>
          </p:cNvPr>
          <p:cNvSpPr txBox="1"/>
          <p:nvPr/>
        </p:nvSpPr>
        <p:spPr>
          <a:xfrm>
            <a:off x="942535" y="5198164"/>
            <a:ext cx="326412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latin typeface="Century Gothic" panose="020B0502020202020204" pitchFamily="34" charset="0"/>
              </a:rPr>
              <a:t>RADIO</a:t>
            </a:r>
            <a:endParaRPr lang="es-GT" sz="1350" b="1" dirty="0">
              <a:latin typeface="Century Gothic" panose="020B0502020202020204" pitchFamily="34" charset="0"/>
            </a:endParaRPr>
          </a:p>
          <a:p>
            <a:pPr algn="ctr"/>
            <a:r>
              <a:rPr lang="es-GT" sz="1350" b="1" dirty="0">
                <a:latin typeface="Century Gothic" panose="020B0502020202020204" pitchFamily="34" charset="0"/>
              </a:rPr>
              <a:t>TGW, El Maestro en casa, </a:t>
            </a:r>
            <a:r>
              <a:rPr lang="es-GT" sz="1350" b="1" dirty="0" err="1">
                <a:latin typeface="Century Gothic" panose="020B0502020202020204" pitchFamily="34" charset="0"/>
              </a:rPr>
              <a:t>Sayaxché</a:t>
            </a:r>
            <a:r>
              <a:rPr lang="es-GT" sz="1350" b="1" dirty="0">
                <a:latin typeface="Century Gothic" panose="020B0502020202020204" pitchFamily="34" charset="0"/>
              </a:rPr>
              <a:t> FM, Sónica FM</a:t>
            </a:r>
            <a:r>
              <a:rPr lang="es-ES" b="1" dirty="0">
                <a:latin typeface="Times New Roman" panose="02020603050405020304" pitchFamily="18" charset="0"/>
              </a:rPr>
              <a:t>,</a:t>
            </a:r>
            <a:r>
              <a:rPr lang="es-E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</a:t>
            </a:r>
            <a:r>
              <a:rPr lang="es-GT" sz="1350" b="1" dirty="0">
                <a:latin typeface="Century Gothic" panose="020B0502020202020204" pitchFamily="34" charset="0"/>
              </a:rPr>
              <a:t>emisoras de MINEDUC: Momostenango educativa, Quezada educativa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A864041-44EF-4FF2-9E3F-5D7D941D4C67}"/>
              </a:ext>
            </a:extLst>
          </p:cNvPr>
          <p:cNvSpPr txBox="1"/>
          <p:nvPr/>
        </p:nvSpPr>
        <p:spPr>
          <a:xfrm>
            <a:off x="7398254" y="5406264"/>
            <a:ext cx="3871150" cy="15465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latin typeface="Century Gothic" panose="020B0502020202020204" pitchFamily="34" charset="0"/>
              </a:rPr>
              <a:t>MATERIALES EDUCATIVOS</a:t>
            </a:r>
            <a:endParaRPr lang="es-GT" sz="1350" b="1" dirty="0">
              <a:latin typeface="Century Gothic" panose="020B0502020202020204" pitchFamily="34" charset="0"/>
            </a:endParaRPr>
          </a:p>
          <a:p>
            <a:pPr algn="ctr"/>
            <a:r>
              <a:rPr lang="es-GT" sz="1350" b="1" dirty="0">
                <a:latin typeface="Century Gothic" panose="020B0502020202020204" pitchFamily="34" charset="0"/>
              </a:rPr>
              <a:t>Entregas de material educativo</a:t>
            </a:r>
          </a:p>
          <a:p>
            <a:pPr algn="ctr"/>
            <a:r>
              <a:rPr lang="es-GT" sz="1350" b="1" dirty="0">
                <a:latin typeface="Century Gothic" panose="020B0502020202020204" pitchFamily="34" charset="0"/>
              </a:rPr>
              <a:t>Lineamientos para el uso de texto de la seria Descubro y Aprendo, Módulos de aprendizaje Refuerzo mi aprendizaje e 3°, 4°, 5°, 6°, Básicos y Orientaciones curriculares ciclo Diversificado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43A3616-EF7D-4FE0-9822-A9B36BACF309}"/>
              </a:ext>
            </a:extLst>
          </p:cNvPr>
          <p:cNvSpPr txBox="1"/>
          <p:nvPr/>
        </p:nvSpPr>
        <p:spPr>
          <a:xfrm>
            <a:off x="8027491" y="2325784"/>
            <a:ext cx="3143318" cy="14542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latin typeface="Century Gothic" panose="020B0502020202020204" pitchFamily="34" charset="0"/>
              </a:rPr>
              <a:t>MEDIOS DIGITALES</a:t>
            </a:r>
          </a:p>
          <a:p>
            <a:pPr algn="just"/>
            <a:r>
              <a:rPr lang="es-ES" sz="1600" dirty="0">
                <a:hlinkClick r:id="rId4"/>
              </a:rPr>
              <a:t>Inicio- Aprendo en casa - </a:t>
            </a:r>
            <a:r>
              <a:rPr lang="es-ES" sz="1600" dirty="0" err="1">
                <a:hlinkClick r:id="rId4"/>
              </a:rPr>
              <a:t>Aprendoencasayenclase</a:t>
            </a:r>
            <a:r>
              <a:rPr lang="es-ES" sz="1600" dirty="0">
                <a:hlinkClick r:id="rId4"/>
              </a:rPr>
              <a:t> (mineduc.gob.gt)</a:t>
            </a:r>
            <a:endParaRPr lang="es-ES" sz="1600" b="1" dirty="0">
              <a:latin typeface="Century Gothic" panose="020B0502020202020204" pitchFamily="34" charset="0"/>
            </a:endParaRPr>
          </a:p>
          <a:p>
            <a:pPr algn="ctr"/>
            <a:endParaRPr lang="es-ES" sz="1350" b="1" dirty="0">
              <a:latin typeface="Century Gothic" panose="020B0502020202020204" pitchFamily="34" charset="0"/>
            </a:endParaRPr>
          </a:p>
          <a:p>
            <a:pPr algn="ctr"/>
            <a:endParaRPr lang="es-GT" sz="1350" b="1" dirty="0">
              <a:latin typeface="Century Gothic" panose="020B0502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A312C21-03C1-49B3-AB65-406100CE3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324" y="4079000"/>
            <a:ext cx="1247233" cy="91225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808042C-599F-4ED3-B7D4-D6C89684C9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78" y="1516339"/>
            <a:ext cx="1304657" cy="10425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ED5682-9EDB-40FD-AF69-0233D55A6F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698" y="1310541"/>
            <a:ext cx="1194920" cy="8961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992F82B-DB29-45B0-92F2-A8D20AF03A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5791">
            <a:off x="7725518" y="3969572"/>
            <a:ext cx="1014594" cy="133032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0DDFD13-18FC-4EA7-9D86-3EB302B7C68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156" y="4042010"/>
            <a:ext cx="961317" cy="132016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A5116E9-72DB-4A0B-9802-760DFA6F799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2138">
            <a:off x="10149385" y="3993389"/>
            <a:ext cx="1049713" cy="13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C9ADEC70-D33C-4851-B303-69A55A29C411}"/>
              </a:ext>
            </a:extLst>
          </p:cNvPr>
          <p:cNvSpPr txBox="1">
            <a:spLocks/>
          </p:cNvSpPr>
          <p:nvPr/>
        </p:nvSpPr>
        <p:spPr>
          <a:xfrm>
            <a:off x="163773" y="104701"/>
            <a:ext cx="7648599" cy="507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Sesiones y segmentos de</a:t>
            </a:r>
            <a:r>
              <a:rPr lang="es-G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aprendizaje ciclo escolar 2021</a:t>
            </a:r>
          </a:p>
        </p:txBody>
      </p:sp>
      <p:pic>
        <p:nvPicPr>
          <p:cNvPr id="6" name="Imagen 5" descr="Imagen que contiene interior, computadora, cuarto, sostener&#10;&#10;Descripción generada automáticamente">
            <a:extLst>
              <a:ext uri="{FF2B5EF4-FFF2-40B4-BE49-F238E27FC236}">
                <a16:creationId xmlns:a16="http://schemas.microsoft.com/office/drawing/2014/main" id="{994D8836-F267-4811-9C3D-645892306D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159" y="1921565"/>
            <a:ext cx="5029301" cy="397565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8C46AEB-0A5C-4948-AEB7-561219339CE1}"/>
              </a:ext>
            </a:extLst>
          </p:cNvPr>
          <p:cNvSpPr txBox="1"/>
          <p:nvPr/>
        </p:nvSpPr>
        <p:spPr>
          <a:xfrm>
            <a:off x="432576" y="1225689"/>
            <a:ext cx="6096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2: </a:t>
            </a:r>
          </a:p>
          <a:p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2064</a:t>
            </a:r>
            <a:r>
              <a:rPr lang="es-G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sesiones de aprendizaje del Nivel de Educación Preprimaria, Primaria y media</a:t>
            </a:r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G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G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ubsistema </a:t>
            </a:r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G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scolar y Programa de Educación por Correspondencia y Modalidades Flexibles, Subsistema extraescolar transmitidas en televisión, canal 13. </a:t>
            </a:r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 de febrero al 30 de septiembre 2021).  </a:t>
            </a:r>
          </a:p>
          <a:p>
            <a:endParaRPr lang="es-GT" sz="1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4:</a:t>
            </a:r>
          </a:p>
          <a:p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756 segmentos de aprendizaje del Nivel de Educación media ciclo básico y diversificado y Subsistema de Educación Extraescolar  transmitidos en canal del gobierno.</a:t>
            </a:r>
          </a:p>
          <a:p>
            <a:endParaRPr lang="es-GT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G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7: 858 segmentos de aprendizaje del Nivel de Educación Preprimaria y Primaria.</a:t>
            </a:r>
          </a:p>
          <a:p>
            <a:endParaRPr lang="es-GT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G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del 22 de </a:t>
            </a:r>
            <a:r>
              <a:rPr lang="es-G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febrero </a:t>
            </a:r>
            <a:r>
              <a:rPr lang="es-G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 30 de noviembre 2021.</a:t>
            </a:r>
          </a:p>
          <a:p>
            <a:endParaRPr lang="es-GT" sz="1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8927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751</Words>
  <Application>Microsoft Office PowerPoint</Application>
  <PresentationFormat>Panorámica</PresentationFormat>
  <Paragraphs>106</Paragraphs>
  <Slides>16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Uso de las guías de autoaprendizaje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Romeo León</dc:creator>
  <cp:lastModifiedBy>SCSP Office 10</cp:lastModifiedBy>
  <cp:revision>96</cp:revision>
  <cp:lastPrinted>2021-10-04T13:55:04Z</cp:lastPrinted>
  <dcterms:created xsi:type="dcterms:W3CDTF">2020-01-14T01:41:24Z</dcterms:created>
  <dcterms:modified xsi:type="dcterms:W3CDTF">2021-10-04T19:13:10Z</dcterms:modified>
</cp:coreProperties>
</file>