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82" r:id="rId5"/>
    <p:sldId id="283" r:id="rId6"/>
    <p:sldId id="299" r:id="rId7"/>
    <p:sldId id="300" r:id="rId8"/>
    <p:sldId id="286" r:id="rId9"/>
    <p:sldId id="287" r:id="rId10"/>
    <p:sldId id="288" r:id="rId11"/>
    <p:sldId id="290" r:id="rId12"/>
    <p:sldId id="281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7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0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7D0A-ECCE-49C3-9DFF-1067D57FE090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F47B-9179-422A-A7FB-5259B810285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8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1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9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0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6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5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3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4408E-28DB-4D53-8817-6CBD1323FC23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ho.org/hq/dmdocuments/2016/3-Vacuna-VPH.pdf" TargetMode="External"/><Relationship Id="rId7" Type="http://schemas.openxmlformats.org/officeDocument/2006/relationships/hyperlink" Target="https://www.umaza.edu.ar/archivos/files/Efectividad%20de%20la%20vacuna%20contra%20el%20HPV.pdf" TargetMode="External"/><Relationship Id="rId2" Type="http://schemas.openxmlformats.org/officeDocument/2006/relationships/hyperlink" Target="mailto:ccamel@mspas.gob.gt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edlineplus.gov/spanish/druginfo/meds/a615028-es.html" TargetMode="External"/><Relationship Id="rId5" Type="http://schemas.openxmlformats.org/officeDocument/2006/relationships/hyperlink" Target="https://www.cancer.gov/espanol/cancer/causas-prevencion/riesgo/germenes-infecciosos/hoja-informativa-vacuna-vph" TargetMode="External"/><Relationship Id="rId4" Type="http://schemas.openxmlformats.org/officeDocument/2006/relationships/hyperlink" Target="https://www.cdc.gov/hpv/parents/about-hpv-sp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869247" y="2596706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6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Vacunación</a:t>
            </a:r>
            <a:r>
              <a:rPr lang="es-GT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VPH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51ED4C-AD8C-4687-A49C-69ED9105BDE1}"/>
              </a:ext>
            </a:extLst>
          </p:cNvPr>
          <p:cNvSpPr txBox="1"/>
          <p:nvPr/>
        </p:nvSpPr>
        <p:spPr>
          <a:xfrm>
            <a:off x="0" y="7647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800" b="1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MINISTERIO DE SALUD PÚBLICA Y ASISTENCIA SOCIAL</a:t>
            </a:r>
          </a:p>
          <a:p>
            <a:pPr algn="ctr"/>
            <a:r>
              <a:rPr lang="es-GT" sz="2800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Programa Nacional de Salud Reproductiva</a:t>
            </a:r>
          </a:p>
          <a:p>
            <a:pPr algn="ctr"/>
            <a:r>
              <a:rPr lang="es-G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DRPAP/MSPAS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753100" y="4686300"/>
            <a:ext cx="529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i="1" dirty="0">
                <a:solidFill>
                  <a:schemeClr val="bg2">
                    <a:lumMod val="90000"/>
                  </a:schemeClr>
                </a:solidFill>
                <a:latin typeface="Segoe UI" pitchFamily="34" charset="0"/>
                <a:cs typeface="Segoe UI" pitchFamily="34" charset="0"/>
              </a:rPr>
              <a:t>Dra. Claudia Nohemí Camel Bámaca</a:t>
            </a:r>
            <a:endParaRPr lang="es-ES" i="1" dirty="0">
              <a:solidFill>
                <a:schemeClr val="bg2">
                  <a:lumMod val="9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8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algn="ctr" rtl="0"/>
            <a:r>
              <a:rPr lang="es-ES" sz="4000" b="1" baseline="0" dirty="0">
                <a:solidFill>
                  <a:srgbClr val="365F91"/>
                </a:solidFill>
                <a:latin typeface="Segoe UI" pitchFamily="34" charset="0"/>
                <a:cs typeface="Segoe UI" pitchFamily="34" charset="0"/>
              </a:rPr>
              <a:t>¿Cómo puede evitar el VPH y los problemas de salud que puede causar?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R="0" lvl="0" rtl="0"/>
            <a:r>
              <a:rPr lang="es-ES" baseline="0" dirty="0">
                <a:solidFill>
                  <a:srgbClr val="000000"/>
                </a:solidFill>
                <a:latin typeface="Times New Roman"/>
              </a:rPr>
              <a:t>Podemos realizar varias cosas para reducir su probabilidad de contraer el VPH.</a:t>
            </a:r>
          </a:p>
          <a:p>
            <a:pPr marR="0" lvl="0" rtl="0"/>
            <a:endParaRPr lang="es-ES" baseline="0" dirty="0">
              <a:solidFill>
                <a:srgbClr val="000000"/>
              </a:solidFill>
              <a:latin typeface="Times New Roman"/>
            </a:endParaRPr>
          </a:p>
          <a:p>
            <a:pPr marR="0" lvl="1" rtl="0"/>
            <a:r>
              <a:rPr lang="es-GT" b="1" i="1" baseline="0" dirty="0">
                <a:solidFill>
                  <a:srgbClr val="000000"/>
                </a:solidFill>
                <a:latin typeface="Segoe UI"/>
              </a:rPr>
              <a:t>Vacúnese</a:t>
            </a:r>
            <a:r>
              <a:rPr lang="es-ES" i="1" baseline="0" dirty="0">
                <a:solidFill>
                  <a:srgbClr val="000000"/>
                </a:solidFill>
                <a:latin typeface="Times New Roman"/>
              </a:rPr>
              <a:t>. La vacuna contra el VPH es segura y eficaz. Puede proteger a los hombres y a las mujeres contra las enfermedades causadas por el VPH (incluso el cáncer) cuando se administra a las edades recomendadas: 10 a 14 años que reciban dos dosis de la vacuna contra el VPH para proteger contra los cánceres causados por este virus. </a:t>
            </a:r>
          </a:p>
          <a:p>
            <a:pPr marR="0" lvl="1" rtl="0"/>
            <a:endParaRPr lang="es-ES" i="1" baseline="0" dirty="0">
              <a:solidFill>
                <a:srgbClr val="000000"/>
              </a:solidFill>
              <a:latin typeface="Times New Roman"/>
            </a:endParaRPr>
          </a:p>
          <a:p>
            <a:pPr marR="0" lvl="1" rtl="0"/>
            <a:r>
              <a:rPr lang="es-ES" b="1" i="1" baseline="0" dirty="0">
                <a:solidFill>
                  <a:srgbClr val="000000"/>
                </a:solidFill>
                <a:latin typeface="Segoe UI"/>
              </a:rPr>
              <a:t>Hágase pruebas de detección del cáncer de cuello uterino</a:t>
            </a:r>
            <a:r>
              <a:rPr lang="es-ES" b="1" i="1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s-ES" i="1" baseline="0" dirty="0">
                <a:solidFill>
                  <a:srgbClr val="000000"/>
                </a:solidFill>
                <a:latin typeface="Times New Roman"/>
              </a:rPr>
              <a:t>(Papanicolaou, Inspección Visual, ADN del VPH), en mujeres de 25 a 54 años. </a:t>
            </a:r>
          </a:p>
          <a:p>
            <a:pPr marR="0" lvl="1" rtl="0"/>
            <a:endParaRPr lang="es-ES" b="1" i="1" baseline="0" dirty="0">
              <a:solidFill>
                <a:srgbClr val="000000"/>
              </a:solidFill>
              <a:latin typeface="Times New Roman"/>
            </a:endParaRPr>
          </a:p>
          <a:p>
            <a:pPr marR="0" lvl="1" rtl="0"/>
            <a:r>
              <a:rPr lang="es-ES" b="1" i="1" baseline="0" dirty="0">
                <a:solidFill>
                  <a:srgbClr val="000000"/>
                </a:solidFill>
                <a:latin typeface="Segoe UI" pitchFamily="34" charset="0"/>
                <a:ea typeface="Segoe UI Black" pitchFamily="34" charset="0"/>
                <a:cs typeface="Segoe UI" pitchFamily="34" charset="0"/>
              </a:rPr>
              <a:t>Sexualmente activo:</a:t>
            </a:r>
          </a:p>
          <a:p>
            <a:pPr lvl="2"/>
            <a:r>
              <a:rPr lang="es-ES" i="1" baseline="0" dirty="0">
                <a:solidFill>
                  <a:srgbClr val="000000"/>
                </a:solidFill>
                <a:latin typeface="Times New Roman"/>
              </a:rPr>
              <a:t>Use un condón de látex en forma correcta.  </a:t>
            </a:r>
          </a:p>
          <a:p>
            <a:pPr lvl="2"/>
            <a:r>
              <a:rPr lang="es-ES" i="1" baseline="0" dirty="0">
                <a:solidFill>
                  <a:srgbClr val="000000"/>
                </a:solidFill>
                <a:latin typeface="Times New Roman"/>
              </a:rPr>
              <a:t>Relación mutuamente monógama </a:t>
            </a:r>
          </a:p>
          <a:p>
            <a:pPr marR="0" lvl="1" rtl="0"/>
            <a:endParaRPr lang="es-ES" i="1" baseline="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s-ES" b="1" baseline="0" dirty="0">
                <a:solidFill>
                  <a:srgbClr val="365F91"/>
                </a:solidFill>
                <a:latin typeface="Times New Roman"/>
              </a:rPr>
              <a:t>Para mayor información consultar: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latin typeface="Times New Roman"/>
              </a:rPr>
              <a:t>Programa Salud Reproductiva, componente cáncer</a:t>
            </a:r>
          </a:p>
          <a:p>
            <a:r>
              <a:rPr lang="es-ES" dirty="0">
                <a:latin typeface="Times New Roman"/>
              </a:rPr>
              <a:t>Dra. Claudia Camel, </a:t>
            </a:r>
            <a:r>
              <a:rPr lang="es-ES" dirty="0">
                <a:latin typeface="Times New Roman"/>
                <a:hlinkClick r:id="rId2"/>
              </a:rPr>
              <a:t>ccamel</a:t>
            </a:r>
            <a:r>
              <a:rPr lang="es-ES" dirty="0">
                <a:hlinkClick r:id="rId2"/>
              </a:rPr>
              <a:t>@</a:t>
            </a:r>
            <a:r>
              <a:rPr lang="es-ES" dirty="0">
                <a:latin typeface="Times New Roman"/>
                <a:hlinkClick r:id="rId2"/>
              </a:rPr>
              <a:t>mspas.gob.gt</a:t>
            </a:r>
            <a:r>
              <a:rPr lang="es-ES" dirty="0">
                <a:latin typeface="Times New Roman"/>
              </a:rPr>
              <a:t>.</a:t>
            </a:r>
          </a:p>
          <a:p>
            <a:r>
              <a:rPr lang="es-GT" dirty="0">
                <a:latin typeface="Times New Roman"/>
              </a:rPr>
              <a:t>Otras fuentes de información confiable: </a:t>
            </a:r>
            <a:endParaRPr lang="es-ES" dirty="0">
              <a:latin typeface="Times New Roman"/>
            </a:endParaRPr>
          </a:p>
          <a:p>
            <a:pPr lvl="1"/>
            <a:r>
              <a:rPr lang="es-ES" sz="2000" i="1" u="sng" dirty="0">
                <a:solidFill>
                  <a:srgbClr val="0000FF"/>
                </a:solidFill>
                <a:latin typeface="Times New Roman"/>
                <a:hlinkClick r:id="rId3"/>
              </a:rPr>
              <a:t>https://www.paho.org/hq/dmdocuments/2016/3-Vacuna-VPH.pdf</a:t>
            </a:r>
          </a:p>
          <a:p>
            <a:pPr lvl="1"/>
            <a:r>
              <a:rPr lang="es-ES" sz="2000" i="1" u="sng" dirty="0">
                <a:solidFill>
                  <a:srgbClr val="0000FF"/>
                </a:solidFill>
                <a:latin typeface="Times New Roman"/>
                <a:hlinkClick r:id="rId4"/>
              </a:rPr>
              <a:t>https://www.cdc.gov/hpv/parents/about-hpv-sp.html</a:t>
            </a:r>
          </a:p>
          <a:p>
            <a:pPr lvl="1"/>
            <a:r>
              <a:rPr lang="es-ES" sz="2000" i="1" u="sng" dirty="0">
                <a:solidFill>
                  <a:srgbClr val="0000FF"/>
                </a:solidFill>
                <a:latin typeface="Times New Roman"/>
                <a:hlinkClick r:id="rId5"/>
              </a:rPr>
              <a:t>https://www.cancer.gov/espanol/cancer/causas-prevencion/riesgo/germenes-infecciosos/hoja-informativa-vacuna-vph</a:t>
            </a:r>
          </a:p>
          <a:p>
            <a:pPr lvl="1"/>
            <a:r>
              <a:rPr lang="es-ES" sz="2000" i="1" u="sng" dirty="0">
                <a:solidFill>
                  <a:srgbClr val="0000FF"/>
                </a:solidFill>
                <a:latin typeface="Times New Roman"/>
                <a:hlinkClick r:id="rId6"/>
              </a:rPr>
              <a:t>https://medlineplus.gov/spanish/druginfo/meds/a615028-es.html</a:t>
            </a:r>
          </a:p>
          <a:p>
            <a:pPr lvl="1"/>
            <a:r>
              <a:rPr lang="es-ES" sz="2000" i="1" u="sng" dirty="0">
                <a:solidFill>
                  <a:srgbClr val="0000FF"/>
                </a:solidFill>
                <a:latin typeface="Times New Roman"/>
                <a:hlinkClick r:id="rId7"/>
              </a:rPr>
              <a:t>https://www.umaza.edu.ar/archivos/files/Efectividad%20de%20la%20vacuna%20contra%20el%20HPV.pdf</a:t>
            </a:r>
          </a:p>
          <a:p>
            <a:pPr lvl="1"/>
            <a:r>
              <a:rPr lang="es-ES" sz="2000" i="1" u="sng" dirty="0">
                <a:solidFill>
                  <a:srgbClr val="0000FF"/>
                </a:solidFill>
                <a:latin typeface="Times New Roman"/>
                <a:hlinkClick r:id="rId5"/>
              </a:rPr>
              <a:t>https://www.cancer.gov/espanol/cancer/causas-prevencion/riesgo/germenes-infecciosos/hoja-informativa-vacuna-vph</a:t>
            </a:r>
            <a:endParaRPr lang="es-ES" sz="2000" i="1" u="sng" dirty="0">
              <a:solidFill>
                <a:srgbClr val="000000"/>
              </a:solidFill>
              <a:latin typeface="Times New Roman"/>
              <a:hlinkClick r:id="rId5"/>
            </a:endParaRPr>
          </a:p>
          <a:p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-127000"/>
            <a:ext cx="121896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242" y="340200"/>
            <a:ext cx="147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Box 2"/>
          <p:cNvSpPr txBox="1"/>
          <p:nvPr/>
        </p:nvSpPr>
        <p:spPr>
          <a:xfrm>
            <a:off x="1676400" y="355600"/>
            <a:ext cx="695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NACIONAL DE SALUD REPRODUCTIVA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Subtítulo 10"/>
          <p:cNvSpPr txBox="1">
            <a:spLocks/>
          </p:cNvSpPr>
          <p:nvPr/>
        </p:nvSpPr>
        <p:spPr>
          <a:xfrm>
            <a:off x="258184" y="1580574"/>
            <a:ext cx="6864511" cy="111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s-GT" sz="3600" b="1" dirty="0"/>
              <a:t>“Buenas noticias para prevenir el cáncer”</a:t>
            </a:r>
            <a:endParaRPr lang="es-ES" sz="3600" b="1" dirty="0"/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GT" sz="2800" dirty="0"/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ítulo 10"/>
          <p:cNvSpPr txBox="1">
            <a:spLocks/>
          </p:cNvSpPr>
          <p:nvPr/>
        </p:nvSpPr>
        <p:spPr>
          <a:xfrm>
            <a:off x="1154378" y="2663541"/>
            <a:ext cx="5363411" cy="366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s-ES" sz="2800" dirty="0"/>
              <a:t>La oportunidad de ayudar a proteger de ciertos cánceres relacionados con el VPH más adelante en la vida de sus hijas es ahora, con su visita a los centros de salud  del MSPAS más cercanos. </a:t>
            </a: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19544" b="46966"/>
          <a:stretch>
            <a:fillRect/>
          </a:stretch>
        </p:blipFill>
        <p:spPr bwMode="auto">
          <a:xfrm>
            <a:off x="7339115" y="1889346"/>
            <a:ext cx="4325982" cy="3802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7483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04FEEF8-6100-4A2C-8548-B7D778FEFD24}"/>
              </a:ext>
            </a:extLst>
          </p:cNvPr>
          <p:cNvSpPr txBox="1"/>
          <p:nvPr/>
        </p:nvSpPr>
        <p:spPr>
          <a:xfrm>
            <a:off x="3126828" y="455629"/>
            <a:ext cx="5938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3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3" descr="A screenshot of a cell phone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49076" r="5549" b="9247"/>
          <a:stretch>
            <a:fillRect/>
          </a:stretch>
        </p:blipFill>
        <p:spPr>
          <a:xfrm>
            <a:off x="1184564" y="0"/>
            <a:ext cx="11007436" cy="6858000"/>
          </a:xfrm>
          <a:prstGeom prst="rect">
            <a:avLst/>
          </a:prstGeom>
        </p:spPr>
      </p:pic>
      <p:pic>
        <p:nvPicPr>
          <p:cNvPr id="1026" name="Picture 2" descr="C:\Users\miriam.mendez\Desktop\escritorio 2020\AUTORIDADES 2020\png\LOGO de salud-03.png"/>
          <p:cNvPicPr>
            <a:picLocks noChangeAspect="1" noChangeArrowheads="1"/>
          </p:cNvPicPr>
          <p:nvPr/>
        </p:nvPicPr>
        <p:blipFill>
          <a:blip r:embed="rId3" cstate="print"/>
          <a:srcRect l="1075" t="29293" r="21108" b="26738"/>
          <a:stretch>
            <a:fillRect/>
          </a:stretch>
        </p:blipFill>
        <p:spPr bwMode="auto">
          <a:xfrm>
            <a:off x="1841502" y="2205310"/>
            <a:ext cx="8337180" cy="2475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748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-127000"/>
            <a:ext cx="121896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242" y="340200"/>
            <a:ext cx="147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Box 2"/>
          <p:cNvSpPr txBox="1"/>
          <p:nvPr/>
        </p:nvSpPr>
        <p:spPr>
          <a:xfrm>
            <a:off x="1676400" y="355600"/>
            <a:ext cx="695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NACIONAL DE SALUD REPRODUCTIVA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Subtítulo 10"/>
          <p:cNvSpPr txBox="1">
            <a:spLocks/>
          </p:cNvSpPr>
          <p:nvPr/>
        </p:nvSpPr>
        <p:spPr>
          <a:xfrm>
            <a:off x="110349" y="2538262"/>
            <a:ext cx="4950376" cy="2349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s-GT" sz="4800" b="1" dirty="0"/>
              <a:t>“Buenas noticias para prevenir el cáncer”</a:t>
            </a:r>
            <a:endParaRPr lang="es-ES" sz="4800" b="1" dirty="0"/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GT" sz="2800" dirty="0"/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 descr="Lanzamiento de la Estrategia para la Eliminación de Cáncer Cervical en  Guatemala – ISDM Guatemal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34152" y="1391552"/>
            <a:ext cx="6558454" cy="4918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748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-127000"/>
            <a:ext cx="12189630" cy="6858000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33688" y="1273815"/>
            <a:ext cx="5972503" cy="4351338"/>
          </a:xfrm>
        </p:spPr>
        <p:txBody>
          <a:bodyPr>
            <a:normAutofit fontScale="92500" lnSpcReduction="10000"/>
          </a:bodyPr>
          <a:lstStyle/>
          <a:p>
            <a:pPr marR="0" lvl="0" algn="just" rtl="0"/>
            <a:r>
              <a:rPr lang="es-ES" baseline="0" dirty="0">
                <a:solidFill>
                  <a:srgbClr val="000000"/>
                </a:solidFill>
                <a:latin typeface="Segoe UI"/>
              </a:rPr>
              <a:t>EL VPH causa casi 630.000 casos de cáncer en todo el mundo cada año. </a:t>
            </a:r>
          </a:p>
          <a:p>
            <a:pPr lvl="1" algn="just"/>
            <a:r>
              <a:rPr lang="es-ES" baseline="0" dirty="0">
                <a:solidFill>
                  <a:srgbClr val="000000"/>
                </a:solidFill>
                <a:latin typeface="Segoe UI"/>
              </a:rPr>
              <a:t>530.000 son cánceres de cuello uterino </a:t>
            </a:r>
          </a:p>
          <a:p>
            <a:pPr lvl="1" algn="just"/>
            <a:r>
              <a:rPr lang="es-ES" baseline="0" dirty="0">
                <a:solidFill>
                  <a:srgbClr val="000000"/>
                </a:solidFill>
                <a:latin typeface="Segoe UI"/>
              </a:rPr>
              <a:t>100.000 cánceres en otros cinco sitios: de oro faringe, ano, pene, vulva y vagina</a:t>
            </a:r>
            <a:r>
              <a:rPr lang="es-ES" baseline="0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es-ES" baseline="0" dirty="0">
                <a:solidFill>
                  <a:srgbClr val="000000"/>
                </a:solidFill>
                <a:latin typeface="Segoe UI"/>
              </a:rPr>
              <a:t> </a:t>
            </a:r>
          </a:p>
          <a:p>
            <a:pPr lvl="1" algn="just"/>
            <a:endParaRPr lang="es-ES" baseline="0" dirty="0">
              <a:solidFill>
                <a:srgbClr val="000000"/>
              </a:solidFill>
              <a:latin typeface="Segoe UI"/>
            </a:endParaRPr>
          </a:p>
          <a:p>
            <a:pPr marR="0" lvl="0" algn="just" rtl="0"/>
            <a:r>
              <a:rPr lang="es-ES" baseline="0" dirty="0">
                <a:solidFill>
                  <a:srgbClr val="000000"/>
                </a:solidFill>
                <a:latin typeface="Segoe UI"/>
              </a:rPr>
              <a:t>En 2006,  se aprobó la 1º. contra el VPH, nueva y poderosa herramienta para prevención. </a:t>
            </a:r>
          </a:p>
          <a:p>
            <a:pPr marR="0" lvl="0" algn="just" rtl="0"/>
            <a:endParaRPr lang="es-ES" baseline="0" dirty="0">
              <a:solidFill>
                <a:srgbClr val="000000"/>
              </a:solidFill>
              <a:latin typeface="Segoe UI"/>
            </a:endParaRPr>
          </a:p>
          <a:p>
            <a:pPr marR="0" lvl="0" algn="just" rtl="0"/>
            <a:r>
              <a:rPr lang="es-ES" baseline="0" dirty="0">
                <a:solidFill>
                  <a:srgbClr val="000000"/>
                </a:solidFill>
                <a:latin typeface="Segoe UI"/>
              </a:rPr>
              <a:t>En 2009 y 2014 se aprobaron dos vacunas adicionales contra el VPH. </a:t>
            </a:r>
          </a:p>
        </p:txBody>
      </p:sp>
      <p:pic>
        <p:nvPicPr>
          <p:cNvPr id="38914" name="Picture 2" descr="FDA approves use of HPV vaccine for adults 27 to 45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contrast="10000"/>
          </a:blip>
          <a:srcRect l="23034" t="9416" r="6027" b="7792"/>
          <a:stretch>
            <a:fillRect/>
          </a:stretch>
        </p:blipFill>
        <p:spPr bwMode="auto">
          <a:xfrm>
            <a:off x="7236355" y="1829014"/>
            <a:ext cx="4782207" cy="3531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1308538" y="5789364"/>
            <a:ext cx="10200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b="1" i="1" dirty="0">
                <a:solidFill>
                  <a:srgbClr val="000000"/>
                </a:solidFill>
                <a:latin typeface="Segoe UI"/>
              </a:rPr>
              <a:t>No alcanzar altas coberturas de vacunación, es una amenaza grave pero corregible para alcanzar metas para la eliminación de cáncer. </a:t>
            </a:r>
            <a:endParaRPr lang="es-ES" sz="200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1676400" y="355600"/>
            <a:ext cx="695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NACIONAL DE SALUD REPRODUCTIVA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-127000"/>
            <a:ext cx="1218963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676400" y="355600"/>
            <a:ext cx="695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NACIONAL DE SALUD REPRODUCTIVA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7890" name="Picture 2" descr="virus papiloma humano, VPH, papiloma hum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2137" y="1838761"/>
            <a:ext cx="4577255" cy="437285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901169"/>
            <a:ext cx="10515600" cy="1325563"/>
          </a:xfrm>
        </p:spPr>
        <p:txBody>
          <a:bodyPr/>
          <a:lstStyle/>
          <a:p>
            <a:pPr marR="0" rtl="0"/>
            <a:r>
              <a:rPr lang="es-GT" b="1" baseline="0" dirty="0">
                <a:solidFill>
                  <a:srgbClr val="365F91"/>
                </a:solidFill>
                <a:latin typeface="Segoe UI Symbol"/>
              </a:rPr>
              <a:t>¿Qué es el VPH?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6746" y="2456265"/>
            <a:ext cx="6132786" cy="3329680"/>
          </a:xfrm>
        </p:spPr>
        <p:txBody>
          <a:bodyPr>
            <a:normAutofit fontScale="92500" lnSpcReduction="10000"/>
          </a:bodyPr>
          <a:lstStyle/>
          <a:p>
            <a:pPr marR="0" lvl="0" algn="just" rtl="0"/>
            <a:r>
              <a:rPr lang="es-ES" dirty="0">
                <a:solidFill>
                  <a:srgbClr val="000000"/>
                </a:solidFill>
                <a:latin typeface="Segoe UI"/>
              </a:rPr>
              <a:t>S</a:t>
            </a:r>
            <a:r>
              <a:rPr lang="es-ES" baseline="0" dirty="0">
                <a:solidFill>
                  <a:srgbClr val="000000"/>
                </a:solidFill>
                <a:latin typeface="Segoe UI"/>
              </a:rPr>
              <a:t>iglas para referirse al virus de papiloma humano.  </a:t>
            </a:r>
          </a:p>
          <a:p>
            <a:pPr marR="0" lvl="0" algn="just" rtl="0"/>
            <a:endParaRPr lang="es-ES" baseline="0" dirty="0">
              <a:solidFill>
                <a:srgbClr val="000000"/>
              </a:solidFill>
              <a:latin typeface="Segoe UI"/>
            </a:endParaRPr>
          </a:p>
          <a:p>
            <a:pPr marR="0" lvl="0" algn="just" rtl="0"/>
            <a:r>
              <a:rPr lang="es-ES" dirty="0">
                <a:solidFill>
                  <a:srgbClr val="000000"/>
                </a:solidFill>
                <a:latin typeface="Segoe UI"/>
              </a:rPr>
              <a:t>Es un </a:t>
            </a:r>
            <a:r>
              <a:rPr lang="es-ES" baseline="0" dirty="0">
                <a:solidFill>
                  <a:srgbClr val="000000"/>
                </a:solidFill>
                <a:latin typeface="Segoe UI"/>
              </a:rPr>
              <a:t>virus que causa</a:t>
            </a:r>
            <a:r>
              <a:rPr lang="es-ES" dirty="0">
                <a:solidFill>
                  <a:srgbClr val="000000"/>
                </a:solidFill>
                <a:latin typeface="Segoe UI"/>
              </a:rPr>
              <a:t> </a:t>
            </a:r>
            <a:r>
              <a:rPr lang="es-ES" baseline="0" dirty="0">
                <a:solidFill>
                  <a:srgbClr val="000000"/>
                </a:solidFill>
                <a:latin typeface="Segoe UI"/>
              </a:rPr>
              <a:t> la infección de transmisión sexual más común.  </a:t>
            </a:r>
          </a:p>
          <a:p>
            <a:pPr marR="0" lvl="0" algn="just" rtl="0"/>
            <a:endParaRPr lang="es-ES" baseline="0" dirty="0">
              <a:solidFill>
                <a:srgbClr val="000000"/>
              </a:solidFill>
              <a:latin typeface="Segoe UI"/>
            </a:endParaRPr>
          </a:p>
          <a:p>
            <a:pPr marR="0" lvl="0" algn="just" rtl="0"/>
            <a:r>
              <a:rPr lang="es-ES" baseline="0" dirty="0">
                <a:solidFill>
                  <a:srgbClr val="000000"/>
                </a:solidFill>
                <a:latin typeface="Segoe UI"/>
              </a:rPr>
              <a:t>Algunos tipos de VPH causan verrugas y cáncer.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-174298"/>
            <a:ext cx="1218963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955614" y="248885"/>
            <a:ext cx="5852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NACIONAL DE SALUD REPRODUCTIVA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47838" y="245604"/>
            <a:ext cx="147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53966" y="995765"/>
            <a:ext cx="105156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365F91"/>
                </a:solidFill>
                <a:effectLst/>
                <a:uLnTx/>
                <a:uFillTx/>
                <a:latin typeface="Segoe UI Symbol"/>
                <a:ea typeface="+mj-ea"/>
                <a:cs typeface="+mj-cs"/>
              </a:rPr>
              <a:t>¿Cómo se transmite el VPH?</a:t>
            </a:r>
          </a:p>
        </p:txBody>
      </p:sp>
      <p:sp>
        <p:nvSpPr>
          <p:cNvPr id="7" name="2 Marcador de texto"/>
          <p:cNvSpPr txBox="1">
            <a:spLocks/>
          </p:cNvSpPr>
          <p:nvPr/>
        </p:nvSpPr>
        <p:spPr>
          <a:xfrm>
            <a:off x="551793" y="1920221"/>
            <a:ext cx="11035862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 puede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contraer el VPH al tener relaciones sexuales vaginales, orales, o anales. 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Puede transmitirse incluso cuando la persona infectada no presenta signos ni síntomas.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Toda persona sexualmente activa puede contraer el VPH, incluso si tiene relaciones sexuales con una sola persona o utiliza preservativo. 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Es posible que presente los síntomas años después de haber sido infectada, lo que dificulta saber cuándo se infectó por primera vez.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298" y="-18771"/>
            <a:ext cx="12470524" cy="70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91358" y="1169194"/>
            <a:ext cx="1092287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365F91"/>
                </a:solidFill>
                <a:effectLst/>
                <a:uLnTx/>
                <a:uFillTx/>
                <a:latin typeface="Segoe UI Symbol"/>
                <a:ea typeface="+mj-ea"/>
                <a:cs typeface="+mj-cs"/>
              </a:rPr>
              <a:t>¿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365F91"/>
                </a:solidFill>
                <a:effectLst/>
                <a:uLnTx/>
                <a:uFillTx/>
                <a:latin typeface="Segoe UI Symbol"/>
                <a:ea typeface="+mj-ea"/>
                <a:cs typeface="+mj-cs"/>
              </a:rPr>
              <a:t>Quién debe  vacunarse para protegerse de la infección de VPH?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365F9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" name="2 Marcador de texto"/>
          <p:cNvSpPr txBox="1">
            <a:spLocks/>
          </p:cNvSpPr>
          <p:nvPr/>
        </p:nvSpPr>
        <p:spPr>
          <a:xfrm>
            <a:off x="740980" y="2617076"/>
            <a:ext cx="11161986" cy="42882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El esquema nacional de vacunación contempla la aplicación de esta vacuna para las niñas de 10  a 14 años con dos dosis: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Primera dosis:  Fecha elegida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Segunda dosis:  A los 6 meses a 12 meses  después de la primera dosis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A las niñas que presenten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inmunocompromiso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por enfermedades autoinmunes, VIH, cáncer, trasplante  o terapias inmunosupresoras,  se les recomienda un esquema de tres dosis. 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223453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298" y="-3005"/>
            <a:ext cx="12470524" cy="70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1326851"/>
            <a:ext cx="10515600" cy="1325563"/>
          </a:xfrm>
        </p:spPr>
        <p:txBody>
          <a:bodyPr>
            <a:normAutofit/>
          </a:bodyPr>
          <a:lstStyle/>
          <a:p>
            <a:pPr marR="0" algn="ctr" rtl="0"/>
            <a:r>
              <a:rPr lang="es-ES" sz="4000" b="1" baseline="0" dirty="0">
                <a:solidFill>
                  <a:srgbClr val="365F91"/>
                </a:solidFill>
                <a:latin typeface="Segoe UI Symbol"/>
              </a:rPr>
              <a:t>¿Por qué se recomienda vacunar a los preadolescentes contra el VPH?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4328" y="3118437"/>
            <a:ext cx="10515600" cy="3361201"/>
          </a:xfrm>
        </p:spPr>
        <p:txBody>
          <a:bodyPr/>
          <a:lstStyle/>
          <a:p>
            <a:pPr marR="0" lvl="0" rtl="0"/>
            <a:r>
              <a:rPr lang="es-ES" baseline="0" dirty="0">
                <a:solidFill>
                  <a:srgbClr val="000000"/>
                </a:solidFill>
                <a:latin typeface="Segoe UI"/>
              </a:rPr>
              <a:t>Las vacunas son más eficaces a esta edad. </a:t>
            </a:r>
          </a:p>
          <a:p>
            <a:pPr marR="0" lvl="0" rtl="0"/>
            <a:r>
              <a:rPr lang="es-ES" baseline="0" dirty="0">
                <a:solidFill>
                  <a:srgbClr val="000000"/>
                </a:solidFill>
                <a:latin typeface="Segoe UI"/>
              </a:rPr>
              <a:t>La investigación muestra que los más jóvenes tienen una mejor respuesta inmunitaria a la vacuna que aquellos que están en los últimos años de la adolescencia. </a:t>
            </a:r>
          </a:p>
          <a:p>
            <a:pPr marR="0" lvl="0" rtl="0"/>
            <a:r>
              <a:rPr lang="es-ES" baseline="0" dirty="0">
                <a:solidFill>
                  <a:srgbClr val="000000"/>
                </a:solidFill>
                <a:latin typeface="Segoe UI"/>
              </a:rPr>
              <a:t>Además, las vacunas prevendrán los tipos de VPH a los que proporcionan protección si se administran antes de la exposición al virus.</a:t>
            </a:r>
            <a:endParaRPr lang="es-ES" baseline="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algn="ctr" rtl="0"/>
            <a:r>
              <a:rPr lang="es-ES" sz="3600" b="1" baseline="0" dirty="0">
                <a:solidFill>
                  <a:srgbClr val="000000"/>
                </a:solidFill>
                <a:latin typeface="Segoe UI Symbol"/>
              </a:rPr>
              <a:t>¿</a:t>
            </a:r>
            <a:r>
              <a:rPr lang="es-ES" sz="3600" b="1" baseline="0" dirty="0">
                <a:solidFill>
                  <a:srgbClr val="365F91"/>
                </a:solidFill>
                <a:latin typeface="Segoe UI Symbol"/>
              </a:rPr>
              <a:t>Por qué  el </a:t>
            </a:r>
            <a:r>
              <a:rPr lang="es-ES" sz="3600" b="1" baseline="0" dirty="0">
                <a:solidFill>
                  <a:srgbClr val="365F91"/>
                </a:solidFill>
                <a:latin typeface="Calibri"/>
              </a:rPr>
              <a:t> virus del papiloma humano puede causar ciertos c</a:t>
            </a:r>
            <a:r>
              <a:rPr lang="es-ES" sz="3600" b="1" baseline="0" dirty="0">
                <a:solidFill>
                  <a:srgbClr val="365F91"/>
                </a:solidFill>
                <a:latin typeface="Segoe UI Symbol"/>
              </a:rPr>
              <a:t>ánceres más adelante en la vida?</a:t>
            </a:r>
            <a:endParaRPr lang="es-ES" sz="3600" b="1" baseline="0" dirty="0">
              <a:solidFill>
                <a:srgbClr val="365F91"/>
              </a:solidFill>
              <a:latin typeface="Times New Roman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59409"/>
          </a:xfrm>
        </p:spPr>
        <p:txBody>
          <a:bodyPr>
            <a:normAutofit/>
          </a:bodyPr>
          <a:lstStyle/>
          <a:p>
            <a:pPr marR="0" lvl="0" algn="just" rtl="0"/>
            <a:r>
              <a:rPr lang="es-ES" baseline="0" dirty="0">
                <a:solidFill>
                  <a:srgbClr val="000000"/>
                </a:solidFill>
                <a:latin typeface="Segoe UI"/>
              </a:rPr>
              <a:t>El factor de riesgo necesario para el desarrollo de la enfermedad es la infección persistente por el VPH de alto riesgo, sin embargo, hay otros factores que sumados a la infección por ese virus incrementan la posibilidad de desarrollar la enfermedad:</a:t>
            </a:r>
          </a:p>
          <a:p>
            <a:pPr marR="0" lvl="0" algn="just" rtl="0"/>
            <a:endParaRPr lang="es-ES" baseline="0" dirty="0">
              <a:solidFill>
                <a:srgbClr val="000000"/>
              </a:solidFill>
              <a:latin typeface="Segoe UI"/>
            </a:endParaRPr>
          </a:p>
          <a:p>
            <a:pPr marR="0" lvl="1" rtl="0"/>
            <a:r>
              <a:rPr lang="es-GT" i="1" baseline="0" dirty="0">
                <a:solidFill>
                  <a:srgbClr val="000000"/>
                </a:solidFill>
                <a:latin typeface="Segoe UI"/>
              </a:rPr>
              <a:t>Tabaquismo</a:t>
            </a:r>
          </a:p>
          <a:p>
            <a:pPr marR="0" lvl="1" rtl="0"/>
            <a:r>
              <a:rPr lang="es-GT" i="1" baseline="0" dirty="0">
                <a:solidFill>
                  <a:srgbClr val="000000"/>
                </a:solidFill>
                <a:latin typeface="Segoe UI"/>
              </a:rPr>
              <a:t>Inmunosupresión</a:t>
            </a:r>
          </a:p>
          <a:p>
            <a:pPr marR="0" lvl="1" rtl="0"/>
            <a:r>
              <a:rPr lang="es-ES" i="1" baseline="0" dirty="0">
                <a:solidFill>
                  <a:srgbClr val="000000"/>
                </a:solidFill>
                <a:latin typeface="Segoe UI"/>
              </a:rPr>
              <a:t>Una alimentación poco saludable con escasas frutas y verduras</a:t>
            </a:r>
          </a:p>
          <a:p>
            <a:pPr marR="0" lvl="1" rtl="0"/>
            <a:r>
              <a:rPr lang="es-ES" i="1" baseline="0" dirty="0">
                <a:solidFill>
                  <a:srgbClr val="000000"/>
                </a:solidFill>
                <a:latin typeface="Segoe UI"/>
              </a:rPr>
              <a:t>Inicio de relaciones sexuales a edad muy temprana (antes de los 18 años)</a:t>
            </a:r>
          </a:p>
          <a:p>
            <a:pPr marR="0" lvl="1" rtl="0"/>
            <a:r>
              <a:rPr lang="es-ES" i="1" baseline="0" dirty="0">
                <a:solidFill>
                  <a:srgbClr val="000000"/>
                </a:solidFill>
                <a:latin typeface="Segoe UI"/>
              </a:rPr>
              <a:t>Múltiples parejas sexuales por parte de los hombres o las mujeres​</a:t>
            </a:r>
          </a:p>
          <a:p>
            <a:pPr marR="0" lvl="1" rtl="0"/>
            <a:r>
              <a:rPr lang="es-GT" i="1" baseline="0" dirty="0">
                <a:solidFill>
                  <a:srgbClr val="000000"/>
                </a:solidFill>
                <a:latin typeface="Segoe UI"/>
              </a:rPr>
              <a:t>Embarazos múltiples</a:t>
            </a:r>
            <a:endParaRPr lang="es-GT" i="1" baseline="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855</Words>
  <Application>Microsoft Office PowerPoint</Application>
  <PresentationFormat>Panorámica</PresentationFormat>
  <Paragraphs>79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Segoe UI Symbol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¿Qué es el VPH? </vt:lpstr>
      <vt:lpstr>Presentación de PowerPoint</vt:lpstr>
      <vt:lpstr>Presentación de PowerPoint</vt:lpstr>
      <vt:lpstr>¿Por qué se recomienda vacunar a los preadolescentes contra el VPH?</vt:lpstr>
      <vt:lpstr>¿Por qué  el  virus del papiloma humano puede causar ciertos cánceres más adelante en la vida?</vt:lpstr>
      <vt:lpstr>¿Cómo puede evitar el VPH y los problemas de salud que puede causar?</vt:lpstr>
      <vt:lpstr>Para mayor información consultar: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Ramazzini Alfaro</dc:creator>
  <cp:lastModifiedBy>Boris Barrios</cp:lastModifiedBy>
  <cp:revision>24</cp:revision>
  <dcterms:created xsi:type="dcterms:W3CDTF">2021-03-24T21:31:23Z</dcterms:created>
  <dcterms:modified xsi:type="dcterms:W3CDTF">2021-10-01T21:43:21Z</dcterms:modified>
</cp:coreProperties>
</file>