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2" r:id="rId4"/>
    <p:sldId id="276" r:id="rId5"/>
    <p:sldId id="268" r:id="rId6"/>
    <p:sldId id="261" r:id="rId7"/>
    <p:sldId id="263" r:id="rId8"/>
    <p:sldId id="265" r:id="rId9"/>
    <p:sldId id="269" r:id="rId10"/>
    <p:sldId id="267" r:id="rId11"/>
    <p:sldId id="270" r:id="rId12"/>
    <p:sldId id="275" r:id="rId13"/>
    <p:sldId id="271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3ECC0-50CC-4F07-5F68-A5D3AD474C0F}" v="175" vWet="208" dt="2021-10-01T18:38:23.235"/>
    <p1510:client id="{A80341F1-D5C3-3F6A-3DC8-16B436705CD0}" v="85" dt="2021-10-01T20:58:22.193"/>
    <p1510:client id="{C7404641-3B30-C9B7-7416-CE2BDC154046}" v="717" dt="2021-10-01T20:51:33.823"/>
    <p1510:client id="{F6E4C42B-233A-CE46-2056-CCBC75085136}" v="1170" dt="2021-10-01T17:50:38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5B59C-D588-4D66-9D10-E71E9630F3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785EEC-3FBF-4288-A075-1F71F270A927}">
      <dgm:prSet/>
      <dgm:spPr/>
      <dgm:t>
        <a:bodyPr/>
        <a:lstStyle/>
        <a:p>
          <a:pPr rtl="0"/>
          <a:r>
            <a:rPr lang="es-GT"/>
            <a:t>Hospital Roosevelt </a:t>
          </a:r>
          <a:endParaRPr lang="es-ES"/>
        </a:p>
      </dgm:t>
    </dgm:pt>
    <dgm:pt modelId="{0F3E6249-0938-4E84-9983-52EB658939E2}" type="parTrans" cxnId="{51620F35-4AF0-463E-A540-3F3DFFB2D5EB}">
      <dgm:prSet/>
      <dgm:spPr/>
      <dgm:t>
        <a:bodyPr/>
        <a:lstStyle/>
        <a:p>
          <a:endParaRPr lang="es-ES"/>
        </a:p>
      </dgm:t>
    </dgm:pt>
    <dgm:pt modelId="{2B7A0BE3-E586-465B-9881-12696CA11035}" type="sibTrans" cxnId="{51620F35-4AF0-463E-A540-3F3DFFB2D5EB}">
      <dgm:prSet/>
      <dgm:spPr/>
      <dgm:t>
        <a:bodyPr/>
        <a:lstStyle/>
        <a:p>
          <a:endParaRPr lang="es-ES"/>
        </a:p>
      </dgm:t>
    </dgm:pt>
    <dgm:pt modelId="{2C7C0383-74A0-4E80-9DD1-EAEFE62EDD12}">
      <dgm:prSet/>
      <dgm:spPr/>
      <dgm:t>
        <a:bodyPr/>
        <a:lstStyle/>
        <a:p>
          <a:pPr rtl="0"/>
          <a:r>
            <a:rPr lang="es-GT"/>
            <a:t>Hospital General San Juan de Dios </a:t>
          </a:r>
          <a:endParaRPr lang="es-ES"/>
        </a:p>
      </dgm:t>
    </dgm:pt>
    <dgm:pt modelId="{ACE738FD-5739-4E33-9625-8221DD74ECF4}" type="parTrans" cxnId="{01B4E009-2315-46E1-B14B-A4137B9DA094}">
      <dgm:prSet/>
      <dgm:spPr/>
      <dgm:t>
        <a:bodyPr/>
        <a:lstStyle/>
        <a:p>
          <a:endParaRPr lang="es-ES"/>
        </a:p>
      </dgm:t>
    </dgm:pt>
    <dgm:pt modelId="{AB7A5CC7-B1AC-41FF-AB7B-1277BB400F4B}" type="sibTrans" cxnId="{01B4E009-2315-46E1-B14B-A4137B9DA094}">
      <dgm:prSet/>
      <dgm:spPr/>
      <dgm:t>
        <a:bodyPr/>
        <a:lstStyle/>
        <a:p>
          <a:endParaRPr lang="es-ES"/>
        </a:p>
      </dgm:t>
    </dgm:pt>
    <dgm:pt modelId="{34C00F3E-C994-41A2-A3C8-B673B101363A}">
      <dgm:prSet/>
      <dgm:spPr/>
      <dgm:t>
        <a:bodyPr/>
        <a:lstStyle/>
        <a:p>
          <a:pPr rtl="0"/>
          <a:r>
            <a:rPr lang="es-GT"/>
            <a:t>Hospital Regional de Occidente</a:t>
          </a:r>
          <a:endParaRPr lang="es-ES"/>
        </a:p>
      </dgm:t>
    </dgm:pt>
    <dgm:pt modelId="{BEF5D11A-E00D-4926-BF8F-7FC1E0A2691D}" type="parTrans" cxnId="{036CDE39-399D-4131-8FE8-71E86950CCB9}">
      <dgm:prSet/>
      <dgm:spPr/>
      <dgm:t>
        <a:bodyPr/>
        <a:lstStyle/>
        <a:p>
          <a:endParaRPr lang="es-ES"/>
        </a:p>
      </dgm:t>
    </dgm:pt>
    <dgm:pt modelId="{8A846E36-A671-4818-8368-A7D4A8270D25}" type="sibTrans" cxnId="{036CDE39-399D-4131-8FE8-71E86950CCB9}">
      <dgm:prSet/>
      <dgm:spPr/>
      <dgm:t>
        <a:bodyPr/>
        <a:lstStyle/>
        <a:p>
          <a:endParaRPr lang="es-ES"/>
        </a:p>
      </dgm:t>
    </dgm:pt>
    <dgm:pt modelId="{017E94EE-12D0-4454-8778-8CF17C224657}">
      <dgm:prSet/>
      <dgm:spPr/>
      <dgm:t>
        <a:bodyPr/>
        <a:lstStyle/>
        <a:p>
          <a:pPr rtl="0"/>
          <a:r>
            <a:rPr lang="es-GT"/>
            <a:t>Hospital Regional de Cobán. </a:t>
          </a:r>
          <a:endParaRPr lang="es-ES"/>
        </a:p>
      </dgm:t>
    </dgm:pt>
    <dgm:pt modelId="{75D07610-756A-4966-B240-537C20999230}" type="parTrans" cxnId="{83D95F19-CDA8-4237-AA72-11BFAAE92804}">
      <dgm:prSet/>
      <dgm:spPr/>
      <dgm:t>
        <a:bodyPr/>
        <a:lstStyle/>
        <a:p>
          <a:endParaRPr lang="es-ES"/>
        </a:p>
      </dgm:t>
    </dgm:pt>
    <dgm:pt modelId="{5DF47EDD-3766-4185-A953-94532053B59F}" type="sibTrans" cxnId="{83D95F19-CDA8-4237-AA72-11BFAAE92804}">
      <dgm:prSet/>
      <dgm:spPr/>
      <dgm:t>
        <a:bodyPr/>
        <a:lstStyle/>
        <a:p>
          <a:endParaRPr lang="es-ES"/>
        </a:p>
      </dgm:t>
    </dgm:pt>
    <dgm:pt modelId="{CF3426F3-3D96-4545-B78C-E685ED1B4062}">
      <dgm:prSet/>
      <dgm:spPr/>
      <dgm:t>
        <a:bodyPr/>
        <a:lstStyle/>
        <a:p>
          <a:pPr rtl="0"/>
          <a:r>
            <a:rPr lang="es-GT"/>
            <a:t>Hospital Regional de San Benito</a:t>
          </a:r>
          <a:endParaRPr lang="es-ES"/>
        </a:p>
      </dgm:t>
    </dgm:pt>
    <dgm:pt modelId="{D1C9DC08-A206-4C6F-A46E-64660FF082AF}" type="parTrans" cxnId="{DB06F33C-B110-461E-90DA-0EAAB68C4944}">
      <dgm:prSet/>
      <dgm:spPr/>
      <dgm:t>
        <a:bodyPr/>
        <a:lstStyle/>
        <a:p>
          <a:endParaRPr lang="es-ES"/>
        </a:p>
      </dgm:t>
    </dgm:pt>
    <dgm:pt modelId="{1804341F-CDE6-4AC9-9276-F93D5E358FB6}" type="sibTrans" cxnId="{DB06F33C-B110-461E-90DA-0EAAB68C4944}">
      <dgm:prSet/>
      <dgm:spPr/>
      <dgm:t>
        <a:bodyPr/>
        <a:lstStyle/>
        <a:p>
          <a:endParaRPr lang="es-ES"/>
        </a:p>
      </dgm:t>
    </dgm:pt>
    <dgm:pt modelId="{28A2F5B9-E260-450E-A6C9-8DF740989FE0}">
      <dgm:prSet/>
      <dgm:spPr/>
      <dgm:t>
        <a:bodyPr/>
        <a:lstStyle/>
        <a:p>
          <a:pPr rtl="0"/>
          <a:r>
            <a:rPr lang="es-GT"/>
            <a:t>Hospital Infantil Elisa Martínez</a:t>
          </a:r>
          <a:endParaRPr lang="es-ES"/>
        </a:p>
      </dgm:t>
    </dgm:pt>
    <dgm:pt modelId="{EAD72E4A-B0F9-4E41-8BB2-220E9048359F}" type="parTrans" cxnId="{E0464AAB-7457-44E6-86B7-39B8CB3971C9}">
      <dgm:prSet/>
      <dgm:spPr/>
      <dgm:t>
        <a:bodyPr/>
        <a:lstStyle/>
        <a:p>
          <a:endParaRPr lang="es-ES"/>
        </a:p>
      </dgm:t>
    </dgm:pt>
    <dgm:pt modelId="{67A09418-7109-4878-80D3-80B4CB5CB812}" type="sibTrans" cxnId="{E0464AAB-7457-44E6-86B7-39B8CB3971C9}">
      <dgm:prSet/>
      <dgm:spPr/>
      <dgm:t>
        <a:bodyPr/>
        <a:lstStyle/>
        <a:p>
          <a:endParaRPr lang="es-ES"/>
        </a:p>
      </dgm:t>
    </dgm:pt>
    <dgm:pt modelId="{2676C8B6-4E5A-490C-9DE1-1220DEF251C0}" type="pres">
      <dgm:prSet presAssocID="{F735B59C-D588-4D66-9D10-E71E9630F326}" presName="linear" presStyleCnt="0">
        <dgm:presLayoutVars>
          <dgm:animLvl val="lvl"/>
          <dgm:resizeHandles val="exact"/>
        </dgm:presLayoutVars>
      </dgm:prSet>
      <dgm:spPr/>
    </dgm:pt>
    <dgm:pt modelId="{21D8CC6A-EFF8-4271-BF6C-4AAB06814C29}" type="pres">
      <dgm:prSet presAssocID="{E8785EEC-3FBF-4288-A075-1F71F270A9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EA68A43-C637-4CE7-B564-DA6DA9AE1966}" type="pres">
      <dgm:prSet presAssocID="{2B7A0BE3-E586-465B-9881-12696CA11035}" presName="spacer" presStyleCnt="0"/>
      <dgm:spPr/>
    </dgm:pt>
    <dgm:pt modelId="{98FB33A6-F495-4FD8-8DE7-09D86D563EA3}" type="pres">
      <dgm:prSet presAssocID="{2C7C0383-74A0-4E80-9DD1-EAEFE62EDD1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5525AA-1AF0-482C-893D-C04DC3AD0A86}" type="pres">
      <dgm:prSet presAssocID="{AB7A5CC7-B1AC-41FF-AB7B-1277BB400F4B}" presName="spacer" presStyleCnt="0"/>
      <dgm:spPr/>
    </dgm:pt>
    <dgm:pt modelId="{FADBF934-9F42-4780-9AB5-BC1A2BA88A80}" type="pres">
      <dgm:prSet presAssocID="{34C00F3E-C994-41A2-A3C8-B673B10136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1FED1C7-D8C5-4EF0-AC35-705F66E953C9}" type="pres">
      <dgm:prSet presAssocID="{8A846E36-A671-4818-8368-A7D4A8270D25}" presName="spacer" presStyleCnt="0"/>
      <dgm:spPr/>
    </dgm:pt>
    <dgm:pt modelId="{50B3BF2E-BA98-488C-9A62-DA81EC5F3DB9}" type="pres">
      <dgm:prSet presAssocID="{017E94EE-12D0-4454-8778-8CF17C2246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3BB2810-5259-4149-9BC9-7B0B95D5A435}" type="pres">
      <dgm:prSet presAssocID="{5DF47EDD-3766-4185-A953-94532053B59F}" presName="spacer" presStyleCnt="0"/>
      <dgm:spPr/>
    </dgm:pt>
    <dgm:pt modelId="{979FA6FB-F0A9-4C39-B5A2-35BBFDAC3021}" type="pres">
      <dgm:prSet presAssocID="{CF3426F3-3D96-4545-B78C-E685ED1B406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6B3C9E7-51E8-4CAB-8F98-A3718BDCE6D7}" type="pres">
      <dgm:prSet presAssocID="{1804341F-CDE6-4AC9-9276-F93D5E358FB6}" presName="spacer" presStyleCnt="0"/>
      <dgm:spPr/>
    </dgm:pt>
    <dgm:pt modelId="{D2355E28-B818-4978-A5B1-001FE8CC5BB1}" type="pres">
      <dgm:prSet presAssocID="{28A2F5B9-E260-450E-A6C9-8DF740989FE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1272105-AB8C-42B1-B480-5FBE46465693}" type="presOf" srcId="{017E94EE-12D0-4454-8778-8CF17C224657}" destId="{50B3BF2E-BA98-488C-9A62-DA81EC5F3DB9}" srcOrd="0" destOrd="0" presId="urn:microsoft.com/office/officeart/2005/8/layout/vList2"/>
    <dgm:cxn modelId="{01B4E009-2315-46E1-B14B-A4137B9DA094}" srcId="{F735B59C-D588-4D66-9D10-E71E9630F326}" destId="{2C7C0383-74A0-4E80-9DD1-EAEFE62EDD12}" srcOrd="1" destOrd="0" parTransId="{ACE738FD-5739-4E33-9625-8221DD74ECF4}" sibTransId="{AB7A5CC7-B1AC-41FF-AB7B-1277BB400F4B}"/>
    <dgm:cxn modelId="{83D95F19-CDA8-4237-AA72-11BFAAE92804}" srcId="{F735B59C-D588-4D66-9D10-E71E9630F326}" destId="{017E94EE-12D0-4454-8778-8CF17C224657}" srcOrd="3" destOrd="0" parTransId="{75D07610-756A-4966-B240-537C20999230}" sibTransId="{5DF47EDD-3766-4185-A953-94532053B59F}"/>
    <dgm:cxn modelId="{807BFD2F-C4EA-4797-96F9-C84571B93337}" type="presOf" srcId="{2C7C0383-74A0-4E80-9DD1-EAEFE62EDD12}" destId="{98FB33A6-F495-4FD8-8DE7-09D86D563EA3}" srcOrd="0" destOrd="0" presId="urn:microsoft.com/office/officeart/2005/8/layout/vList2"/>
    <dgm:cxn modelId="{51620F35-4AF0-463E-A540-3F3DFFB2D5EB}" srcId="{F735B59C-D588-4D66-9D10-E71E9630F326}" destId="{E8785EEC-3FBF-4288-A075-1F71F270A927}" srcOrd="0" destOrd="0" parTransId="{0F3E6249-0938-4E84-9983-52EB658939E2}" sibTransId="{2B7A0BE3-E586-465B-9881-12696CA11035}"/>
    <dgm:cxn modelId="{036CDE39-399D-4131-8FE8-71E86950CCB9}" srcId="{F735B59C-D588-4D66-9D10-E71E9630F326}" destId="{34C00F3E-C994-41A2-A3C8-B673B101363A}" srcOrd="2" destOrd="0" parTransId="{BEF5D11A-E00D-4926-BF8F-7FC1E0A2691D}" sibTransId="{8A846E36-A671-4818-8368-A7D4A8270D25}"/>
    <dgm:cxn modelId="{DB06F33C-B110-461E-90DA-0EAAB68C4944}" srcId="{F735B59C-D588-4D66-9D10-E71E9630F326}" destId="{CF3426F3-3D96-4545-B78C-E685ED1B4062}" srcOrd="4" destOrd="0" parTransId="{D1C9DC08-A206-4C6F-A46E-64660FF082AF}" sibTransId="{1804341F-CDE6-4AC9-9276-F93D5E358FB6}"/>
    <dgm:cxn modelId="{1B1FC75D-7C52-4A38-9152-72ACE14116DC}" type="presOf" srcId="{E8785EEC-3FBF-4288-A075-1F71F270A927}" destId="{21D8CC6A-EFF8-4271-BF6C-4AAB06814C29}" srcOrd="0" destOrd="0" presId="urn:microsoft.com/office/officeart/2005/8/layout/vList2"/>
    <dgm:cxn modelId="{F50E9D5F-33C5-4F53-91FC-D3268BCE6C00}" type="presOf" srcId="{F735B59C-D588-4D66-9D10-E71E9630F326}" destId="{2676C8B6-4E5A-490C-9DE1-1220DEF251C0}" srcOrd="0" destOrd="0" presId="urn:microsoft.com/office/officeart/2005/8/layout/vList2"/>
    <dgm:cxn modelId="{69EB0A6F-9346-462D-B3B7-95E67D7CAB87}" type="presOf" srcId="{34C00F3E-C994-41A2-A3C8-B673B101363A}" destId="{FADBF934-9F42-4780-9AB5-BC1A2BA88A80}" srcOrd="0" destOrd="0" presId="urn:microsoft.com/office/officeart/2005/8/layout/vList2"/>
    <dgm:cxn modelId="{2A6BD27D-1960-4A1F-A5D8-900ECCB4432B}" type="presOf" srcId="{28A2F5B9-E260-450E-A6C9-8DF740989FE0}" destId="{D2355E28-B818-4978-A5B1-001FE8CC5BB1}" srcOrd="0" destOrd="0" presId="urn:microsoft.com/office/officeart/2005/8/layout/vList2"/>
    <dgm:cxn modelId="{E0464AAB-7457-44E6-86B7-39B8CB3971C9}" srcId="{F735B59C-D588-4D66-9D10-E71E9630F326}" destId="{28A2F5B9-E260-450E-A6C9-8DF740989FE0}" srcOrd="5" destOrd="0" parTransId="{EAD72E4A-B0F9-4E41-8BB2-220E9048359F}" sibTransId="{67A09418-7109-4878-80D3-80B4CB5CB812}"/>
    <dgm:cxn modelId="{0B83D5D8-FC55-448F-8C67-650736A158A2}" type="presOf" srcId="{CF3426F3-3D96-4545-B78C-E685ED1B4062}" destId="{979FA6FB-F0A9-4C39-B5A2-35BBFDAC3021}" srcOrd="0" destOrd="0" presId="urn:microsoft.com/office/officeart/2005/8/layout/vList2"/>
    <dgm:cxn modelId="{5B40AA84-1B62-4248-B56D-24E3F8B22074}" type="presParOf" srcId="{2676C8B6-4E5A-490C-9DE1-1220DEF251C0}" destId="{21D8CC6A-EFF8-4271-BF6C-4AAB06814C29}" srcOrd="0" destOrd="0" presId="urn:microsoft.com/office/officeart/2005/8/layout/vList2"/>
    <dgm:cxn modelId="{3A5A5CF5-00E4-469F-A2DB-86F1B6B2D953}" type="presParOf" srcId="{2676C8B6-4E5A-490C-9DE1-1220DEF251C0}" destId="{9EA68A43-C637-4CE7-B564-DA6DA9AE1966}" srcOrd="1" destOrd="0" presId="urn:microsoft.com/office/officeart/2005/8/layout/vList2"/>
    <dgm:cxn modelId="{1CA2256D-A5D7-4D2D-A178-786B837A3061}" type="presParOf" srcId="{2676C8B6-4E5A-490C-9DE1-1220DEF251C0}" destId="{98FB33A6-F495-4FD8-8DE7-09D86D563EA3}" srcOrd="2" destOrd="0" presId="urn:microsoft.com/office/officeart/2005/8/layout/vList2"/>
    <dgm:cxn modelId="{25C14BBC-7724-4BC3-88F6-F5163F9FD310}" type="presParOf" srcId="{2676C8B6-4E5A-490C-9DE1-1220DEF251C0}" destId="{6D5525AA-1AF0-482C-893D-C04DC3AD0A86}" srcOrd="3" destOrd="0" presId="urn:microsoft.com/office/officeart/2005/8/layout/vList2"/>
    <dgm:cxn modelId="{F82ED3A8-FBA4-4EE1-A0F3-7E07CE5474FB}" type="presParOf" srcId="{2676C8B6-4E5A-490C-9DE1-1220DEF251C0}" destId="{FADBF934-9F42-4780-9AB5-BC1A2BA88A80}" srcOrd="4" destOrd="0" presId="urn:microsoft.com/office/officeart/2005/8/layout/vList2"/>
    <dgm:cxn modelId="{331335CC-2629-40F1-8CA8-8C7D971365A5}" type="presParOf" srcId="{2676C8B6-4E5A-490C-9DE1-1220DEF251C0}" destId="{21FED1C7-D8C5-4EF0-AC35-705F66E953C9}" srcOrd="5" destOrd="0" presId="urn:microsoft.com/office/officeart/2005/8/layout/vList2"/>
    <dgm:cxn modelId="{7155AA72-E28C-42EF-BF1B-EB66CB033CC9}" type="presParOf" srcId="{2676C8B6-4E5A-490C-9DE1-1220DEF251C0}" destId="{50B3BF2E-BA98-488C-9A62-DA81EC5F3DB9}" srcOrd="6" destOrd="0" presId="urn:microsoft.com/office/officeart/2005/8/layout/vList2"/>
    <dgm:cxn modelId="{7FD55FD2-8FDE-42A7-B3D2-A96E235568D2}" type="presParOf" srcId="{2676C8B6-4E5A-490C-9DE1-1220DEF251C0}" destId="{A3BB2810-5259-4149-9BC9-7B0B95D5A435}" srcOrd="7" destOrd="0" presId="urn:microsoft.com/office/officeart/2005/8/layout/vList2"/>
    <dgm:cxn modelId="{E0446A6C-D548-4336-9565-2841CABB0C4B}" type="presParOf" srcId="{2676C8B6-4E5A-490C-9DE1-1220DEF251C0}" destId="{979FA6FB-F0A9-4C39-B5A2-35BBFDAC3021}" srcOrd="8" destOrd="0" presId="urn:microsoft.com/office/officeart/2005/8/layout/vList2"/>
    <dgm:cxn modelId="{3AC967BC-DA2F-4E10-B797-DC4B9A81B012}" type="presParOf" srcId="{2676C8B6-4E5A-490C-9DE1-1220DEF251C0}" destId="{F6B3C9E7-51E8-4CAB-8F98-A3718BDCE6D7}" srcOrd="9" destOrd="0" presId="urn:microsoft.com/office/officeart/2005/8/layout/vList2"/>
    <dgm:cxn modelId="{33C42915-9C5C-4455-8B0B-16072420D8D9}" type="presParOf" srcId="{2676C8B6-4E5A-490C-9DE1-1220DEF251C0}" destId="{D2355E28-B818-4978-A5B1-001FE8CC5B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6C182-C50E-458B-8412-08E50BC445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401B9D-4DE3-4AB1-877D-D18A054482D3}">
      <dgm:prSet phldrT="[Texto]"/>
      <dgm:spPr/>
      <dgm:t>
        <a:bodyPr/>
        <a:lstStyle/>
        <a:p>
          <a:r>
            <a:rPr lang="es-UY">
              <a:latin typeface="Bodoni MT" pitchFamily="18" charset="0"/>
            </a:rPr>
            <a:t>Neonatólogo/a o pediatra</a:t>
          </a:r>
          <a:endParaRPr lang="es-ES"/>
        </a:p>
      </dgm:t>
    </dgm:pt>
    <dgm:pt modelId="{67D1A6AE-1924-4E9F-BAB0-DA1C3F97D7B4}" type="parTrans" cxnId="{556BCB08-8C65-4A31-B855-F94F088E8EB4}">
      <dgm:prSet/>
      <dgm:spPr/>
      <dgm:t>
        <a:bodyPr/>
        <a:lstStyle/>
        <a:p>
          <a:endParaRPr lang="es-ES"/>
        </a:p>
      </dgm:t>
    </dgm:pt>
    <dgm:pt modelId="{9D84C31A-CB4B-477D-B3B1-7A55146D9424}" type="sibTrans" cxnId="{556BCB08-8C65-4A31-B855-F94F088E8EB4}">
      <dgm:prSet/>
      <dgm:spPr/>
      <dgm:t>
        <a:bodyPr/>
        <a:lstStyle/>
        <a:p>
          <a:endParaRPr lang="es-ES"/>
        </a:p>
      </dgm:t>
    </dgm:pt>
    <dgm:pt modelId="{C60EFB9D-C66B-4192-BEBB-830F7CF62665}">
      <dgm:prSet/>
      <dgm:spPr/>
      <dgm:t>
        <a:bodyPr/>
        <a:lstStyle/>
        <a:p>
          <a:r>
            <a:rPr lang="es-UY">
              <a:latin typeface="Bodoni MT" pitchFamily="18" charset="0"/>
            </a:rPr>
            <a:t>Licenciada/o en enfermería</a:t>
          </a:r>
        </a:p>
      </dgm:t>
    </dgm:pt>
    <dgm:pt modelId="{F3CDBE47-D5E4-4A42-B296-754654801835}" type="parTrans" cxnId="{4B657FBA-6012-4317-BA58-D4A7F8048A93}">
      <dgm:prSet/>
      <dgm:spPr/>
      <dgm:t>
        <a:bodyPr/>
        <a:lstStyle/>
        <a:p>
          <a:endParaRPr lang="es-ES"/>
        </a:p>
      </dgm:t>
    </dgm:pt>
    <dgm:pt modelId="{6963B39E-D102-47B1-97E6-DC347710FBB0}" type="sibTrans" cxnId="{4B657FBA-6012-4317-BA58-D4A7F8048A93}">
      <dgm:prSet/>
      <dgm:spPr/>
      <dgm:t>
        <a:bodyPr/>
        <a:lstStyle/>
        <a:p>
          <a:endParaRPr lang="es-ES"/>
        </a:p>
      </dgm:t>
    </dgm:pt>
    <dgm:pt modelId="{011AD1C7-AABB-47F7-A829-57ECA9727982}">
      <dgm:prSet/>
      <dgm:spPr/>
      <dgm:t>
        <a:bodyPr/>
        <a:lstStyle/>
        <a:p>
          <a:r>
            <a:rPr lang="es-UY">
              <a:latin typeface="Bodoni MT" pitchFamily="18" charset="0"/>
            </a:rPr>
            <a:t>Psicólogo/a</a:t>
          </a:r>
        </a:p>
      </dgm:t>
    </dgm:pt>
    <dgm:pt modelId="{57019ACD-F7B4-4647-BA13-A7553D6F5AFE}" type="parTrans" cxnId="{00ADC564-60CD-4F6E-B9FE-687A6E5DCC23}">
      <dgm:prSet/>
      <dgm:spPr/>
      <dgm:t>
        <a:bodyPr/>
        <a:lstStyle/>
        <a:p>
          <a:endParaRPr lang="es-ES"/>
        </a:p>
      </dgm:t>
    </dgm:pt>
    <dgm:pt modelId="{EFF7447A-25EF-4F4D-A52A-8D61EAE93C22}" type="sibTrans" cxnId="{00ADC564-60CD-4F6E-B9FE-687A6E5DCC23}">
      <dgm:prSet/>
      <dgm:spPr/>
      <dgm:t>
        <a:bodyPr/>
        <a:lstStyle/>
        <a:p>
          <a:endParaRPr lang="es-ES"/>
        </a:p>
      </dgm:t>
    </dgm:pt>
    <dgm:pt modelId="{635A3FEA-8EC1-4EDF-9326-B6A3B13F3E1B}">
      <dgm:prSet/>
      <dgm:spPr/>
      <dgm:t>
        <a:bodyPr/>
        <a:lstStyle/>
        <a:p>
          <a:r>
            <a:rPr lang="es-UY">
              <a:latin typeface="Bodoni MT" pitchFamily="18" charset="0"/>
            </a:rPr>
            <a:t>Nutricionista</a:t>
          </a:r>
        </a:p>
      </dgm:t>
    </dgm:pt>
    <dgm:pt modelId="{F66CA48D-1406-41CB-BFE6-29E9E1A65327}" type="parTrans" cxnId="{A559C299-C837-4883-91FC-7E69408A5C74}">
      <dgm:prSet/>
      <dgm:spPr/>
      <dgm:t>
        <a:bodyPr/>
        <a:lstStyle/>
        <a:p>
          <a:endParaRPr lang="es-ES"/>
        </a:p>
      </dgm:t>
    </dgm:pt>
    <dgm:pt modelId="{3C141734-3F2B-4963-9CE0-4205233075EB}" type="sibTrans" cxnId="{A559C299-C837-4883-91FC-7E69408A5C74}">
      <dgm:prSet/>
      <dgm:spPr/>
      <dgm:t>
        <a:bodyPr/>
        <a:lstStyle/>
        <a:p>
          <a:endParaRPr lang="es-ES"/>
        </a:p>
      </dgm:t>
    </dgm:pt>
    <dgm:pt modelId="{AF5E8080-EFDA-4702-95FF-DED40CBE4719}" type="pres">
      <dgm:prSet presAssocID="{1406C182-C50E-458B-8412-08E50BC4459C}" presName="diagram" presStyleCnt="0">
        <dgm:presLayoutVars>
          <dgm:dir/>
          <dgm:resizeHandles val="exact"/>
        </dgm:presLayoutVars>
      </dgm:prSet>
      <dgm:spPr/>
    </dgm:pt>
    <dgm:pt modelId="{647E0CF2-4191-45FC-94A6-7FCE82450F61}" type="pres">
      <dgm:prSet presAssocID="{9D401B9D-4DE3-4AB1-877D-D18A054482D3}" presName="node" presStyleLbl="node1" presStyleIdx="0" presStyleCnt="4">
        <dgm:presLayoutVars>
          <dgm:bulletEnabled val="1"/>
        </dgm:presLayoutVars>
      </dgm:prSet>
      <dgm:spPr/>
    </dgm:pt>
    <dgm:pt modelId="{2A1362E0-81E1-4892-A939-59A96F6E21AC}" type="pres">
      <dgm:prSet presAssocID="{9D84C31A-CB4B-477D-B3B1-7A55146D9424}" presName="sibTrans" presStyleCnt="0"/>
      <dgm:spPr/>
    </dgm:pt>
    <dgm:pt modelId="{C5601AB1-7856-46FA-AA83-EF02C3FE70F5}" type="pres">
      <dgm:prSet presAssocID="{C60EFB9D-C66B-4192-BEBB-830F7CF62665}" presName="node" presStyleLbl="node1" presStyleIdx="1" presStyleCnt="4">
        <dgm:presLayoutVars>
          <dgm:bulletEnabled val="1"/>
        </dgm:presLayoutVars>
      </dgm:prSet>
      <dgm:spPr/>
    </dgm:pt>
    <dgm:pt modelId="{12F41B18-6359-4962-95C7-4B4D67638A2C}" type="pres">
      <dgm:prSet presAssocID="{6963B39E-D102-47B1-97E6-DC347710FBB0}" presName="sibTrans" presStyleCnt="0"/>
      <dgm:spPr/>
    </dgm:pt>
    <dgm:pt modelId="{EBBE7A86-56CE-493A-8AA3-9B5F9A145D5C}" type="pres">
      <dgm:prSet presAssocID="{011AD1C7-AABB-47F7-A829-57ECA9727982}" presName="node" presStyleLbl="node1" presStyleIdx="2" presStyleCnt="4">
        <dgm:presLayoutVars>
          <dgm:bulletEnabled val="1"/>
        </dgm:presLayoutVars>
      </dgm:prSet>
      <dgm:spPr/>
    </dgm:pt>
    <dgm:pt modelId="{57A3709D-9118-415C-8731-01B2E201C73E}" type="pres">
      <dgm:prSet presAssocID="{EFF7447A-25EF-4F4D-A52A-8D61EAE93C22}" presName="sibTrans" presStyleCnt="0"/>
      <dgm:spPr/>
    </dgm:pt>
    <dgm:pt modelId="{7678F5AB-475F-49E6-A342-D68ED82535CB}" type="pres">
      <dgm:prSet presAssocID="{635A3FEA-8EC1-4EDF-9326-B6A3B13F3E1B}" presName="node" presStyleLbl="node1" presStyleIdx="3" presStyleCnt="4">
        <dgm:presLayoutVars>
          <dgm:bulletEnabled val="1"/>
        </dgm:presLayoutVars>
      </dgm:prSet>
      <dgm:spPr/>
    </dgm:pt>
  </dgm:ptLst>
  <dgm:cxnLst>
    <dgm:cxn modelId="{556BCB08-8C65-4A31-B855-F94F088E8EB4}" srcId="{1406C182-C50E-458B-8412-08E50BC4459C}" destId="{9D401B9D-4DE3-4AB1-877D-D18A054482D3}" srcOrd="0" destOrd="0" parTransId="{67D1A6AE-1924-4E9F-BAB0-DA1C3F97D7B4}" sibTransId="{9D84C31A-CB4B-477D-B3B1-7A55146D9424}"/>
    <dgm:cxn modelId="{1C2DA461-D87E-4E3A-8CC7-965D97D36D81}" type="presOf" srcId="{011AD1C7-AABB-47F7-A829-57ECA9727982}" destId="{EBBE7A86-56CE-493A-8AA3-9B5F9A145D5C}" srcOrd="0" destOrd="0" presId="urn:microsoft.com/office/officeart/2005/8/layout/default"/>
    <dgm:cxn modelId="{00ADC564-60CD-4F6E-B9FE-687A6E5DCC23}" srcId="{1406C182-C50E-458B-8412-08E50BC4459C}" destId="{011AD1C7-AABB-47F7-A829-57ECA9727982}" srcOrd="2" destOrd="0" parTransId="{57019ACD-F7B4-4647-BA13-A7553D6F5AFE}" sibTransId="{EFF7447A-25EF-4F4D-A52A-8D61EAE93C22}"/>
    <dgm:cxn modelId="{4B69FA90-F3DB-437F-8B23-3D450482A3A2}" type="presOf" srcId="{635A3FEA-8EC1-4EDF-9326-B6A3B13F3E1B}" destId="{7678F5AB-475F-49E6-A342-D68ED82535CB}" srcOrd="0" destOrd="0" presId="urn:microsoft.com/office/officeart/2005/8/layout/default"/>
    <dgm:cxn modelId="{A559C299-C837-4883-91FC-7E69408A5C74}" srcId="{1406C182-C50E-458B-8412-08E50BC4459C}" destId="{635A3FEA-8EC1-4EDF-9326-B6A3B13F3E1B}" srcOrd="3" destOrd="0" parTransId="{F66CA48D-1406-41CB-BFE6-29E9E1A65327}" sibTransId="{3C141734-3F2B-4963-9CE0-4205233075EB}"/>
    <dgm:cxn modelId="{4B657FBA-6012-4317-BA58-D4A7F8048A93}" srcId="{1406C182-C50E-458B-8412-08E50BC4459C}" destId="{C60EFB9D-C66B-4192-BEBB-830F7CF62665}" srcOrd="1" destOrd="0" parTransId="{F3CDBE47-D5E4-4A42-B296-754654801835}" sibTransId="{6963B39E-D102-47B1-97E6-DC347710FBB0}"/>
    <dgm:cxn modelId="{A424AFD8-E5F7-4DE8-843A-FFE601EDBCC8}" type="presOf" srcId="{C60EFB9D-C66B-4192-BEBB-830F7CF62665}" destId="{C5601AB1-7856-46FA-AA83-EF02C3FE70F5}" srcOrd="0" destOrd="0" presId="urn:microsoft.com/office/officeart/2005/8/layout/default"/>
    <dgm:cxn modelId="{E2B495E7-97E1-4F43-B1F5-9A7BD11E5604}" type="presOf" srcId="{1406C182-C50E-458B-8412-08E50BC4459C}" destId="{AF5E8080-EFDA-4702-95FF-DED40CBE4719}" srcOrd="0" destOrd="0" presId="urn:microsoft.com/office/officeart/2005/8/layout/default"/>
    <dgm:cxn modelId="{0DE9CDE8-B5B4-4C75-A880-CC4E592EAB39}" type="presOf" srcId="{9D401B9D-4DE3-4AB1-877D-D18A054482D3}" destId="{647E0CF2-4191-45FC-94A6-7FCE82450F61}" srcOrd="0" destOrd="0" presId="urn:microsoft.com/office/officeart/2005/8/layout/default"/>
    <dgm:cxn modelId="{4CB89129-0EBC-449F-AEEC-95EB48A7308E}" type="presParOf" srcId="{AF5E8080-EFDA-4702-95FF-DED40CBE4719}" destId="{647E0CF2-4191-45FC-94A6-7FCE82450F61}" srcOrd="0" destOrd="0" presId="urn:microsoft.com/office/officeart/2005/8/layout/default"/>
    <dgm:cxn modelId="{E301C401-A6F5-429C-8702-7C3900513E01}" type="presParOf" srcId="{AF5E8080-EFDA-4702-95FF-DED40CBE4719}" destId="{2A1362E0-81E1-4892-A939-59A96F6E21AC}" srcOrd="1" destOrd="0" presId="urn:microsoft.com/office/officeart/2005/8/layout/default"/>
    <dgm:cxn modelId="{1E452CAA-8668-4238-B86C-FD6A2D320DC7}" type="presParOf" srcId="{AF5E8080-EFDA-4702-95FF-DED40CBE4719}" destId="{C5601AB1-7856-46FA-AA83-EF02C3FE70F5}" srcOrd="2" destOrd="0" presId="urn:microsoft.com/office/officeart/2005/8/layout/default"/>
    <dgm:cxn modelId="{6417FD8B-E1A6-4D36-9CAC-269C95684FA1}" type="presParOf" srcId="{AF5E8080-EFDA-4702-95FF-DED40CBE4719}" destId="{12F41B18-6359-4962-95C7-4B4D67638A2C}" srcOrd="3" destOrd="0" presId="urn:microsoft.com/office/officeart/2005/8/layout/default"/>
    <dgm:cxn modelId="{3FA2E5F4-6CE5-4432-A348-89D1AEF9A28B}" type="presParOf" srcId="{AF5E8080-EFDA-4702-95FF-DED40CBE4719}" destId="{EBBE7A86-56CE-493A-8AA3-9B5F9A145D5C}" srcOrd="4" destOrd="0" presId="urn:microsoft.com/office/officeart/2005/8/layout/default"/>
    <dgm:cxn modelId="{93949C77-3FB1-4A8D-92E0-641BE3C06885}" type="presParOf" srcId="{AF5E8080-EFDA-4702-95FF-DED40CBE4719}" destId="{57A3709D-9118-415C-8731-01B2E201C73E}" srcOrd="5" destOrd="0" presId="urn:microsoft.com/office/officeart/2005/8/layout/default"/>
    <dgm:cxn modelId="{F2C1301E-4613-4D4B-9B3D-175B91193DE7}" type="presParOf" srcId="{AF5E8080-EFDA-4702-95FF-DED40CBE4719}" destId="{7678F5AB-475F-49E6-A342-D68ED82535C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CC6A-EFF8-4271-BF6C-4AAB06814C29}">
      <dsp:nvSpPr>
        <dsp:cNvPr id="0" name=""/>
        <dsp:cNvSpPr/>
      </dsp:nvSpPr>
      <dsp:spPr>
        <a:xfrm>
          <a:off x="0" y="4664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Roosevelt </a:t>
          </a:r>
          <a:endParaRPr lang="es-ES" sz="2800" kern="1200"/>
        </a:p>
      </dsp:txBody>
      <dsp:txXfrm>
        <a:off x="32784" y="79425"/>
        <a:ext cx="5847896" cy="606012"/>
      </dsp:txXfrm>
    </dsp:sp>
    <dsp:sp modelId="{98FB33A6-F495-4FD8-8DE7-09D86D563EA3}">
      <dsp:nvSpPr>
        <dsp:cNvPr id="0" name=""/>
        <dsp:cNvSpPr/>
      </dsp:nvSpPr>
      <dsp:spPr>
        <a:xfrm>
          <a:off x="0" y="79886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General San Juan de Dios </a:t>
          </a:r>
          <a:endParaRPr lang="es-ES" sz="2800" kern="1200"/>
        </a:p>
      </dsp:txBody>
      <dsp:txXfrm>
        <a:off x="32784" y="831645"/>
        <a:ext cx="5847896" cy="606012"/>
      </dsp:txXfrm>
    </dsp:sp>
    <dsp:sp modelId="{FADBF934-9F42-4780-9AB5-BC1A2BA88A80}">
      <dsp:nvSpPr>
        <dsp:cNvPr id="0" name=""/>
        <dsp:cNvSpPr/>
      </dsp:nvSpPr>
      <dsp:spPr>
        <a:xfrm>
          <a:off x="0" y="155108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Regional de Occidente</a:t>
          </a:r>
          <a:endParaRPr lang="es-ES" sz="2800" kern="1200"/>
        </a:p>
      </dsp:txBody>
      <dsp:txXfrm>
        <a:off x="32784" y="1583865"/>
        <a:ext cx="5847896" cy="606012"/>
      </dsp:txXfrm>
    </dsp:sp>
    <dsp:sp modelId="{50B3BF2E-BA98-488C-9A62-DA81EC5F3DB9}">
      <dsp:nvSpPr>
        <dsp:cNvPr id="0" name=""/>
        <dsp:cNvSpPr/>
      </dsp:nvSpPr>
      <dsp:spPr>
        <a:xfrm>
          <a:off x="0" y="230330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Regional de Cobán. </a:t>
          </a:r>
          <a:endParaRPr lang="es-ES" sz="2800" kern="1200"/>
        </a:p>
      </dsp:txBody>
      <dsp:txXfrm>
        <a:off x="32784" y="2336085"/>
        <a:ext cx="5847896" cy="606012"/>
      </dsp:txXfrm>
    </dsp:sp>
    <dsp:sp modelId="{979FA6FB-F0A9-4C39-B5A2-35BBFDAC3021}">
      <dsp:nvSpPr>
        <dsp:cNvPr id="0" name=""/>
        <dsp:cNvSpPr/>
      </dsp:nvSpPr>
      <dsp:spPr>
        <a:xfrm>
          <a:off x="0" y="305552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Regional de San Benito</a:t>
          </a:r>
          <a:endParaRPr lang="es-ES" sz="2800" kern="1200"/>
        </a:p>
      </dsp:txBody>
      <dsp:txXfrm>
        <a:off x="32784" y="3088305"/>
        <a:ext cx="5847896" cy="606012"/>
      </dsp:txXfrm>
    </dsp:sp>
    <dsp:sp modelId="{D2355E28-B818-4978-A5B1-001FE8CC5BB1}">
      <dsp:nvSpPr>
        <dsp:cNvPr id="0" name=""/>
        <dsp:cNvSpPr/>
      </dsp:nvSpPr>
      <dsp:spPr>
        <a:xfrm>
          <a:off x="0" y="3807741"/>
          <a:ext cx="591346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Hospital Infantil Elisa Martínez</a:t>
          </a:r>
          <a:endParaRPr lang="es-ES" sz="2800" kern="1200"/>
        </a:p>
      </dsp:txBody>
      <dsp:txXfrm>
        <a:off x="32784" y="3840525"/>
        <a:ext cx="5847896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E0CF2-4191-45FC-94A6-7FCE82450F61}">
      <dsp:nvSpPr>
        <dsp:cNvPr id="0" name=""/>
        <dsp:cNvSpPr/>
      </dsp:nvSpPr>
      <dsp:spPr>
        <a:xfrm>
          <a:off x="803609" y="604"/>
          <a:ext cx="2303219" cy="1381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>
              <a:latin typeface="Bodoni MT" pitchFamily="18" charset="0"/>
            </a:rPr>
            <a:t>Neonatólogo/a o pediatra</a:t>
          </a:r>
          <a:endParaRPr lang="es-ES" sz="2700" kern="1200"/>
        </a:p>
      </dsp:txBody>
      <dsp:txXfrm>
        <a:off x="803609" y="604"/>
        <a:ext cx="2303219" cy="1381931"/>
      </dsp:txXfrm>
    </dsp:sp>
    <dsp:sp modelId="{C5601AB1-7856-46FA-AA83-EF02C3FE70F5}">
      <dsp:nvSpPr>
        <dsp:cNvPr id="0" name=""/>
        <dsp:cNvSpPr/>
      </dsp:nvSpPr>
      <dsp:spPr>
        <a:xfrm>
          <a:off x="3337150" y="604"/>
          <a:ext cx="2303219" cy="1381931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>
              <a:latin typeface="Bodoni MT" pitchFamily="18" charset="0"/>
            </a:rPr>
            <a:t>Licenciada/o en enfermería</a:t>
          </a:r>
        </a:p>
      </dsp:txBody>
      <dsp:txXfrm>
        <a:off x="3337150" y="604"/>
        <a:ext cx="2303219" cy="1381931"/>
      </dsp:txXfrm>
    </dsp:sp>
    <dsp:sp modelId="{EBBE7A86-56CE-493A-8AA3-9B5F9A145D5C}">
      <dsp:nvSpPr>
        <dsp:cNvPr id="0" name=""/>
        <dsp:cNvSpPr/>
      </dsp:nvSpPr>
      <dsp:spPr>
        <a:xfrm>
          <a:off x="803609" y="1612858"/>
          <a:ext cx="2303219" cy="1381931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>
              <a:latin typeface="Bodoni MT" pitchFamily="18" charset="0"/>
            </a:rPr>
            <a:t>Psicólogo/a</a:t>
          </a:r>
        </a:p>
      </dsp:txBody>
      <dsp:txXfrm>
        <a:off x="803609" y="1612858"/>
        <a:ext cx="2303219" cy="1381931"/>
      </dsp:txXfrm>
    </dsp:sp>
    <dsp:sp modelId="{7678F5AB-475F-49E6-A342-D68ED82535CB}">
      <dsp:nvSpPr>
        <dsp:cNvPr id="0" name=""/>
        <dsp:cNvSpPr/>
      </dsp:nvSpPr>
      <dsp:spPr>
        <a:xfrm>
          <a:off x="3337150" y="1612858"/>
          <a:ext cx="2303219" cy="138193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>
              <a:latin typeface="Bodoni MT" pitchFamily="18" charset="0"/>
            </a:rPr>
            <a:t>Nutricionista</a:t>
          </a:r>
        </a:p>
      </dsp:txBody>
      <dsp:txXfrm>
        <a:off x="3337150" y="1612858"/>
        <a:ext cx="2303219" cy="138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0DF56-ADF1-462E-8497-8AE650ACA1BF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0E3C-004D-4BDC-A9C3-5190F2B084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recién nacidos sin importar su lugar de</a:t>
            </a:r>
          </a:p>
          <a:p>
            <a:r>
              <a:rPr lang="es-E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nacimiento, deben tener el derecho a recibir</a:t>
            </a:r>
          </a:p>
          <a:p>
            <a:r>
              <a:rPr lang="es-E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 con la mejor calidad posible desde las</a:t>
            </a:r>
          </a:p>
          <a:p>
            <a:r>
              <a:rPr lang="es-E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perspectivas tecnológica, biomédica, psicológica,</a:t>
            </a:r>
          </a:p>
          <a:p>
            <a:r>
              <a:rPr lang="es-E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emocional y ‘humana’.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0E3C-004D-4BDC-A9C3-5190F2B08413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u="none" strike="noStrike" baseline="0">
                <a:solidFill>
                  <a:srgbClr val="000000"/>
                </a:solidFill>
                <a:latin typeface="Bodoni MT" panose="02070603080606020203" pitchFamily="18" charset="0"/>
              </a:rPr>
              <a:t>El MMC es un método de cuidados integrales, cuya acción principal es la colocación del contacto piel con piel de la madre, padre o encargado. </a:t>
            </a:r>
          </a:p>
          <a:p>
            <a:r>
              <a:rPr lang="es-ES" sz="1200" b="0" i="0" u="none" strike="noStrike" baseline="0">
                <a:solidFill>
                  <a:srgbClr val="000000"/>
                </a:solidFill>
                <a:latin typeface="Bodoni MT" panose="02070603080606020203" pitchFamily="18" charset="0"/>
              </a:rPr>
              <a:t>Este</a:t>
            </a:r>
            <a:r>
              <a:rPr lang="es-ES" sz="120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Bodoni MT" panose="02070603080606020203" pitchFamily="18" charset="0"/>
              </a:rPr>
              <a:t>contacto garantiza la alimentación con leche materna, el cuidado físico y emocional, y la regulación de la temperatura corporal. </a:t>
            </a:r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0E3C-004D-4BDC-A9C3-5190F2B08413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sz="1200">
                <a:latin typeface="Bodoni MT" pitchFamily="18" charset="0"/>
                <a:ea typeface="+mn-lt"/>
                <a:cs typeface="+mn-lt"/>
              </a:rPr>
              <a:t>Formar, sensibilizar y difundir MMC, a través de una plataforma de </a:t>
            </a:r>
            <a:r>
              <a:rPr lang="es-UY" sz="1200" b="1">
                <a:latin typeface="Bodoni MT" pitchFamily="18" charset="0"/>
                <a:ea typeface="+mn-lt"/>
                <a:cs typeface="+mn-lt"/>
              </a:rPr>
              <a:t>e-</a:t>
            </a:r>
            <a:r>
              <a:rPr lang="es-UY" sz="1200" b="1" err="1">
                <a:latin typeface="Bodoni MT" pitchFamily="18" charset="0"/>
                <a:ea typeface="+mn-lt"/>
                <a:cs typeface="+mn-lt"/>
              </a:rPr>
              <a:t>Learning</a:t>
            </a:r>
            <a:r>
              <a:rPr lang="es-UY" sz="1200">
                <a:latin typeface="Bodoni MT" pitchFamily="18" charset="0"/>
                <a:ea typeface="+mn-lt"/>
                <a:cs typeface="+mn-lt"/>
              </a:rPr>
              <a:t> a equipos de profesionales de la salud a nivel  hospitalario con el fin de reducir la morbilidad neonatal temprana, mortalidad, y mejorar la nutrición y el desarrollo infantil temprano en el país. </a:t>
            </a:r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0E3C-004D-4BDC-A9C3-5190F2B08413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0E3C-004D-4BDC-A9C3-5190F2B08413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b="1">
                <a:latin typeface="Bodoni MT" pitchFamily="18" charset="0"/>
                <a:ea typeface="+mn-lt"/>
                <a:cs typeface="+mn-lt"/>
              </a:rPr>
              <a:t>Actividades asincrónicas: </a:t>
            </a:r>
            <a:r>
              <a:rPr lang="es-UY">
                <a:latin typeface="Bodoni MT" pitchFamily="18" charset="0"/>
                <a:ea typeface="+mn-lt"/>
                <a:cs typeface="+mn-lt"/>
              </a:rPr>
              <a:t>contenido adicional (videos, artículos, guías, etc.) para ampliar los temas tratados durante cada sesión los cuales deberán visualizar previamente a la siguiente sesión</a:t>
            </a:r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0E3C-004D-4BDC-A9C3-5190F2B08413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66657" y="1620653"/>
            <a:ext cx="669921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/>
                <a:cs typeface="Arial"/>
              </a:rPr>
              <a:t>HACIA LA INSTITUCIONALIZACIÓN DEL MÉTODO MADRE CANGURO 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/>
                <a:cs typeface="Arial"/>
              </a:rPr>
              <a:t>(MMC)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18539" cy="580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6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860331" y="168168"/>
            <a:ext cx="52552" cy="7672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AF2C536-E683-4519-BD9A-54B32E629EE2}"/>
              </a:ext>
            </a:extLst>
          </p:cNvPr>
          <p:cNvSpPr txBox="1">
            <a:spLocks/>
          </p:cNvSpPr>
          <p:nvPr/>
        </p:nvSpPr>
        <p:spPr>
          <a:xfrm>
            <a:off x="5852385" y="1600200"/>
            <a:ext cx="5952538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Curso e-</a:t>
            </a:r>
            <a:r>
              <a:rPr kumimoji="0" lang="es-ES" sz="4800" b="0" i="0" u="none" strike="noStrike" kern="1200" cap="none" spc="0" normalizeH="0" baseline="0" noProof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learning</a:t>
            </a:r>
            <a:r>
              <a:rPr kumimoji="0" lang="es-ES" sz="4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"Método de cuidado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Madre Canguro (MMC)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para unidades neonatales”</a:t>
            </a:r>
            <a:endParaRPr kumimoji="0" lang="es-GT" sz="40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pic>
        <p:nvPicPr>
          <p:cNvPr id="8" name="Picture 3" descr="Imagen que contiene persona, tabla, cuarto de hospital, comida&#10;&#10;Descripción generada automáticamente">
            <a:extLst>
              <a:ext uri="{FF2B5EF4-FFF2-40B4-BE49-F238E27FC236}">
                <a16:creationId xmlns:a16="http://schemas.microsoft.com/office/drawing/2014/main" id="{982BE772-5081-6944-A8BC-89326F040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17919" r="-1" b="7062"/>
          <a:stretch/>
        </p:blipFill>
        <p:spPr>
          <a:xfrm>
            <a:off x="1" y="1132087"/>
            <a:ext cx="6474940" cy="5725913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3F299513-529D-4A41-9E6D-837F4B49B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48" y="5058366"/>
            <a:ext cx="3229303" cy="14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32338" y="1461803"/>
            <a:ext cx="10527323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UY" sz="3200">
                <a:latin typeface="Calibri"/>
                <a:ea typeface="+mn-lt"/>
                <a:cs typeface="+mn-lt"/>
              </a:rPr>
              <a:t>Formar, sensibilizar y difundir MMC, a través de una </a:t>
            </a:r>
            <a:r>
              <a:rPr lang="es-UY" sz="3200" b="1">
                <a:solidFill>
                  <a:srgbClr val="7030A0"/>
                </a:solidFill>
                <a:latin typeface="Calibri"/>
                <a:ea typeface="+mn-lt"/>
                <a:cs typeface="+mn-lt"/>
              </a:rPr>
              <a:t>plataforma de e-Learning</a:t>
            </a:r>
            <a:r>
              <a:rPr lang="es-UY" sz="3200">
                <a:latin typeface="Calibri"/>
                <a:ea typeface="+mn-lt"/>
                <a:cs typeface="+mn-lt"/>
              </a:rPr>
              <a:t> a equipos de profesionales de la salud a nivel  hospitalario .</a:t>
            </a:r>
          </a:p>
          <a:p>
            <a:pPr algn="just"/>
            <a:endParaRPr lang="es-UY" sz="3200" b="1">
              <a:latin typeface="Calibri"/>
              <a:ea typeface="+mn-lt"/>
              <a:cs typeface="+mn-lt"/>
            </a:endParaRPr>
          </a:p>
          <a:p>
            <a:pPr algn="just"/>
            <a:r>
              <a:rPr lang="es-ES" sz="3200">
                <a:latin typeface="Calibri"/>
                <a:cs typeface="Calibri"/>
              </a:rPr>
              <a:t>Capacitación presencial a un equipo de los hospitales participantes para facilitar </a:t>
            </a:r>
            <a:r>
              <a:rPr lang="es-ES" sz="3200" b="1">
                <a:solidFill>
                  <a:srgbClr val="7030A0"/>
                </a:solidFill>
                <a:latin typeface="Calibri"/>
                <a:cs typeface="Calibri"/>
              </a:rPr>
              <a:t>la implementación de un centro local de excelencia de MMC en Guatemala </a:t>
            </a:r>
            <a:r>
              <a:rPr lang="es-ES" sz="3200">
                <a:latin typeface="Calibri"/>
                <a:cs typeface="Calibri"/>
              </a:rPr>
              <a:t>capaz de capacitar a los otros equipos.</a:t>
            </a:r>
          </a:p>
          <a:p>
            <a:pPr algn="just"/>
            <a:endParaRPr lang="es-GT" sz="3200">
              <a:latin typeface="Bodoni MT" pitchFamily="18" charset="0"/>
            </a:endParaRPr>
          </a:p>
          <a:p>
            <a:pPr algn="just"/>
            <a:endParaRPr lang="es-ES" sz="2800">
              <a:latin typeface="Bodoni MT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15211" y="197712"/>
            <a:ext cx="64220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GT" sz="4000" b="1">
                <a:solidFill>
                  <a:schemeClr val="bg1"/>
                </a:solidFill>
                <a:latin typeface="Bernard MT Condensed"/>
              </a:rPr>
              <a:t>Objetivo</a:t>
            </a:r>
            <a:endParaRPr lang="en-US" sz="2000">
              <a:solidFill>
                <a:schemeClr val="bg1"/>
              </a:solidFill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0452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860331" y="16816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0464694"/>
              </p:ext>
            </p:extLst>
          </p:nvPr>
        </p:nvGraphicFramePr>
        <p:xfrm>
          <a:off x="874793" y="1548420"/>
          <a:ext cx="59134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4E10E0E-2B6B-4ECF-A4F4-C1001C21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82" y="-46644"/>
            <a:ext cx="10972800" cy="1143000"/>
          </a:xfrm>
        </p:spPr>
        <p:txBody>
          <a:bodyPr>
            <a:normAutofit/>
          </a:bodyPr>
          <a:lstStyle/>
          <a:p>
            <a:r>
              <a:rPr lang="es-GT" sz="4000" dirty="0">
                <a:solidFill>
                  <a:schemeClr val="bg1"/>
                </a:solidFill>
                <a:latin typeface="Bernard MT Condensed"/>
              </a:rPr>
              <a:t>Hospitales Seleccionados 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3FD72492-A328-46D7-B033-AC056CEE00FD}"/>
              </a:ext>
            </a:extLst>
          </p:cNvPr>
          <p:cNvSpPr/>
          <p:nvPr/>
        </p:nvSpPr>
        <p:spPr>
          <a:xfrm>
            <a:off x="329380" y="1718185"/>
            <a:ext cx="356419" cy="331839"/>
          </a:xfrm>
          <a:prstGeom prst="star5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26124F4-68BE-4B33-816E-2EF13FBD39FF}"/>
              </a:ext>
            </a:extLst>
          </p:cNvPr>
          <p:cNvSpPr/>
          <p:nvPr/>
        </p:nvSpPr>
        <p:spPr>
          <a:xfrm>
            <a:off x="329379" y="2406442"/>
            <a:ext cx="356419" cy="331839"/>
          </a:xfrm>
          <a:prstGeom prst="star5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A326750-CA40-47E5-B7CC-FB3790492444}"/>
              </a:ext>
            </a:extLst>
          </p:cNvPr>
          <p:cNvSpPr/>
          <p:nvPr/>
        </p:nvSpPr>
        <p:spPr>
          <a:xfrm>
            <a:off x="329379" y="3266765"/>
            <a:ext cx="356419" cy="331839"/>
          </a:xfrm>
          <a:prstGeom prst="star5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23CCB02-2A02-4BD4-AD52-8D7D3ED95438}"/>
              </a:ext>
            </a:extLst>
          </p:cNvPr>
          <p:cNvSpPr/>
          <p:nvPr/>
        </p:nvSpPr>
        <p:spPr>
          <a:xfrm>
            <a:off x="550605" y="6277894"/>
            <a:ext cx="356419" cy="331839"/>
          </a:xfrm>
          <a:prstGeom prst="star5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6B62FA-99EA-4209-BAC9-0888FAB24301}"/>
              </a:ext>
            </a:extLst>
          </p:cNvPr>
          <p:cNvSpPr txBox="1"/>
          <p:nvPr/>
        </p:nvSpPr>
        <p:spPr>
          <a:xfrm>
            <a:off x="1074174" y="6272980"/>
            <a:ext cx="75241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Centros de </a:t>
            </a:r>
            <a:r>
              <a:rPr lang="en-US" dirty="0" err="1">
                <a:cs typeface="Calibri"/>
              </a:rPr>
              <a:t>Formación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Método</a:t>
            </a:r>
            <a:r>
              <a:rPr lang="en-US" dirty="0">
                <a:cs typeface="Calibri"/>
              </a:rPr>
              <a:t> Madre </a:t>
            </a:r>
            <a:r>
              <a:rPr lang="en-US" dirty="0" err="1">
                <a:cs typeface="Calibri"/>
              </a:rPr>
              <a:t>Canguro</a:t>
            </a:r>
            <a:endParaRPr lang="en-US" dirty="0">
              <a:cs typeface="Calibri"/>
            </a:endParaRPr>
          </a:p>
        </p:txBody>
      </p:sp>
      <p:pic>
        <p:nvPicPr>
          <p:cNvPr id="15" name="Imagen 15">
            <a:extLst>
              <a:ext uri="{FF2B5EF4-FFF2-40B4-BE49-F238E27FC236}">
                <a16:creationId xmlns:a16="http://schemas.microsoft.com/office/drawing/2014/main" id="{173E185C-9F2E-46CC-B3C5-0A19F2E99B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343" y="1459216"/>
            <a:ext cx="3984171" cy="45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9F2B977-16FD-DC4B-B26D-8D6FD0E9912A}"/>
              </a:ext>
            </a:extLst>
          </p:cNvPr>
          <p:cNvSpPr txBox="1">
            <a:spLocks/>
          </p:cNvSpPr>
          <p:nvPr/>
        </p:nvSpPr>
        <p:spPr>
          <a:xfrm>
            <a:off x="556178" y="5010410"/>
            <a:ext cx="11081465" cy="136776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UY" sz="3200" b="1" dirty="0">
                <a:latin typeface="Bodoni MT"/>
                <a:ea typeface="+mn-lt"/>
                <a:cs typeface="+mn-lt"/>
              </a:rPr>
              <a:t>31 Becas otorgadas con el apoyo del Centro Latinoamericano de Perinatología (CLAP) y OPS </a:t>
            </a:r>
            <a:endParaRPr lang="en-US">
              <a:cs typeface="Calibri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94868" y="197791"/>
            <a:ext cx="64220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GT" sz="4000" b="1">
                <a:solidFill>
                  <a:schemeClr val="bg1"/>
                </a:solidFill>
                <a:latin typeface="Bernard MT Condensed"/>
              </a:rPr>
              <a:t>Grupo Objetivo </a:t>
            </a:r>
            <a:endParaRPr lang="es-GT" b="1">
              <a:solidFill>
                <a:schemeClr val="bg1"/>
              </a:solidFill>
              <a:latin typeface="Bernard MT Condensed"/>
            </a:endParaRPr>
          </a:p>
        </p:txBody>
      </p:sp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80F1E101-AF90-4EB2-A62D-EC5C41A47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08028"/>
              </p:ext>
            </p:extLst>
          </p:nvPr>
        </p:nvGraphicFramePr>
        <p:xfrm>
          <a:off x="2261305" y="1545793"/>
          <a:ext cx="6443980" cy="299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52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6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4EB832-E17C-43AA-AF18-597A5BCB38CB}"/>
              </a:ext>
            </a:extLst>
          </p:cNvPr>
          <p:cNvSpPr txBox="1"/>
          <p:nvPr/>
        </p:nvSpPr>
        <p:spPr>
          <a:xfrm>
            <a:off x="522515" y="337457"/>
            <a:ext cx="73696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cs typeface="Calibri"/>
              </a:rPr>
              <a:t>ANTECEDENTES 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923C6BC-19CA-40A9-8822-C04BB59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15" y="1251689"/>
            <a:ext cx="9154509" cy="456483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86F806B-ADCE-4B0F-853D-2F730983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090" y="5940777"/>
            <a:ext cx="2743200" cy="5732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929870D-A2CF-41B2-AE58-0C89F3A04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469" y="5984092"/>
            <a:ext cx="2743200" cy="2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20E0F-82B5-4CEF-A036-2A33B7121CF0}"/>
              </a:ext>
            </a:extLst>
          </p:cNvPr>
          <p:cNvSpPr txBox="1">
            <a:spLocks/>
          </p:cNvSpPr>
          <p:nvPr/>
        </p:nvSpPr>
        <p:spPr>
          <a:xfrm>
            <a:off x="844833" y="1254909"/>
            <a:ext cx="10515600" cy="134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s-ES" sz="3200" b="1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GUATEMALA </a:t>
            </a:r>
            <a:endParaRPr lang="es-E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G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doni MT" panose="02070603080606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doni MT" panose="02070603080606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GT" sz="2200" dirty="0">
              <a:latin typeface="Bodoni MT" panose="02070603080606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G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GT" sz="2200" dirty="0">
              <a:latin typeface="Bodoni MT" panose="02070603080606020203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defRPr/>
            </a:pPr>
            <a:endParaRPr lang="es-GT" sz="2200" dirty="0">
              <a:latin typeface="Bodoni MT" panose="02070603080606020203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s-GT" sz="2200" dirty="0">
              <a:latin typeface="Bodoni MT" panose="02070603080606020203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31338" y="5968507"/>
            <a:ext cx="728429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Fuente: </a:t>
            </a:r>
            <a:r>
              <a:rPr lang="en-US" dirty="0"/>
              <a:t>SIGSA. </a:t>
            </a:r>
            <a:r>
              <a:rPr lang="en-US" dirty="0">
                <a:solidFill>
                  <a:schemeClr val="accent2"/>
                </a:solidFill>
              </a:rPr>
              <a:t>Datos </a:t>
            </a:r>
            <a:r>
              <a:rPr lang="en-US" dirty="0" err="1">
                <a:solidFill>
                  <a:schemeClr val="accent2"/>
                </a:solidFill>
              </a:rPr>
              <a:t>preeliminares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SIGSA 1. 2021.</a:t>
            </a:r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29583"/>
              </p:ext>
            </p:extLst>
          </p:nvPr>
        </p:nvGraphicFramePr>
        <p:xfrm>
          <a:off x="1120207" y="3095095"/>
          <a:ext cx="8913161" cy="1938089"/>
        </p:xfrm>
        <a:graphic>
          <a:graphicData uri="http://schemas.openxmlformats.org/drawingml/2006/table">
            <a:tbl>
              <a:tblPr/>
              <a:tblGrid>
                <a:gridCol w="214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9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Nacimientos</a:t>
                      </a:r>
                      <a:r>
                        <a:rPr lang="es-GT" sz="1200" b="1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 institucionales </a:t>
                      </a:r>
                    </a:p>
                    <a:p>
                      <a:pPr algn="ctr" fontAlgn="ctr"/>
                      <a:r>
                        <a:rPr lang="es-GT" sz="1200" b="1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2016- 2020</a:t>
                      </a:r>
                    </a:p>
                    <a:p>
                      <a:pPr algn="ctr" fontAlgn="ctr"/>
                      <a:r>
                        <a:rPr lang="es-GT" sz="1200" b="1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Guatemala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45"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 vivos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101,241 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100,112 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92,944 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 84,722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106,706 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 BPN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333333"/>
                          </a:solidFill>
                          <a:latin typeface="Arial"/>
                        </a:rPr>
                        <a:t>14,624</a:t>
                      </a:r>
                      <a:endParaRPr lang="es-E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333333"/>
                          </a:solidFill>
                          <a:latin typeface="Arial"/>
                        </a:rPr>
                        <a:t>14,666 </a:t>
                      </a:r>
                      <a:endParaRPr lang="es-ES" sz="1400" b="0" i="0" u="none" strike="noStrike" noProof="0"/>
                    </a:p>
                    <a:p>
                      <a:pPr lvl="0" algn="ctr">
                        <a:buNone/>
                      </a:pPr>
                      <a:endParaRPr lang="es-ES" sz="1400" b="1" i="0" u="none" strike="noStrike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333333"/>
                          </a:solidFill>
                          <a:latin typeface="Arial"/>
                        </a:rPr>
                        <a:t>13,659</a:t>
                      </a:r>
                      <a:endParaRPr lang="es-E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333333"/>
                          </a:solidFill>
                          <a:latin typeface="Arial"/>
                        </a:rPr>
                        <a:t>13,957</a:t>
                      </a:r>
                      <a:endParaRPr lang="es-E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333333"/>
                          </a:solidFill>
                          <a:latin typeface="Arial"/>
                        </a:rPr>
                        <a:t>18,259</a:t>
                      </a:r>
                      <a:endParaRPr lang="es-E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26863"/>
                  </a:ext>
                </a:extLst>
              </a:tr>
            </a:tbl>
          </a:graphicData>
        </a:graphic>
      </p:graphicFrame>
      <p:sp>
        <p:nvSpPr>
          <p:cNvPr id="12" name="11 Estrella de 7 puntas"/>
          <p:cNvSpPr/>
          <p:nvPr/>
        </p:nvSpPr>
        <p:spPr>
          <a:xfrm>
            <a:off x="9768908" y="4127726"/>
            <a:ext cx="1752600" cy="128451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000000"/>
                </a:solidFill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34005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4C1831-7900-4242-BDA0-4722F2320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81451D7F-010C-4399-BFDB-63E80407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2" y="2350752"/>
            <a:ext cx="6347580" cy="3047789"/>
          </a:xfrm>
          <a:prstGeom prst="rect">
            <a:avLst/>
          </a:prstGeom>
        </p:spPr>
      </p:pic>
      <p:pic>
        <p:nvPicPr>
          <p:cNvPr id="10" name="Imagen 10" descr="Imagen que contiene persona, pequeño, sostener, niño&#10;&#10;Descripción generada automáticamente">
            <a:extLst>
              <a:ext uri="{FF2B5EF4-FFF2-40B4-BE49-F238E27FC236}">
                <a16:creationId xmlns:a16="http://schemas.microsoft.com/office/drawing/2014/main" id="{6621DBEA-4DA3-4495-A043-4A3FF06E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3934" y="3197095"/>
            <a:ext cx="3137202" cy="2657475"/>
          </a:xfrm>
          <a:prstGeom prst="rect">
            <a:avLst/>
          </a:prstGeom>
        </p:spPr>
      </p:pic>
      <p:pic>
        <p:nvPicPr>
          <p:cNvPr id="13" name="Imagen 1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C27130C-73E2-4B26-BDF1-03121869B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934" y="1787395"/>
            <a:ext cx="1838325" cy="14097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B3AA154-F3AE-4FD2-95D8-DF1BFA304906}"/>
              </a:ext>
            </a:extLst>
          </p:cNvPr>
          <p:cNvSpPr txBox="1"/>
          <p:nvPr/>
        </p:nvSpPr>
        <p:spPr>
          <a:xfrm>
            <a:off x="430591" y="297543"/>
            <a:ext cx="32270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cs typeface="Calibri"/>
              </a:rPr>
              <a:t>JUSTIFICACIÓN</a:t>
            </a:r>
          </a:p>
        </p:txBody>
      </p:sp>
    </p:spTree>
    <p:extLst>
      <p:ext uri="{BB962C8B-B14F-4D97-AF65-F5344CB8AC3E}">
        <p14:creationId xmlns:p14="http://schemas.microsoft.com/office/powerpoint/2010/main" val="20981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3009" y="1683467"/>
            <a:ext cx="7209883" cy="43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C8DD98-8621-4ED7-AAE2-2B5A0FE13C84}"/>
              </a:ext>
            </a:extLst>
          </p:cNvPr>
          <p:cNvSpPr txBox="1"/>
          <p:nvPr/>
        </p:nvSpPr>
        <p:spPr>
          <a:xfrm>
            <a:off x="751114" y="293914"/>
            <a:ext cx="51162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GT" sz="3200" b="1">
                <a:solidFill>
                  <a:srgbClr val="FFFFFF"/>
                </a:solidFill>
                <a:latin typeface="Bernard MT Condensed"/>
              </a:rPr>
              <a:t>Método Madre Canguro</a:t>
            </a:r>
            <a:r>
              <a:rPr lang="es-ES" sz="3200">
                <a:solidFill>
                  <a:srgbClr val="FFFFFF"/>
                </a:solidFill>
                <a:latin typeface="Bernard MT Condensed"/>
              </a:rPr>
              <a:t>​</a:t>
            </a:r>
            <a:endParaRPr lang="es-ES" sz="3200">
              <a:solidFill>
                <a:srgbClr val="FFFFFF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49D573E-16EE-4EC1-964A-D45B5C0D0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848" y="1382495"/>
            <a:ext cx="2743200" cy="327845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CD44965-5A6F-49EB-854A-4B5C9ABDD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194" y="1385229"/>
            <a:ext cx="3203027" cy="26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2080" y="83848"/>
            <a:ext cx="748411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320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PROPUESTA NACIONAL </a:t>
            </a:r>
            <a:endParaRPr lang="es-GT" sz="3200">
              <a:solidFill>
                <a:schemeClr val="accent5">
                  <a:lumMod val="75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s-GT" sz="320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PARA TRABAJAR MMC</a:t>
            </a:r>
            <a:r>
              <a:rPr lang="es-GT" sz="2400" dirty="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 </a:t>
            </a:r>
            <a:r>
              <a:rPr lang="es-GT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Arial"/>
              </a:rPr>
              <a:t> </a:t>
            </a:r>
            <a:r>
              <a:rPr lang="es-GT" sz="2400" dirty="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 </a:t>
            </a:r>
            <a:endParaRPr lang="en-US" sz="2400">
              <a:solidFill>
                <a:schemeClr val="accent1"/>
              </a:solidFill>
              <a:latin typeface="Bernard MT Condensed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6B0F7B6-AEA6-4F3E-82C7-8A2F43978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5767" y="1287969"/>
            <a:ext cx="6420466" cy="5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996966" y="256846"/>
            <a:ext cx="59383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EQUIPO CENTRAL DE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MMC</a:t>
            </a:r>
            <a:r>
              <a:rPr lang="es-GT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Arial"/>
              </a:rPr>
              <a:t> </a:t>
            </a:r>
            <a:r>
              <a:rPr lang="es-GT" sz="4000" dirty="0">
                <a:solidFill>
                  <a:schemeClr val="accent5">
                    <a:lumMod val="75000"/>
                  </a:schemeClr>
                </a:solidFill>
                <a:latin typeface="Bernard MT Condensed"/>
              </a:rPr>
              <a:t> </a:t>
            </a:r>
            <a:endParaRPr lang="en-US" sz="4000">
              <a:solidFill>
                <a:schemeClr val="accent5">
                  <a:lumMod val="75000"/>
                </a:schemeClr>
              </a:solidFill>
              <a:latin typeface="Bernard MT Condensed" pitchFamily="18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840405E-5B37-4591-A31E-99AADBF8D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95573"/>
              </p:ext>
            </p:extLst>
          </p:nvPr>
        </p:nvGraphicFramePr>
        <p:xfrm>
          <a:off x="1984296" y="2116062"/>
          <a:ext cx="8195982" cy="3416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0397">
                  <a:extLst>
                    <a:ext uri="{9D8B030D-6E8A-4147-A177-3AD203B41FA5}">
                      <a16:colId xmlns:a16="http://schemas.microsoft.com/office/drawing/2014/main" val="2122347686"/>
                    </a:ext>
                  </a:extLst>
                </a:gridCol>
                <a:gridCol w="4245585">
                  <a:extLst>
                    <a:ext uri="{9D8B030D-6E8A-4147-A177-3AD203B41FA5}">
                      <a16:colId xmlns:a16="http://schemas.microsoft.com/office/drawing/2014/main" val="2476798894"/>
                    </a:ext>
                  </a:extLst>
                </a:gridCol>
              </a:tblGrid>
              <a:tr h="569451">
                <a:tc>
                  <a:txBody>
                    <a:bodyPr/>
                    <a:lstStyle/>
                    <a:p>
                      <a:pPr algn="ctr"/>
                      <a:r>
                        <a:rPr lang="es-GT" sz="1800" noProof="0">
                          <a:effectLst/>
                        </a:rPr>
                        <a:t>Área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noProof="0">
                          <a:effectLst/>
                        </a:rPr>
                        <a:t>Profesional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690717"/>
                  </a:ext>
                </a:extLst>
              </a:tr>
              <a:tr h="1138903">
                <a:tc>
                  <a:txBody>
                    <a:bodyPr/>
                    <a:lstStyle/>
                    <a:p>
                      <a:r>
                        <a:rPr lang="es-GT" sz="1800" noProof="0">
                          <a:effectLst/>
                        </a:rPr>
                        <a:t>Programa Nacional de Salud Reproductiva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GT" sz="1800" noProof="0">
                          <a:effectLst/>
                        </a:rPr>
                        <a:t>Dra. Jennifer Aguirre</a:t>
                      </a:r>
                    </a:p>
                    <a:p>
                      <a:r>
                        <a:rPr lang="es-GT" sz="1800" noProof="0">
                          <a:effectLst/>
                        </a:rPr>
                        <a:t>Dra. Elizabeth Santiago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624107"/>
                  </a:ext>
                </a:extLst>
              </a:tr>
              <a:tr h="569451">
                <a:tc>
                  <a:txBody>
                    <a:bodyPr/>
                    <a:lstStyle/>
                    <a:p>
                      <a:r>
                        <a:rPr lang="es-GT" sz="1800" noProof="0">
                          <a:effectLst/>
                        </a:rPr>
                        <a:t>Coordinación General de Hospitales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GT" sz="1800" noProof="0">
                          <a:effectLst/>
                        </a:rPr>
                        <a:t>Dra. Rebeca Arrivillaga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793692"/>
                  </a:ext>
                </a:extLst>
              </a:tr>
              <a:tr h="1138903">
                <a:tc>
                  <a:txBody>
                    <a:bodyPr/>
                    <a:lstStyle/>
                    <a:p>
                      <a:r>
                        <a:rPr lang="es-GT" sz="1800" noProof="0">
                          <a:effectLst/>
                        </a:rPr>
                        <a:t>Unidad de Nutrición Pediátrica Hospitalaria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Dr. Francisco Chew</a:t>
                      </a:r>
                    </a:p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Licda. Andrea </a:t>
                      </a:r>
                      <a:r>
                        <a:rPr lang="en-US" sz="1800" err="1">
                          <a:effectLst/>
                        </a:rPr>
                        <a:t>Márquez</a:t>
                      </a:r>
                      <a:endParaRPr lang="en-US" sz="1800">
                        <a:effectLst/>
                      </a:endParaRPr>
                    </a:p>
                    <a:p>
                      <a:r>
                        <a:rPr lang="en-US" sz="1800">
                          <a:effectLst/>
                        </a:rPr>
                        <a:t>Licda. </a:t>
                      </a:r>
                      <a:r>
                        <a:rPr lang="en-US" sz="1800" err="1">
                          <a:effectLst/>
                        </a:rPr>
                        <a:t>Nidia</a:t>
                      </a:r>
                      <a:r>
                        <a:rPr lang="en-US" sz="1800">
                          <a:effectLst/>
                        </a:rPr>
                        <a:t> Pereira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93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7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52522" y="214357"/>
            <a:ext cx="51872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Arial"/>
              </a:rPr>
              <a:t>Normativa Nacional </a:t>
            </a:r>
            <a:r>
              <a:rPr lang="es-GT" sz="4000" dirty="0">
                <a:solidFill>
                  <a:schemeClr val="accent1"/>
                </a:solidFill>
                <a:latin typeface="Bernard MT Condensed"/>
              </a:rPr>
              <a:t> </a:t>
            </a:r>
            <a:endParaRPr lang="en-US" sz="4000" dirty="0">
              <a:solidFill>
                <a:schemeClr val="accent1"/>
              </a:solidFill>
              <a:latin typeface="Bernard MT Condensed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73158" y="1115073"/>
            <a:ext cx="4918841" cy="57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94270" y="1443841"/>
            <a:ext cx="6697324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600" b="1">
                <a:solidFill>
                  <a:schemeClr val="accent4"/>
                </a:solidFill>
                <a:latin typeface="Bernard MT Condensed" pitchFamily="18" charset="0"/>
              </a:rPr>
              <a:t>LINEAMIENTOS HOSPITALARIOS DEL</a:t>
            </a:r>
          </a:p>
          <a:p>
            <a:pPr algn="ctr"/>
            <a:r>
              <a:rPr lang="es-ES" sz="3600" b="1">
                <a:solidFill>
                  <a:schemeClr val="accent4"/>
                </a:solidFill>
                <a:latin typeface="Bernard MT Condensed" pitchFamily="18" charset="0"/>
              </a:rPr>
              <a:t>MÉTODO MADRE CANGURO</a:t>
            </a:r>
          </a:p>
          <a:p>
            <a:endParaRPr lang="es-ES">
              <a:latin typeface="Arial"/>
              <a:cs typeface="Arial"/>
            </a:endParaRP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Programa Nacional de Salud Reproductiva</a:t>
            </a: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Departamento de Regulación de los Programas de Atención a las Personas</a:t>
            </a:r>
          </a:p>
          <a:p>
            <a:pPr algn="ctr"/>
            <a:endParaRPr lang="es-ES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Unidad de Nutrición Pediátrica Hospitalaria</a:t>
            </a: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Viceministerio de Hospitales</a:t>
            </a:r>
          </a:p>
          <a:p>
            <a:pPr algn="ctr"/>
            <a:endParaRPr lang="es-ES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Ministerio de Salud Pública y Asistencia Social</a:t>
            </a: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Guatemala</a:t>
            </a:r>
          </a:p>
          <a:p>
            <a:pPr algn="ctr"/>
            <a:endParaRPr lang="es-ES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">
                <a:solidFill>
                  <a:schemeClr val="bg1"/>
                </a:solidFill>
                <a:latin typeface="Arial"/>
                <a:cs typeface="Arial"/>
              </a:rPr>
              <a:t>Primera Edición 2021</a:t>
            </a:r>
          </a:p>
        </p:txBody>
      </p:sp>
    </p:spTree>
    <p:extLst>
      <p:ext uri="{BB962C8B-B14F-4D97-AF65-F5344CB8AC3E}">
        <p14:creationId xmlns:p14="http://schemas.microsoft.com/office/powerpoint/2010/main" val="327046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1692" y="1322023"/>
            <a:ext cx="11204154" cy="52219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GT" sz="3300" dirty="0">
                <a:solidFill>
                  <a:schemeClr val="accent1"/>
                </a:solidFill>
                <a:latin typeface="Bodoni MT Black"/>
                <a:cs typeface="Arial"/>
              </a:rPr>
              <a:t>a. General</a:t>
            </a:r>
            <a:endParaRPr lang="es-ES" dirty="0">
              <a:solidFill>
                <a:schemeClr val="accent1"/>
              </a:solidFill>
              <a:latin typeface="Bodoni MT Black"/>
            </a:endParaRPr>
          </a:p>
          <a:p>
            <a:pPr algn="just"/>
            <a:r>
              <a:rPr lang="es-ES" sz="3300" dirty="0">
                <a:latin typeface="Calibri"/>
                <a:cs typeface="Arial"/>
              </a:rPr>
              <a:t>Brindar lineamientos a los profesionales involucrados en la atención materno neonatal basada en la humanización de los procesos de cuidado para la atención del RN prematuro o de BPN a través de la institucionalización del MMC en los hospitales del MSPAS.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23FC39-C5A1-444F-B2E8-CCD7FF412688}"/>
              </a:ext>
            </a:extLst>
          </p:cNvPr>
          <p:cNvSpPr txBox="1"/>
          <p:nvPr/>
        </p:nvSpPr>
        <p:spPr>
          <a:xfrm>
            <a:off x="1360714" y="315686"/>
            <a:ext cx="36031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solidFill>
                  <a:srgbClr val="FFFFFF"/>
                </a:solidFill>
                <a:latin typeface="Berlin Sans FB Demi"/>
                <a:cs typeface="Calibri"/>
              </a:rPr>
              <a:t>OBJETIVO​</a:t>
            </a:r>
            <a:endParaRPr lang="es-ES" sz="3200">
              <a:solidFill>
                <a:srgbClr val="FFFFFF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233456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506</Words>
  <Application>Microsoft Office PowerPoint</Application>
  <PresentationFormat>Panorámica</PresentationFormat>
  <Paragraphs>100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Amasis MT Pro Black</vt:lpstr>
      <vt:lpstr>Arial</vt:lpstr>
      <vt:lpstr>Berlin Sans FB Demi</vt:lpstr>
      <vt:lpstr>Bernard MT Condensed</vt:lpstr>
      <vt:lpstr>Bodoni MT</vt:lpstr>
      <vt:lpstr>Bodoni MT Black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Hospitales Seleccionados 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Ramazzini Alfaro</dc:creator>
  <cp:lastModifiedBy>Boris Barrios</cp:lastModifiedBy>
  <cp:revision>342</cp:revision>
  <dcterms:created xsi:type="dcterms:W3CDTF">2021-03-24T21:31:23Z</dcterms:created>
  <dcterms:modified xsi:type="dcterms:W3CDTF">2021-10-04T14:14:17Z</dcterms:modified>
</cp:coreProperties>
</file>