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4" r:id="rId4"/>
    <p:sldId id="282" r:id="rId5"/>
    <p:sldId id="279" r:id="rId6"/>
    <p:sldId id="281" r:id="rId7"/>
    <p:sldId id="283" r:id="rId8"/>
    <p:sldId id="285" r:id="rId9"/>
    <p:sldId id="280" r:id="rId10"/>
    <p:sldId id="27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B36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77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30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4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38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71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79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00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116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70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1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408E-28DB-4D53-8817-6CBD1323FC23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E871-B64F-4EA2-9AE4-461E11847A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6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907346" y="2952306"/>
            <a:ext cx="9807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de Noviembre</a:t>
            </a:r>
          </a:p>
          <a:p>
            <a:pPr algn="ctr"/>
            <a:r>
              <a:rPr lang="es-GT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Día Mundial de la Infancia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251ED4C-AD8C-4687-A49C-69ED9105BDE1}"/>
              </a:ext>
            </a:extLst>
          </p:cNvPr>
          <p:cNvSpPr txBox="1"/>
          <p:nvPr/>
        </p:nvSpPr>
        <p:spPr>
          <a:xfrm>
            <a:off x="0" y="764782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MINISTERIO DE SALUD PÚBLICA Y ASISTENCIA SOCIAL</a:t>
            </a:r>
          </a:p>
          <a:p>
            <a:pPr algn="ctr"/>
            <a:r>
              <a:rPr lang="es-GT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Programa de Salud Integral de la Niñez</a:t>
            </a:r>
          </a:p>
          <a:p>
            <a:pPr algn="ctr"/>
            <a:r>
              <a:rPr lang="es-GT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DRPAP/MSPAS</a:t>
            </a:r>
          </a:p>
        </p:txBody>
      </p:sp>
    </p:spTree>
    <p:extLst>
      <p:ext uri="{BB962C8B-B14F-4D97-AF65-F5344CB8AC3E}">
        <p14:creationId xmlns="" xmlns:p14="http://schemas.microsoft.com/office/powerpoint/2010/main" val="130468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258184" y="1288474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571948" y="2376789"/>
            <a:ext cx="11067826" cy="398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GT" sz="28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SALUD INTEGRAL DE LA NIÑEZ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D48E46C-BD0F-4968-B1DB-28B7FF310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97" y="3106516"/>
            <a:ext cx="3756275" cy="2817206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5DA31973-DEB1-4FEE-B749-4182425D3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147" y="1379376"/>
            <a:ext cx="10389428" cy="3743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sz="2400" b="1" dirty="0"/>
              <a:t>GUATEMALA TIENE UN RETO PARA UNIRNOS EN UN MISMO PROPÓSITO…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sz="2400" dirty="0"/>
              <a:t>La primera infancia es una etapa crucial del curso de la vida que requiere atención integral para potencializar el desarrollo de las niñas y los niños garantizando su calidad de vida.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GT" dirty="0"/>
          </a:p>
        </p:txBody>
      </p:sp>
    </p:spTree>
    <p:extLst>
      <p:ext uri="{BB962C8B-B14F-4D97-AF65-F5344CB8AC3E}">
        <p14:creationId xmlns="" xmlns:p14="http://schemas.microsoft.com/office/powerpoint/2010/main" val="45748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A04FEEF8-6100-4A2C-8548-B7D778FEFD24}"/>
              </a:ext>
            </a:extLst>
          </p:cNvPr>
          <p:cNvSpPr txBox="1"/>
          <p:nvPr/>
        </p:nvSpPr>
        <p:spPr>
          <a:xfrm>
            <a:off x="3126828" y="455629"/>
            <a:ext cx="593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63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 descr="A screenshot of a cell phon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72" t="49076" r="5549" b="9247"/>
          <a:stretch>
            <a:fillRect/>
          </a:stretch>
        </p:blipFill>
        <p:spPr>
          <a:xfrm>
            <a:off x="1184564" y="0"/>
            <a:ext cx="11007436" cy="6858000"/>
          </a:xfrm>
          <a:prstGeom prst="rect">
            <a:avLst/>
          </a:prstGeom>
        </p:spPr>
      </p:pic>
      <p:pic>
        <p:nvPicPr>
          <p:cNvPr id="1026" name="Picture 2" descr="C:\Users\miriam.mendez\Desktop\escritorio 2020\AUTORIDADES 2020\png\LOGO de salud-03.png"/>
          <p:cNvPicPr>
            <a:picLocks noChangeAspect="1" noChangeArrowheads="1"/>
          </p:cNvPicPr>
          <p:nvPr/>
        </p:nvPicPr>
        <p:blipFill>
          <a:blip r:embed="rId3" cstate="print"/>
          <a:srcRect l="1075" t="29293" r="21108" b="26738"/>
          <a:stretch>
            <a:fillRect/>
          </a:stretch>
        </p:blipFill>
        <p:spPr bwMode="auto">
          <a:xfrm>
            <a:off x="1841502" y="2205310"/>
            <a:ext cx="8337180" cy="2475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748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SALUD INTEGRAL DE LA NIÑEZ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258184" y="1288474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GT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Día Mundial de la Infancia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533400" y="2090339"/>
            <a:ext cx="11067826" cy="398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G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países miembros de Naciones </a:t>
            </a:r>
            <a:r>
              <a:rPr lang="es-GT" sz="2400" dirty="0"/>
              <a:t>U</a:t>
            </a:r>
            <a:r>
              <a:rPr kumimoji="0" lang="es-G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nidas</a:t>
            </a:r>
            <a:r>
              <a:rPr kumimoji="0" lang="es-G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celebran el día Universal del Niño el 20 de noviembre, fecha en la que la Asamblea General de la ONU aprobó la Declaración de los Derechos del Niño en 1959.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G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 fecha del 20 de noviembre recuerda la firma de la </a:t>
            </a:r>
            <a:r>
              <a:rPr lang="es-GT" sz="2400" dirty="0"/>
              <a:t>C</a:t>
            </a:r>
            <a:r>
              <a:rPr kumimoji="0" lang="es-G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onvención</a:t>
            </a:r>
            <a:r>
              <a:rPr kumimoji="0" lang="es-G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sobre los Derechos del niño (1989</a:t>
            </a:r>
            <a:r>
              <a:rPr lang="es-GT" sz="2400" dirty="0"/>
              <a:t>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GT" sz="2400" dirty="0"/>
              <a:t>El Gobierno de </a:t>
            </a:r>
            <a:r>
              <a:rPr lang="es-GT" sz="2400" b="1" dirty="0"/>
              <a:t>Guatemala ratificó</a:t>
            </a:r>
            <a:r>
              <a:rPr lang="es-GT" sz="2400" dirty="0"/>
              <a:t> la </a:t>
            </a:r>
            <a:r>
              <a:rPr lang="es-GT" sz="2400" b="1" dirty="0"/>
              <a:t>Convención</a:t>
            </a:r>
            <a:r>
              <a:rPr lang="es-GT" sz="2400" dirty="0"/>
              <a:t> sobre los </a:t>
            </a:r>
            <a:r>
              <a:rPr lang="es-GT" sz="2400" b="1" dirty="0"/>
              <a:t>Derechos del Niño</a:t>
            </a:r>
            <a:r>
              <a:rPr lang="es-GT" sz="2400" dirty="0"/>
              <a:t> en 1990.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GT" sz="2400" dirty="0"/>
              <a:t>Se aprovecha para reconocer los avances y desafíos para garantizar los derechos de los niños y las niñas.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90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258184" y="1288474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GT" sz="3100" b="1" dirty="0"/>
              <a:t>1. Antecedentes de la Primera Infancia en Guatemala</a:t>
            </a:r>
            <a:endParaRPr kumimoji="0" lang="es-GT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439426" y="1951980"/>
            <a:ext cx="11067826" cy="398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Durante los años 2007 y 2008 se celebraron los Encuentros Nacionales por la Primera Infancia -ENPI I y II- en donde el Estado declaró prioridad nacional a la Primera Infancia.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De esta Declaración surge la iniciativa del primer Plan de Acción a Favor de la Primera Infancia 2007-2015 (PAFPI)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Se formula la Política Pública de Desarrollo Integral de la Primera Infancia 2010-2020   -PPDIPI-.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s-GT" sz="24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SALUD INTEGRAL DE LA NIÑEZ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74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571948" y="1749287"/>
            <a:ext cx="11067826" cy="460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/>
              <a:t>Mediante el Acuerdo Gubernativo 11-2019 se crea el </a:t>
            </a:r>
            <a:r>
              <a:rPr lang="es-ES_tradnl" b="1" dirty="0"/>
              <a:t>Gabinete Específico de Desarrollo Social -GEDS-</a:t>
            </a:r>
            <a:r>
              <a:rPr lang="es-ES_tradnl" dirty="0"/>
              <a:t>, qué como parte del Organismo Ejecutivo tiene por objeto coordinar, articular y gestionar en el marco del Plan Nacional de Desarrollo -PND- </a:t>
            </a:r>
            <a:r>
              <a:rPr lang="es-ES_tradnl" dirty="0" err="1"/>
              <a:t>K’atun</a:t>
            </a:r>
            <a:r>
              <a:rPr lang="es-ES_tradnl" dirty="0"/>
              <a:t>, Nuestra Guatemala 2032, las políticas relativas al desarrollo, la protección social y prevención de la violencia para reducir brechas de inequidad y desigualdad de la población en condiciones de vulnerabilidad.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dirty="0"/>
              <a:t>Dentro de este marco se crea la Mesa Temática de Primera Infancia -MTPI-</a:t>
            </a:r>
            <a:endParaRPr lang="es-GT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SALUD INTEGRAL DE LA NIÑEZ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B09A8FE7-89A1-4AE3-B3B1-5D174897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24" t="6812" r="14960"/>
          <a:stretch>
            <a:fillRect/>
          </a:stretch>
        </p:blipFill>
        <p:spPr bwMode="auto">
          <a:xfrm>
            <a:off x="1053011" y="3515214"/>
            <a:ext cx="33845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7C4952F-EE3A-4E9F-864C-22B936D92C4C}"/>
              </a:ext>
            </a:extLst>
          </p:cNvPr>
          <p:cNvSpPr/>
          <p:nvPr/>
        </p:nvSpPr>
        <p:spPr>
          <a:xfrm>
            <a:off x="5196919" y="3837489"/>
            <a:ext cx="4752528" cy="2520280"/>
          </a:xfrm>
          <a:prstGeom prst="rect">
            <a:avLst/>
          </a:prstGeom>
          <a:solidFill>
            <a:schemeClr val="accent1">
              <a:alpha val="28000"/>
            </a:schemeClr>
          </a:solidFill>
          <a:ln cmpd="dbl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400" b="1" dirty="0">
                <a:solidFill>
                  <a:schemeClr val="tx2">
                    <a:lumMod val="75000"/>
                  </a:schemeClr>
                </a:solidFill>
              </a:rPr>
              <a:t>OBJETIVO DE LA MESA</a:t>
            </a:r>
          </a:p>
          <a:p>
            <a:pPr algn="just">
              <a:defRPr/>
            </a:pPr>
            <a:r>
              <a:rPr lang="es-GT" sz="2000" dirty="0">
                <a:solidFill>
                  <a:srgbClr val="000000"/>
                </a:solidFill>
                <a:latin typeface="Arial Nova Light" panose="020B0304020202020204" pitchFamily="34" charset="0"/>
              </a:rPr>
              <a:t>Espacio técnico para identificar acciones comunes alrededor de la situación de la Primera Infancia  que facilita la integración, articulación y coordinación interinstitucional con intercambio de información para la toma de decisiones </a:t>
            </a:r>
          </a:p>
        </p:txBody>
      </p:sp>
      <p:sp>
        <p:nvSpPr>
          <p:cNvPr id="14" name="Subtítulo 10">
            <a:extLst>
              <a:ext uri="{FF2B5EF4-FFF2-40B4-BE49-F238E27FC236}">
                <a16:creationId xmlns="" xmlns:a16="http://schemas.microsoft.com/office/drawing/2014/main" id="{816DC844-0C06-4B4D-860F-618F174DD34A}"/>
              </a:ext>
            </a:extLst>
          </p:cNvPr>
          <p:cNvSpPr txBox="1">
            <a:spLocks/>
          </p:cNvSpPr>
          <p:nvPr/>
        </p:nvSpPr>
        <p:spPr>
          <a:xfrm>
            <a:off x="286871" y="1142065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GT" sz="3100" b="1" dirty="0"/>
              <a:t>2. Mesa Temática de Primera Infancia</a:t>
            </a:r>
            <a:endParaRPr kumimoji="0" lang="es-GT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27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-1438094" y="1437081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GT" sz="2800" b="1" dirty="0"/>
              <a:t>3. Definición de Primera Infancia para Guatemala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522785" y="2012148"/>
            <a:ext cx="11067826" cy="398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s-ES_tradnl" altLang="es-GT" dirty="0">
                <a:solidFill>
                  <a:srgbClr val="000000"/>
                </a:solidFill>
                <a:latin typeface="Arial Nova Light" panose="020B0304020202020204" pitchFamily="34" charset="0"/>
              </a:rPr>
              <a:t>	</a:t>
            </a:r>
            <a:r>
              <a:rPr lang="es-ES_tradnl" altLang="es-GT" dirty="0">
                <a:solidFill>
                  <a:srgbClr val="000000"/>
                </a:solidFill>
              </a:rPr>
              <a:t>Con el fin de poner al niño como sujeto de derecho y </a:t>
            </a:r>
            <a:r>
              <a:rPr lang="es-ES_tradnl" altLang="es-GT" b="1" dirty="0">
                <a:solidFill>
                  <a:srgbClr val="000000"/>
                </a:solidFill>
              </a:rPr>
              <a:t>centro de la atención</a:t>
            </a:r>
            <a:r>
              <a:rPr lang="es-ES_tradnl" altLang="es-GT" dirty="0">
                <a:solidFill>
                  <a:srgbClr val="000000"/>
                </a:solidFill>
              </a:rPr>
              <a:t>, la Mesa Temática de Primera Infancia centra la definición de desarrollo integral del niño en el marco de la </a:t>
            </a:r>
            <a:r>
              <a:rPr lang="es-ES_tradnl" altLang="es-GT" dirty="0">
                <a:solidFill>
                  <a:schemeClr val="tx2">
                    <a:lumMod val="75000"/>
                  </a:schemeClr>
                </a:solidFill>
              </a:rPr>
              <a:t>Convención de Derechos </a:t>
            </a:r>
            <a:r>
              <a:rPr lang="es-ES_tradnl" altLang="es-GT" dirty="0">
                <a:solidFill>
                  <a:srgbClr val="000000"/>
                </a:solidFill>
              </a:rPr>
              <a:t>del Niño y en la evidencia recopilada en un gran número de publicaciones científicas que muestran que diferentes entornos (nace, crece, juega, aprende) pueden favorecer o afectar el desarrollo físico, cognitivo, lingüístico y socioemocional del niño y tener consecuencias negativas en el curso de vida. </a:t>
            </a:r>
            <a:endParaRPr lang="en-US" altLang="en-US" dirty="0">
              <a:solidFill>
                <a:srgbClr val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s-GT" dirty="0"/>
              <a:t>	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es-GT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es-GT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es-GT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s-GT" dirty="0"/>
              <a:t>	</a:t>
            </a: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SALUD INTEGRAL DE LA NIÑEZ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213B88D-9300-4266-BCE7-75FFF1F7F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603" y="1097745"/>
            <a:ext cx="1347333" cy="9205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DD1426F-D80B-4017-B39D-EA3FE2C74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1" y="3429000"/>
            <a:ext cx="1356384" cy="19173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6FEEF7D3-6481-4FAB-A7C9-D40CB433A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431" y="3433366"/>
            <a:ext cx="1472268" cy="18967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9B820739-2DDA-4AAD-92C2-50EEE5372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8608" y="3403730"/>
            <a:ext cx="2552071" cy="1896706"/>
          </a:xfrm>
          <a:prstGeom prst="rect">
            <a:avLst/>
          </a:prstGeom>
        </p:spPr>
      </p:pic>
      <p:graphicFrame>
        <p:nvGraphicFramePr>
          <p:cNvPr id="13" name="Tabla 13">
            <a:extLst>
              <a:ext uri="{FF2B5EF4-FFF2-40B4-BE49-F238E27FC236}">
                <a16:creationId xmlns="" xmlns:a16="http://schemas.microsoft.com/office/drawing/2014/main" id="{0295034D-18AF-4D54-92E2-AA9F91EC1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7703987"/>
              </p:ext>
            </p:extLst>
          </p:nvPr>
        </p:nvGraphicFramePr>
        <p:xfrm>
          <a:off x="822887" y="5578032"/>
          <a:ext cx="11067826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826">
                  <a:extLst>
                    <a:ext uri="{9D8B030D-6E8A-4147-A177-3AD203B41FA5}">
                      <a16:colId xmlns="" xmlns:a16="http://schemas.microsoft.com/office/drawing/2014/main" val="3139984879"/>
                    </a:ext>
                  </a:extLst>
                </a:gridCol>
              </a:tblGrid>
              <a:tr h="692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2000" dirty="0"/>
                        <a:t>Etapa crucial del curso de la vida desde la gestación hasta los seis años de edad que requieren atención integral para potencializar el desarrollo de las niñas y los niños garantizando su calidad de vida.</a:t>
                      </a:r>
                      <a:r>
                        <a:rPr lang="es-GT" dirty="0"/>
                        <a:t> </a:t>
                      </a:r>
                      <a:endParaRPr lang="es-GT" sz="2800" dirty="0"/>
                    </a:p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184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161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258184" y="1216964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GT" sz="2800" b="1" dirty="0"/>
              <a:t>Abordaje intersectorial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533400" y="1263259"/>
            <a:ext cx="11067826" cy="398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GT" sz="28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GT" sz="2400" dirty="0">
                <a:solidFill>
                  <a:srgbClr val="000000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La promoción del desarrollo físico, cognitivo, lingüístico y socioemocional del niño requiere del </a:t>
            </a:r>
            <a:r>
              <a:rPr lang="es-ES_tradnl" altLang="es-GT" sz="2400" i="1" dirty="0">
                <a:solidFill>
                  <a:srgbClr val="000000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Cuidado Cariñoso Sensible </a:t>
            </a:r>
            <a:r>
              <a:rPr lang="es-ES_tradnl" altLang="es-GT" sz="2400" dirty="0">
                <a:solidFill>
                  <a:srgbClr val="000000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que implica buena salud, nutrición adecuada, oportunidades de aprendizaje temprano, seguridad, protección y atención receptiva.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SALUD INTEGRAL DE LA NIÑEZ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11">
            <a:extLst>
              <a:ext uri="{FF2B5EF4-FFF2-40B4-BE49-F238E27FC236}">
                <a16:creationId xmlns="" xmlns:a16="http://schemas.microsoft.com/office/drawing/2014/main" id="{E02ABFC0-D121-48B5-931B-CD3C6B34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30" y="2894806"/>
            <a:ext cx="3556793" cy="28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71EC7F2-01D4-4F27-89AE-082E35248B13}"/>
              </a:ext>
            </a:extLst>
          </p:cNvPr>
          <p:cNvSpPr/>
          <p:nvPr/>
        </p:nvSpPr>
        <p:spPr>
          <a:xfrm>
            <a:off x="774201" y="5695189"/>
            <a:ext cx="11067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s-ES_tradnl" altLang="es-GT" sz="2400" dirty="0">
                <a:solidFill>
                  <a:srgbClr val="000000"/>
                </a:solidFill>
                <a:ea typeface="Times New Roman" panose="02020603050405020304" pitchFamily="18" charset="0"/>
                <a:cs typeface="Century Gothic" panose="020B0502020202020204" pitchFamily="34" charset="0"/>
              </a:rPr>
              <a:t>Lo cual demanda la acción conjunta e integrada del MSPAS, MINEDUC, MAGA, MIDES, SESAN, SOSEP, SBS, SEPREM, CONADI, DEMI, SEGEPLAN entre otras instancias de gobierno, la sociedad civil, las familias y las comunidades</a:t>
            </a:r>
            <a:endParaRPr lang="en-US" altLang="en-US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33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17" y="588394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258184" y="1288474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571948" y="2376789"/>
            <a:ext cx="11067826" cy="398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GT" sz="28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214696" y="681169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SALUD INTEGRAL DE LA NIÑEZ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5DA31973-DEB1-4FEE-B749-4182425D3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559" y="3409407"/>
            <a:ext cx="2929333" cy="3448594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s-ES_tradnl" sz="1600" dirty="0" smtClean="0"/>
              <a:t>En 2018 se crea el Programa de Educación Inicial “Acompáñame a Crecer”. Tiene como objetivos específicos el orientar a las familias para generar condiciones favorables para el mantenimiento y protección de la salud física, mental y </a:t>
            </a:r>
            <a:r>
              <a:rPr lang="es-ES_tradnl" sz="1600" dirty="0" smtClean="0"/>
              <a:t>socio afectivo </a:t>
            </a:r>
            <a:r>
              <a:rPr lang="es-ES_tradnl" sz="1600" dirty="0" smtClean="0"/>
              <a:t>de los niños y niñas de 0 a 4 años de edad</a:t>
            </a:r>
            <a:endParaRPr lang="es-419" altLang="en-US" sz="160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90D6409-5826-4D2D-A4A4-E55AD5DB8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6" y="1641240"/>
            <a:ext cx="3028571" cy="1866667"/>
          </a:xfrm>
          <a:prstGeom prst="rect">
            <a:avLst/>
          </a:prstGeom>
        </p:spPr>
      </p:pic>
      <p:pic>
        <p:nvPicPr>
          <p:cNvPr id="13" name="Imagen 7">
            <a:extLst>
              <a:ext uri="{FF2B5EF4-FFF2-40B4-BE49-F238E27FC236}">
                <a16:creationId xmlns="" xmlns:a16="http://schemas.microsoft.com/office/drawing/2014/main" id="{F719F8BA-70E7-4499-A837-3CE770BA2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115" y="1537425"/>
            <a:ext cx="2905864" cy="717121"/>
          </a:xfrm>
          <a:prstGeom prst="rect">
            <a:avLst/>
          </a:prstGeom>
        </p:spPr>
      </p:pic>
      <p:pic>
        <p:nvPicPr>
          <p:cNvPr id="14" name="Marcador de contenido 5">
            <a:extLst>
              <a:ext uri="{FF2B5EF4-FFF2-40B4-BE49-F238E27FC236}">
                <a16:creationId xmlns="" xmlns:a16="http://schemas.microsoft.com/office/drawing/2014/main" id="{93100545-3837-47A5-8D84-16F27FDE5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004" y="2243169"/>
            <a:ext cx="2838212" cy="1872208"/>
          </a:xfrm>
          <a:prstGeom prst="rect">
            <a:avLst/>
          </a:prstGeom>
        </p:spPr>
      </p:pic>
      <p:sp>
        <p:nvSpPr>
          <p:cNvPr id="15" name="Rectángulo redondeado 2">
            <a:extLst>
              <a:ext uri="{FF2B5EF4-FFF2-40B4-BE49-F238E27FC236}">
                <a16:creationId xmlns="" xmlns:a16="http://schemas.microsoft.com/office/drawing/2014/main" id="{3C630B97-AB35-4722-970B-BB9C63BFB6CC}"/>
              </a:ext>
            </a:extLst>
          </p:cNvPr>
          <p:cNvSpPr/>
          <p:nvPr/>
        </p:nvSpPr>
        <p:spPr>
          <a:xfrm>
            <a:off x="0" y="1109791"/>
            <a:ext cx="6518366" cy="3532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Situación de la Primera Infancia en Guatemala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Imagen 1">
            <a:extLst>
              <a:ext uri="{FF2B5EF4-FFF2-40B4-BE49-F238E27FC236}">
                <a16:creationId xmlns="" xmlns:a16="http://schemas.microsoft.com/office/drawing/2014/main" id="{19FF081E-F4D3-4778-995B-A794410C0F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1" t="20635" r="4510"/>
          <a:stretch/>
        </p:blipFill>
        <p:spPr>
          <a:xfrm>
            <a:off x="222069" y="4409728"/>
            <a:ext cx="5688631" cy="2448272"/>
          </a:xfrm>
          <a:prstGeom prst="rect">
            <a:avLst/>
          </a:prstGeom>
        </p:spPr>
      </p:pic>
      <p:pic>
        <p:nvPicPr>
          <p:cNvPr id="17" name="Imagen 3">
            <a:extLst>
              <a:ext uri="{FF2B5EF4-FFF2-40B4-BE49-F238E27FC236}">
                <a16:creationId xmlns="" xmlns:a16="http://schemas.microsoft.com/office/drawing/2014/main" id="{BD87E828-9301-427F-BC8D-402CBFC79B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835" t="14304" r="18109" b="10104"/>
          <a:stretch/>
        </p:blipFill>
        <p:spPr>
          <a:xfrm>
            <a:off x="5790617" y="4326941"/>
            <a:ext cx="3261360" cy="2348179"/>
          </a:xfrm>
          <a:prstGeom prst="rect">
            <a:avLst/>
          </a:prstGeom>
        </p:spPr>
      </p:pic>
      <p:pic>
        <p:nvPicPr>
          <p:cNvPr id="18" name="Picture 2" descr="Resultado de imagen para imagen programa de educaciÃ³n inicial acompÃ¡Ã±ame a crecer"/>
          <p:cNvPicPr>
            <a:picLocks noChangeAspect="1" noChangeArrowheads="1"/>
          </p:cNvPicPr>
          <p:nvPr/>
        </p:nvPicPr>
        <p:blipFill>
          <a:blip r:embed="rId8"/>
          <a:srcRect l="49249" t="32188" r="2951" b="31760"/>
          <a:stretch>
            <a:fillRect/>
          </a:stretch>
        </p:blipFill>
        <p:spPr>
          <a:xfrm>
            <a:off x="9286287" y="5670323"/>
            <a:ext cx="2597578" cy="1187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748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2" y="340200"/>
            <a:ext cx="14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DRPAP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82276" y="147148"/>
            <a:ext cx="52552" cy="76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ubtítulo 10"/>
          <p:cNvSpPr txBox="1">
            <a:spLocks/>
          </p:cNvSpPr>
          <p:nvPr/>
        </p:nvSpPr>
        <p:spPr>
          <a:xfrm>
            <a:off x="0" y="1305169"/>
            <a:ext cx="11618258" cy="529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GT" sz="2800" b="1" dirty="0"/>
              <a:t>4. Política Pública de Desarrollo Integral de la Primera Infancia -PPDIPI-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10"/>
          <p:cNvSpPr txBox="1">
            <a:spLocks/>
          </p:cNvSpPr>
          <p:nvPr/>
        </p:nvSpPr>
        <p:spPr>
          <a:xfrm>
            <a:off x="550432" y="1939468"/>
            <a:ext cx="11067826" cy="398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La PPDIPI es una política de carácter transversal y multisectorial la cual debe ser implementada de manera conjunta por diferentes entidades estatales a nivel nacional y territorial que tienen injerencia en el desarrollo integral de la primera infancia desde los ámbitos de salud, nutrición, educación, seguridad y protección.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endParaRPr lang="es-ES_tradnl" sz="2400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_tradnl" sz="2400" dirty="0"/>
              <a:t>Dado que la vigencia de la PPDIPI caducó en diciembre del 2020, que la misma no se encuentra alineada con el PND: </a:t>
            </a:r>
            <a:r>
              <a:rPr lang="es-ES_tradnl" sz="2400" dirty="0" err="1"/>
              <a:t>K’atun</a:t>
            </a:r>
            <a:r>
              <a:rPr lang="es-ES_tradnl" sz="2400" dirty="0"/>
              <a:t>, Nuestra Guatemala 2032, con los planes estratégicos institucionales (PEI),  con los planes operativos anuales (POA) y por tanto tampoco con los mecanismos de asignación presupuestaria, el Gobierno de Guatemala, a través de la MTPI asumió el reto de gestionar y llevar a cabo su actualización. </a:t>
            </a:r>
            <a:endParaRPr lang="es-GT" sz="2400" dirty="0"/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345324" y="393786"/>
            <a:ext cx="695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 DE SALUD INTEGRAL DE LA NIÑEZ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64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742</Words>
  <Application>Microsoft Office PowerPoint</Application>
  <PresentationFormat>Personalizado</PresentationFormat>
  <Paragraphs>61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Ramazzini Alfaro</dc:creator>
  <cp:lastModifiedBy>slinares</cp:lastModifiedBy>
  <cp:revision>51</cp:revision>
  <dcterms:created xsi:type="dcterms:W3CDTF">2021-03-24T21:31:23Z</dcterms:created>
  <dcterms:modified xsi:type="dcterms:W3CDTF">2021-11-19T19:59:25Z</dcterms:modified>
</cp:coreProperties>
</file>