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5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6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94660"/>
  </p:normalViewPr>
  <p:slideViewPr>
    <p:cSldViewPr snapToGrid="0">
      <p:cViewPr varScale="1">
        <p:scale>
          <a:sx n="73" d="100"/>
          <a:sy n="73" d="100"/>
        </p:scale>
        <p:origin x="63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2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MX" sz="1800">
                <a:latin typeface="Arial" panose="020B0604020202020204" pitchFamily="34" charset="0"/>
                <a:cs typeface="Arial" panose="020B0604020202020204" pitchFamily="34" charset="0"/>
              </a:rPr>
              <a:t>Casos de malaria por años. Guatemala, 2011 a sem 1</a:t>
            </a:r>
            <a:r>
              <a:rPr lang="es-MX" sz="1800" baseline="0">
                <a:latin typeface="Arial" panose="020B0604020202020204" pitchFamily="34" charset="0"/>
                <a:cs typeface="Arial" panose="020B0604020202020204" pitchFamily="34" charset="0"/>
              </a:rPr>
              <a:t> a 41:2021.</a:t>
            </a:r>
            <a:endParaRPr lang="es-MX" sz="180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4633333333333337"/>
          <c:y val="2.3148148148148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'Casos y MH'!$AA$3:$AK$3</c:f>
              <c:strCach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Sem 41:2021</c:v>
                </c:pt>
              </c:strCache>
            </c:strRef>
          </c:cat>
          <c:val>
            <c:numRef>
              <c:f>'Casos y MH'!$AA$4:$AK$4</c:f>
              <c:numCache>
                <c:formatCode>General</c:formatCode>
                <c:ptCount val="11"/>
                <c:pt idx="0">
                  <c:v>6817</c:v>
                </c:pt>
                <c:pt idx="1">
                  <c:v>5346</c:v>
                </c:pt>
                <c:pt idx="2">
                  <c:v>6214</c:v>
                </c:pt>
                <c:pt idx="3">
                  <c:v>5434</c:v>
                </c:pt>
                <c:pt idx="4">
                  <c:v>5091</c:v>
                </c:pt>
                <c:pt idx="5">
                  <c:v>4853</c:v>
                </c:pt>
                <c:pt idx="6">
                  <c:v>4124</c:v>
                </c:pt>
                <c:pt idx="7">
                  <c:v>3018</c:v>
                </c:pt>
                <c:pt idx="8">
                  <c:v>1994</c:v>
                </c:pt>
                <c:pt idx="9">
                  <c:v>1042</c:v>
                </c:pt>
                <c:pt idx="10">
                  <c:v>804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FD-41B6-87E3-907BB8155A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8501935"/>
        <c:axId val="1015075327"/>
      </c:lineChart>
      <c:catAx>
        <c:axId val="918501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5075327"/>
        <c:crosses val="autoZero"/>
        <c:auto val="1"/>
        <c:lblAlgn val="ctr"/>
        <c:lblOffset val="100"/>
        <c:noMultiLvlLbl val="0"/>
      </c:catAx>
      <c:valAx>
        <c:axId val="10150753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85019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100" b="0" i="0" cap="none" baseline="0">
                <a:latin typeface="Arial" panose="020B0604020202020204" pitchFamily="34" charset="0"/>
              </a:rPr>
              <a:t>Casos de malaria por área de salud. Guatemala, sem 1 a 41:2021.</a:t>
            </a:r>
          </a:p>
        </c:rich>
      </c:tx>
      <c:layout>
        <c:manualLayout>
          <c:xMode val="edge"/>
          <c:yMode val="edge"/>
          <c:x val="0.2777777777777777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901-4336-AFD6-A2CA0DF5C60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901-4336-AFD6-A2CA0DF5C60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901-4336-AFD6-A2CA0DF5C60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901-4336-AFD6-A2CA0DF5C60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5901-4336-AFD6-A2CA0DF5C60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5901-4336-AFD6-A2CA0DF5C60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5901-4336-AFD6-A2CA0DF5C60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5901-4336-AFD6-A2CA0DF5C60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5901-4336-AFD6-A2CA0DF5C608}"/>
                </c:ext>
              </c:extLst>
            </c:dLbl>
            <c:dLbl>
              <c:idx val="2"/>
              <c:layout>
                <c:manualLayout>
                  <c:x val="-0.1"/>
                  <c:y val="0.111111111111111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901-4336-AFD6-A2CA0DF5C608}"/>
                </c:ext>
              </c:extLst>
            </c:dLbl>
            <c:dLbl>
              <c:idx val="3"/>
              <c:layout>
                <c:manualLayout>
                  <c:x val="-0.15277777777777779"/>
                  <c:y val="4.629629629629629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901-4336-AFD6-A2CA0DF5C608}"/>
                </c:ext>
              </c:extLst>
            </c:dLbl>
            <c:dLbl>
              <c:idx val="4"/>
              <c:layout>
                <c:manualLayout>
                  <c:x val="-0.21111111111111111"/>
                  <c:y val="-1.85185185185185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5901-4336-AFD6-A2CA0DF5C608}"/>
                </c:ext>
              </c:extLst>
            </c:dLbl>
            <c:dLbl>
              <c:idx val="5"/>
              <c:layout>
                <c:manualLayout>
                  <c:x val="1.1111111111111112E-2"/>
                  <c:y val="-3.703703703703703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5901-4336-AFD6-A2CA0DF5C608}"/>
                </c:ext>
              </c:extLst>
            </c:dLbl>
            <c:dLbl>
              <c:idx val="6"/>
              <c:layout>
                <c:manualLayout>
                  <c:x val="8.611111111111111E-2"/>
                  <c:y val="1.851851851851849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5901-4336-AFD6-A2CA0DF5C6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'%'!$J$6:$J$12</c:f>
              <c:strCache>
                <c:ptCount val="7"/>
                <c:pt idx="0">
                  <c:v>Alta Verapaz</c:v>
                </c:pt>
                <c:pt idx="1">
                  <c:v>Izabal </c:v>
                </c:pt>
                <c:pt idx="2">
                  <c:v>Escuintla</c:v>
                </c:pt>
                <c:pt idx="3">
                  <c:v>Petén Norte</c:v>
                </c:pt>
                <c:pt idx="4">
                  <c:v>Petén Sur occidente</c:v>
                </c:pt>
                <c:pt idx="5">
                  <c:v> Suchitepequez</c:v>
                </c:pt>
                <c:pt idx="6">
                  <c:v>Resto</c:v>
                </c:pt>
              </c:strCache>
            </c:strRef>
          </c:cat>
          <c:val>
            <c:numRef>
              <c:f>'%'!$K$6:$K$12</c:f>
              <c:numCache>
                <c:formatCode>General</c:formatCode>
                <c:ptCount val="7"/>
                <c:pt idx="0">
                  <c:v>489</c:v>
                </c:pt>
                <c:pt idx="1">
                  <c:v>181</c:v>
                </c:pt>
                <c:pt idx="2">
                  <c:v>46</c:v>
                </c:pt>
                <c:pt idx="3">
                  <c:v>37</c:v>
                </c:pt>
                <c:pt idx="4">
                  <c:v>15</c:v>
                </c:pt>
                <c:pt idx="5">
                  <c:v>6</c:v>
                </c:pt>
                <c:pt idx="6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901-4336-AFD6-A2CA0DF5C60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Número de casos y porcentaje</a:t>
            </a:r>
            <a:r>
              <a:rPr lang="en-US" baseline="0"/>
              <a:t> acumulativo </a:t>
            </a:r>
            <a:r>
              <a:rPr lang="en-US"/>
              <a:t>por edad y sexo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8.7000188561620492E-2"/>
          <c:y val="0.18075413416863109"/>
          <c:w val="0.79933051118865206"/>
          <c:h val="0.6309355275996215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DashBoard!$D$2</c:f>
              <c:strCache>
                <c:ptCount val="1"/>
                <c:pt idx="0">
                  <c:v>F</c:v>
                </c:pt>
              </c:strCache>
            </c:strRef>
          </c:tx>
          <c:invertIfNegative val="0"/>
          <c:cat>
            <c:strRef>
              <c:f>DashBoard!$B$3:$B$13</c:f>
              <c:strCache>
                <c:ptCount val="11"/>
                <c:pt idx="0">
                  <c:v>&lt;5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&gt;50</c:v>
                </c:pt>
              </c:strCache>
            </c:strRef>
          </c:cat>
          <c:val>
            <c:numRef>
              <c:f>DashBoard!$D$3:$D$13</c:f>
              <c:numCache>
                <c:formatCode>General</c:formatCode>
                <c:ptCount val="11"/>
                <c:pt idx="0">
                  <c:v>25</c:v>
                </c:pt>
                <c:pt idx="1">
                  <c:v>52</c:v>
                </c:pt>
                <c:pt idx="2">
                  <c:v>51</c:v>
                </c:pt>
                <c:pt idx="3">
                  <c:v>42</c:v>
                </c:pt>
                <c:pt idx="4">
                  <c:v>44</c:v>
                </c:pt>
                <c:pt idx="5">
                  <c:v>32</c:v>
                </c:pt>
                <c:pt idx="6">
                  <c:v>33</c:v>
                </c:pt>
                <c:pt idx="7">
                  <c:v>18</c:v>
                </c:pt>
                <c:pt idx="8">
                  <c:v>23</c:v>
                </c:pt>
                <c:pt idx="9">
                  <c:v>11</c:v>
                </c:pt>
                <c:pt idx="1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E2-435A-A325-7AED23DD577D}"/>
            </c:ext>
          </c:extLst>
        </c:ser>
        <c:ser>
          <c:idx val="1"/>
          <c:order val="1"/>
          <c:tx>
            <c:strRef>
              <c:f>DashBoard!$E$2</c:f>
              <c:strCache>
                <c:ptCount val="1"/>
                <c:pt idx="0">
                  <c:v>M</c:v>
                </c:pt>
              </c:strCache>
            </c:strRef>
          </c:tx>
          <c:invertIfNegative val="0"/>
          <c:cat>
            <c:strRef>
              <c:f>DashBoard!$B$3:$B$13</c:f>
              <c:strCache>
                <c:ptCount val="11"/>
                <c:pt idx="0">
                  <c:v>&lt;5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&gt;50</c:v>
                </c:pt>
              </c:strCache>
            </c:strRef>
          </c:cat>
          <c:val>
            <c:numRef>
              <c:f>DashBoard!$E$3:$E$13</c:f>
              <c:numCache>
                <c:formatCode>General</c:formatCode>
                <c:ptCount val="11"/>
                <c:pt idx="0">
                  <c:v>33</c:v>
                </c:pt>
                <c:pt idx="1">
                  <c:v>61</c:v>
                </c:pt>
                <c:pt idx="2">
                  <c:v>72</c:v>
                </c:pt>
                <c:pt idx="3">
                  <c:v>55</c:v>
                </c:pt>
                <c:pt idx="4">
                  <c:v>44</c:v>
                </c:pt>
                <c:pt idx="5">
                  <c:v>26</c:v>
                </c:pt>
                <c:pt idx="6">
                  <c:v>23</c:v>
                </c:pt>
                <c:pt idx="7">
                  <c:v>30</c:v>
                </c:pt>
                <c:pt idx="8">
                  <c:v>12</c:v>
                </c:pt>
                <c:pt idx="9">
                  <c:v>14</c:v>
                </c:pt>
                <c:pt idx="10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E2-435A-A325-7AED23DD57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262008832"/>
        <c:axId val="262010752"/>
      </c:barChart>
      <c:lineChart>
        <c:grouping val="standard"/>
        <c:varyColors val="0"/>
        <c:ser>
          <c:idx val="2"/>
          <c:order val="2"/>
          <c:tx>
            <c:strRef>
              <c:f>DashBoard!$G$2</c:f>
              <c:strCache>
                <c:ptCount val="1"/>
                <c:pt idx="0">
                  <c:v>Acumulativo 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val>
            <c:numRef>
              <c:f>DashBoard!$G$3:$G$13</c:f>
              <c:numCache>
                <c:formatCode>0%</c:formatCode>
                <c:ptCount val="11"/>
                <c:pt idx="0">
                  <c:v>7.6416337285902497E-2</c:v>
                </c:pt>
                <c:pt idx="1">
                  <c:v>0.22529644268774704</c:v>
                </c:pt>
                <c:pt idx="2">
                  <c:v>0.38735177865612647</c:v>
                </c:pt>
                <c:pt idx="3">
                  <c:v>0.51515151515151514</c:v>
                </c:pt>
                <c:pt idx="4">
                  <c:v>0.63109354413702234</c:v>
                </c:pt>
                <c:pt idx="5">
                  <c:v>0.70750988142292481</c:v>
                </c:pt>
                <c:pt idx="6">
                  <c:v>0.78129117259552028</c:v>
                </c:pt>
                <c:pt idx="7">
                  <c:v>0.84453227931488783</c:v>
                </c:pt>
                <c:pt idx="8">
                  <c:v>0.89064558629776003</c:v>
                </c:pt>
                <c:pt idx="9">
                  <c:v>0.92358366271409731</c:v>
                </c:pt>
                <c:pt idx="10">
                  <c:v>0.99999999999999978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DE2-435A-A325-7AED23DD57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2080384"/>
        <c:axId val="262078464"/>
      </c:lineChart>
      <c:catAx>
        <c:axId val="2620088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62010752"/>
        <c:crosses val="autoZero"/>
        <c:auto val="1"/>
        <c:lblAlgn val="ctr"/>
        <c:lblOffset val="100"/>
        <c:noMultiLvlLbl val="0"/>
      </c:catAx>
      <c:valAx>
        <c:axId val="262010752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Número de casos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crossAx val="262008832"/>
        <c:crosses val="autoZero"/>
        <c:crossBetween val="between"/>
      </c:valAx>
      <c:valAx>
        <c:axId val="262078464"/>
        <c:scaling>
          <c:orientation val="minMax"/>
          <c:max val="1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200" b="1" i="0" baseline="0">
                    <a:effectLst/>
                  </a:rPr>
                  <a:t>Porcentaje de casos totales</a:t>
                </a:r>
                <a:endParaRPr lang="en-US" sz="1200">
                  <a:effectLst/>
                </a:endParaRP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crossAx val="262080384"/>
        <c:crosses val="max"/>
        <c:crossBetween val="between"/>
      </c:valAx>
      <c:catAx>
        <c:axId val="262080384"/>
        <c:scaling>
          <c:orientation val="minMax"/>
        </c:scaling>
        <c:delete val="1"/>
        <c:axPos val="b"/>
        <c:majorTickMark val="out"/>
        <c:minorTickMark val="none"/>
        <c:tickLblPos val="nextTo"/>
        <c:crossAx val="262078464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4408E-28DB-4D53-8817-6CBD1323FC23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5E871-B64F-4EA2-9AE4-461E11847A1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78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4408E-28DB-4D53-8817-6CBD1323FC23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5E871-B64F-4EA2-9AE4-461E11847A1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309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4408E-28DB-4D53-8817-6CBD1323FC23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5E871-B64F-4EA2-9AE4-461E11847A1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18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4408E-28DB-4D53-8817-6CBD1323FC23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5E871-B64F-4EA2-9AE4-461E11847A1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382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4408E-28DB-4D53-8817-6CBD1323FC23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5E871-B64F-4EA2-9AE4-461E11847A1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719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4408E-28DB-4D53-8817-6CBD1323FC23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5E871-B64F-4EA2-9AE4-461E11847A1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799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4408E-28DB-4D53-8817-6CBD1323FC23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5E871-B64F-4EA2-9AE4-461E11847A1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07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4408E-28DB-4D53-8817-6CBD1323FC23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5E871-B64F-4EA2-9AE4-461E11847A1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164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4408E-28DB-4D53-8817-6CBD1323FC23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5E871-B64F-4EA2-9AE4-461E11847A1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052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4408E-28DB-4D53-8817-6CBD1323FC23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5E871-B64F-4EA2-9AE4-461E11847A1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232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4408E-28DB-4D53-8817-6CBD1323FC23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5E871-B64F-4EA2-9AE4-461E11847A1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31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4408E-28DB-4D53-8817-6CBD1323FC23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5E871-B64F-4EA2-9AE4-461E11847A1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619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868159" y="2952306"/>
            <a:ext cx="868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Paludismo o Malaria</a:t>
            </a:r>
            <a:endParaRPr lang="es-GT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251ED4C-AD8C-4687-A49C-69ED9105BDE1}"/>
              </a:ext>
            </a:extLst>
          </p:cNvPr>
          <p:cNvSpPr txBox="1"/>
          <p:nvPr/>
        </p:nvSpPr>
        <p:spPr>
          <a:xfrm>
            <a:off x="0" y="764782"/>
            <a:ext cx="1219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MINISTERIO DE SALUD PÚBLICA Y ASISTENCIA SOCIAL</a:t>
            </a:r>
          </a:p>
          <a:p>
            <a:pPr algn="ctr"/>
            <a:r>
              <a:rPr lang="es-GT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Programa de Enfermedades Transmitidas por Vectores</a:t>
            </a:r>
          </a:p>
          <a:p>
            <a:pPr algn="ctr"/>
            <a:r>
              <a:rPr lang="es-GT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DRPAP/MSPAS</a:t>
            </a:r>
            <a:endParaRPr lang="es-GT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68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942" y="340200"/>
            <a:ext cx="1475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DRPAP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282276" y="147148"/>
            <a:ext cx="52552" cy="767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38942" y="1917733"/>
            <a:ext cx="340069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solidFill>
                  <a:prstClr val="black"/>
                </a:solidFill>
              </a:rPr>
              <a:t>Comunicación para el cambio de comportamiento, </a:t>
            </a:r>
            <a:r>
              <a:rPr lang="es-GT" sz="2000" dirty="0" smtClean="0"/>
              <a:t>reforzando </a:t>
            </a:r>
            <a:r>
              <a:rPr lang="es-GT" sz="2000" dirty="0"/>
              <a:t>los mensajes de información y prevención con las poblaciones de zonas endémicas y de alto </a:t>
            </a:r>
            <a:r>
              <a:rPr lang="es-GT" sz="2000" dirty="0" smtClean="0"/>
              <a:t>riesgo </a:t>
            </a:r>
            <a:r>
              <a:rPr lang="es-GT" sz="2000" dirty="0"/>
              <a:t>sobre el uso de los mosquiteros, conocimiento de los síntomas, transmisión de la malaria y sobre todo la NO automedicación.</a:t>
            </a:r>
            <a:endParaRPr lang="en-US" sz="2000" dirty="0"/>
          </a:p>
          <a:p>
            <a:pPr lvl="0" algn="just"/>
            <a:endParaRPr lang="es-MX" sz="2000" dirty="0">
              <a:solidFill>
                <a:prstClr val="black"/>
              </a:solidFill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1345324" y="393786"/>
            <a:ext cx="6957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Acciones que se están realizando </a:t>
            </a:r>
            <a:endParaRPr lang="es-GT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397" y="1156904"/>
            <a:ext cx="4163786" cy="555171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227" y="1273409"/>
            <a:ext cx="4281544" cy="259950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470" y="3971950"/>
            <a:ext cx="4303058" cy="261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33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942" y="340200"/>
            <a:ext cx="1475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DRPAP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282276" y="147148"/>
            <a:ext cx="52552" cy="767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38942" y="2530683"/>
            <a:ext cx="34006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GT" sz="2000" b="1" dirty="0"/>
              <a:t>P</a:t>
            </a:r>
            <a:r>
              <a:rPr lang="es-GT" sz="2000" b="1" dirty="0" smtClean="0"/>
              <a:t>romocionar </a:t>
            </a:r>
            <a:r>
              <a:rPr lang="es-GT" sz="2000" b="1" dirty="0"/>
              <a:t>el diagnóstico temprano, </a:t>
            </a:r>
            <a:r>
              <a:rPr lang="es-GT" sz="2000" dirty="0"/>
              <a:t>para que las personas que tengan síntomas acudan lo antes posible a un servicio de salud o con un colaborador voluntario de su comunidad para hacerse la prueba y si lo necesitan, recibir el tratamiento. </a:t>
            </a:r>
            <a:endParaRPr lang="es-MX" sz="2000" dirty="0">
              <a:solidFill>
                <a:prstClr val="black"/>
              </a:solidFill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1345324" y="393786"/>
            <a:ext cx="6957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Acciones que se están realizando </a:t>
            </a:r>
            <a:endParaRPr lang="es-GT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353" y="1117827"/>
            <a:ext cx="2844017" cy="568803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578" y="1185874"/>
            <a:ext cx="4203330" cy="560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35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A04FEEF8-6100-4A2C-8548-B7D778FEFD24}"/>
              </a:ext>
            </a:extLst>
          </p:cNvPr>
          <p:cNvSpPr txBox="1"/>
          <p:nvPr/>
        </p:nvSpPr>
        <p:spPr>
          <a:xfrm>
            <a:off x="3126828" y="455629"/>
            <a:ext cx="5938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¡Gracias!</a:t>
            </a:r>
            <a:endParaRPr lang="en-US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63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82276" y="147148"/>
            <a:ext cx="52552" cy="767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Picture 3" descr="A screenshot of a cell phone&#10;&#10;Description automatically generate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2" t="49076" r="5549" b="9247"/>
          <a:stretch>
            <a:fillRect/>
          </a:stretch>
        </p:blipFill>
        <p:spPr>
          <a:xfrm>
            <a:off x="1184564" y="0"/>
            <a:ext cx="11007436" cy="6858000"/>
          </a:xfrm>
          <a:prstGeom prst="rect">
            <a:avLst/>
          </a:prstGeom>
        </p:spPr>
      </p:pic>
      <p:pic>
        <p:nvPicPr>
          <p:cNvPr id="1026" name="Picture 2" descr="C:\Users\miriam.mendez\Desktop\escritorio 2020\AUTORIDADES 2020\png\LOGO de salud-03.png"/>
          <p:cNvPicPr>
            <a:picLocks noChangeAspect="1" noChangeArrowheads="1"/>
          </p:cNvPicPr>
          <p:nvPr/>
        </p:nvPicPr>
        <p:blipFill>
          <a:blip r:embed="rId3" cstate="print"/>
          <a:srcRect l="1075" t="29293" r="21108" b="26738"/>
          <a:stretch>
            <a:fillRect/>
          </a:stretch>
        </p:blipFill>
        <p:spPr bwMode="auto">
          <a:xfrm>
            <a:off x="1841502" y="2205310"/>
            <a:ext cx="8337180" cy="24757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748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942" y="340200"/>
            <a:ext cx="1475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DRPAP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282276" y="147148"/>
            <a:ext cx="52552" cy="767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extBox 2"/>
          <p:cNvSpPr txBox="1"/>
          <p:nvPr/>
        </p:nvSpPr>
        <p:spPr>
          <a:xfrm>
            <a:off x="1345324" y="393786"/>
            <a:ext cx="6957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Programa de Enfermedades Transmitidas por Vectores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339634" y="1489165"/>
            <a:ext cx="5363247" cy="2690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latin typeface="Arial" panose="020B0604020202020204" pitchFamily="34" charset="0"/>
                <a:ea typeface="Arial" panose="020B0604020202020204" pitchFamily="34" charset="0"/>
              </a:rPr>
              <a:t>En el periodo 2012-2021 el programa de malaria ha estado </a:t>
            </a:r>
            <a:r>
              <a:rPr lang="es-ES" sz="2800" b="1" dirty="0" smtClean="0">
                <a:latin typeface="Arial" panose="020B0604020202020204" pitchFamily="34" charset="0"/>
                <a:ea typeface="Arial" panose="020B0604020202020204" pitchFamily="34" charset="0"/>
              </a:rPr>
              <a:t>orientado </a:t>
            </a:r>
            <a:r>
              <a:rPr lang="es-ES" sz="2800" b="1" dirty="0">
                <a:latin typeface="Arial" panose="020B0604020202020204" pitchFamily="34" charset="0"/>
                <a:ea typeface="Arial" panose="020B0604020202020204" pitchFamily="34" charset="0"/>
              </a:rPr>
              <a:t>a la eliminación </a:t>
            </a:r>
            <a:r>
              <a:rPr lang="es-ES" sz="2800" dirty="0">
                <a:latin typeface="Arial" panose="020B0604020202020204" pitchFamily="34" charset="0"/>
                <a:ea typeface="Arial" panose="020B0604020202020204" pitchFamily="34" charset="0"/>
              </a:rPr>
              <a:t>de malaria de acuerdo a los lineamientos internacionales proporcionados por OPS. </a:t>
            </a:r>
            <a:endParaRPr lang="es-MX" sz="2800" dirty="0"/>
          </a:p>
        </p:txBody>
      </p:sp>
      <p:sp>
        <p:nvSpPr>
          <p:cNvPr id="11" name="Rectángulo 10"/>
          <p:cNvSpPr/>
          <p:nvPr/>
        </p:nvSpPr>
        <p:spPr>
          <a:xfrm>
            <a:off x="4284618" y="4316382"/>
            <a:ext cx="7354388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Para los años 2021 al 2022 los esfuerzos hacia la eliminación se van transfiriendo a la iniciativa </a:t>
            </a:r>
            <a:r>
              <a:rPr lang="es-ES" sz="2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IREM</a:t>
            </a:r>
            <a:r>
              <a:rPr lang="es-ES" sz="2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administrada por BID y con el apoyo técnico de OPS y CHAI. </a:t>
            </a:r>
            <a:endParaRPr 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48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942" y="340200"/>
            <a:ext cx="1475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DRPAP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282276" y="147148"/>
            <a:ext cx="52552" cy="767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TextBox 2"/>
          <p:cNvSpPr txBox="1"/>
          <p:nvPr/>
        </p:nvSpPr>
        <p:spPr>
          <a:xfrm>
            <a:off x="1345324" y="393786"/>
            <a:ext cx="6957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Programa de Enfermedades Transmitidas por Vectores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248194" y="1402585"/>
            <a:ext cx="4676502" cy="3060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>
                <a:latin typeface="Arial" panose="020B0604020202020204" pitchFamily="34" charset="0"/>
                <a:ea typeface="Arial" panose="020B0604020202020204" pitchFamily="34" charset="0"/>
              </a:rPr>
              <a:t>La búsqueda de la </a:t>
            </a:r>
            <a:r>
              <a:rPr lang="es-ES" sz="3200" b="1" dirty="0">
                <a:latin typeface="Arial" panose="020B0604020202020204" pitchFamily="34" charset="0"/>
                <a:ea typeface="Arial" panose="020B0604020202020204" pitchFamily="34" charset="0"/>
              </a:rPr>
              <a:t>eliminación</a:t>
            </a:r>
            <a:r>
              <a:rPr lang="es-ES" sz="3200" dirty="0">
                <a:latin typeface="Arial" panose="020B0604020202020204" pitchFamily="34" charset="0"/>
                <a:ea typeface="Arial" panose="020B0604020202020204" pitchFamily="34" charset="0"/>
              </a:rPr>
              <a:t> de la especie remanente en Guatemala, </a:t>
            </a:r>
            <a:r>
              <a:rPr lang="es-ES" sz="3200" b="1" i="1" dirty="0">
                <a:latin typeface="Arial" panose="020B0604020202020204" pitchFamily="34" charset="0"/>
                <a:ea typeface="Arial" panose="020B0604020202020204" pitchFamily="34" charset="0"/>
              </a:rPr>
              <a:t>P. vivax</a:t>
            </a:r>
            <a:r>
              <a:rPr lang="es-ES" sz="3200" i="1" dirty="0">
                <a:latin typeface="Arial" panose="020B0604020202020204" pitchFamily="34" charset="0"/>
                <a:ea typeface="Arial" panose="020B0604020202020204" pitchFamily="34" charset="0"/>
              </a:rPr>
              <a:t>,</a:t>
            </a:r>
            <a:r>
              <a:rPr lang="es-ES" sz="3200" dirty="0">
                <a:latin typeface="Arial" panose="020B0604020202020204" pitchFamily="34" charset="0"/>
                <a:ea typeface="Arial" panose="020B0604020202020204" pitchFamily="34" charset="0"/>
              </a:rPr>
              <a:t> se continúa fundamentando en la estrategia </a:t>
            </a:r>
            <a:r>
              <a:rPr lang="es-ES" sz="3200" b="1" dirty="0">
                <a:latin typeface="Arial" panose="020B0604020202020204" pitchFamily="34" charset="0"/>
                <a:ea typeface="Arial" panose="020B0604020202020204" pitchFamily="34" charset="0"/>
              </a:rPr>
              <a:t>DTIR</a:t>
            </a:r>
            <a:r>
              <a:rPr lang="es-ES" sz="3200" dirty="0">
                <a:latin typeface="Arial" panose="020B0604020202020204" pitchFamily="34" charset="0"/>
                <a:ea typeface="Arial" panose="020B0604020202020204" pitchFamily="34" charset="0"/>
              </a:rPr>
              <a:t>. </a:t>
            </a:r>
            <a:endParaRPr lang="en-US" sz="32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5503225" y="3825316"/>
            <a:ext cx="6109061" cy="3086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 smtClean="0">
                <a:latin typeface="Arial" panose="020B0604020202020204" pitchFamily="34" charset="0"/>
                <a:ea typeface="Arial" panose="020B0604020202020204" pitchFamily="34" charset="0"/>
              </a:rPr>
              <a:t>Con la </a:t>
            </a:r>
            <a:r>
              <a:rPr lang="es-ES" sz="3200" dirty="0">
                <a:latin typeface="Arial" panose="020B0604020202020204" pitchFamily="34" charset="0"/>
                <a:ea typeface="Arial" panose="020B0604020202020204" pitchFamily="34" charset="0"/>
              </a:rPr>
              <a:t>caracterización de los </a:t>
            </a:r>
            <a:r>
              <a:rPr lang="es-ES" sz="3200" b="1" dirty="0">
                <a:latin typeface="Arial" panose="020B0604020202020204" pitchFamily="34" charset="0"/>
                <a:ea typeface="Arial" panose="020B0604020202020204" pitchFamily="34" charset="0"/>
              </a:rPr>
              <a:t>focos de transmisión </a:t>
            </a:r>
            <a:r>
              <a:rPr lang="es-ES" sz="3200" dirty="0" smtClean="0">
                <a:latin typeface="Arial" panose="020B0604020202020204" pitchFamily="34" charset="0"/>
                <a:ea typeface="Arial" panose="020B0604020202020204" pitchFamily="34" charset="0"/>
              </a:rPr>
              <a:t>se </a:t>
            </a:r>
            <a:r>
              <a:rPr lang="es-ES" sz="3200" dirty="0">
                <a:latin typeface="Arial" panose="020B0604020202020204" pitchFamily="34" charset="0"/>
                <a:ea typeface="Arial" panose="020B0604020202020204" pitchFamily="34" charset="0"/>
              </a:rPr>
              <a:t>generan planes específicos de abordaje en base a la </a:t>
            </a:r>
            <a:r>
              <a:rPr lang="es-ES" sz="3200" b="1" dirty="0">
                <a:latin typeface="Arial" panose="020B0604020202020204" pitchFamily="34" charset="0"/>
                <a:ea typeface="Arial" panose="020B0604020202020204" pitchFamily="34" charset="0"/>
              </a:rPr>
              <a:t>epidemiología local </a:t>
            </a:r>
            <a:r>
              <a:rPr lang="es-ES" sz="3200" dirty="0">
                <a:latin typeface="Arial" panose="020B0604020202020204" pitchFamily="34" charset="0"/>
                <a:ea typeface="Arial" panose="020B0604020202020204" pitchFamily="34" charset="0"/>
              </a:rPr>
              <a:t>de cada foco.</a:t>
            </a:r>
            <a:endParaRPr lang="es-MX" sz="4800" dirty="0"/>
          </a:p>
        </p:txBody>
      </p:sp>
    </p:spTree>
    <p:extLst>
      <p:ext uri="{BB962C8B-B14F-4D97-AF65-F5344CB8AC3E}">
        <p14:creationId xmlns:p14="http://schemas.microsoft.com/office/powerpoint/2010/main" val="45748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942" y="340200"/>
            <a:ext cx="1475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DRPAP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282276" y="147148"/>
            <a:ext cx="52552" cy="767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extBox 2"/>
          <p:cNvSpPr txBox="1"/>
          <p:nvPr/>
        </p:nvSpPr>
        <p:spPr>
          <a:xfrm>
            <a:off x="1345324" y="393786"/>
            <a:ext cx="6957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Programa de Enfermedades Transmitidas por Vectores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343173" y="1447294"/>
            <a:ext cx="3027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Del 2011 al 2020 se tenía una reducción del 85%.</a:t>
            </a:r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50041" y="2998484"/>
            <a:ext cx="3413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Arial" panose="020B0604020202020204" pitchFamily="34" charset="0"/>
                <a:ea typeface="Arial" panose="020B0604020202020204" pitchFamily="34" charset="0"/>
              </a:rPr>
              <a:t>A la semana 41 del 2021 se registran 804 casos a </a:t>
            </a:r>
            <a:r>
              <a:rPr lang="es-ES" i="1" dirty="0" smtClean="0">
                <a:latin typeface="Arial" panose="020B0604020202020204" pitchFamily="34" charset="0"/>
                <a:ea typeface="Arial" panose="020B0604020202020204" pitchFamily="34" charset="0"/>
              </a:rPr>
              <a:t>P. vivax </a:t>
            </a:r>
            <a:r>
              <a:rPr lang="es-ES" dirty="0" smtClean="0">
                <a:latin typeface="Arial" panose="020B0604020202020204" pitchFamily="34" charset="0"/>
                <a:ea typeface="Arial" panose="020B0604020202020204" pitchFamily="34" charset="0"/>
              </a:rPr>
              <a:t>y con eso se superan los 700 casos que se llevan el 2020 a esa misma semana.</a:t>
            </a:r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9681569"/>
              </p:ext>
            </p:extLst>
          </p:nvPr>
        </p:nvGraphicFramePr>
        <p:xfrm>
          <a:off x="3977820" y="1447294"/>
          <a:ext cx="7798524" cy="4803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5748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942" y="340200"/>
            <a:ext cx="1475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DRPAP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282276" y="147148"/>
            <a:ext cx="52552" cy="767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212544" y="1671042"/>
            <a:ext cx="258644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En 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</a:rPr>
              <a:t>el 2021 se tiene un resurgimiento de la malaria en el norte del país, con </a:t>
            </a:r>
            <a:r>
              <a:rPr lang="es-ES" sz="2000" b="1" dirty="0">
                <a:latin typeface="Arial" panose="020B0604020202020204" pitchFamily="34" charset="0"/>
                <a:ea typeface="Calibri" panose="020F0502020204030204" pitchFamily="34" charset="0"/>
              </a:rPr>
              <a:t>alta concentración de casos en </a:t>
            </a:r>
            <a:r>
              <a:rPr lang="es-ES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Alta Verapaz, Izabal</a:t>
            </a:r>
            <a:r>
              <a:rPr lang="es-ES" sz="2000" b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</a:rPr>
              <a:t>y Peten </a:t>
            </a:r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Norte (87%), 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</a:rPr>
              <a:t>mientras hay una notable reducción de casos en el sur (</a:t>
            </a:r>
            <a:r>
              <a:rPr lang="es-ES" sz="20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Escuintla, Suchitepéquez</a:t>
            </a:r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).</a:t>
            </a:r>
            <a:endParaRPr lang="en-US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2520838"/>
              </p:ext>
            </p:extLst>
          </p:nvPr>
        </p:nvGraphicFramePr>
        <p:xfrm>
          <a:off x="3265713" y="1484755"/>
          <a:ext cx="7053943" cy="5007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CuadroTexto 12"/>
          <p:cNvSpPr txBox="1"/>
          <p:nvPr/>
        </p:nvSpPr>
        <p:spPr>
          <a:xfrm>
            <a:off x="3566160" y="6426926"/>
            <a:ext cx="2207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Fuente: SIGSA</a:t>
            </a:r>
            <a:endParaRPr lang="es-MX" dirty="0"/>
          </a:p>
        </p:txBody>
      </p:sp>
      <p:sp>
        <p:nvSpPr>
          <p:cNvPr id="14" name="TextBox 2"/>
          <p:cNvSpPr txBox="1"/>
          <p:nvPr/>
        </p:nvSpPr>
        <p:spPr>
          <a:xfrm>
            <a:off x="2011378" y="287382"/>
            <a:ext cx="5923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Casos por área de salud </a:t>
            </a:r>
            <a:r>
              <a:rPr lang="es-GT" sz="1400" dirty="0" smtClean="0">
                <a:solidFill>
                  <a:schemeClr val="bg1"/>
                </a:solidFill>
              </a:rPr>
              <a:t> 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7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942" y="340200"/>
            <a:ext cx="1475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DRPAP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282276" y="147148"/>
            <a:ext cx="52552" cy="767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extBox 2"/>
          <p:cNvSpPr txBox="1"/>
          <p:nvPr/>
        </p:nvSpPr>
        <p:spPr>
          <a:xfrm>
            <a:off x="1345324" y="393786"/>
            <a:ext cx="6957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GT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Casos por área de salud 2020 - 2021</a:t>
            </a:r>
            <a:endParaRPr lang="en-US" sz="1050" dirty="0">
              <a:solidFill>
                <a:prstClr val="white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43173" y="1881049"/>
            <a:ext cx="253065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nivel de país se tiene un incremento de casos del 15%.</a:t>
            </a:r>
          </a:p>
          <a:p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Esto a expensas de incremento en Alta Verapaz e Izabal principalmente.</a:t>
            </a:r>
          </a:p>
          <a:p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Escuintla y Suchitepéquez cursan con reducción de casos.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711252"/>
              </p:ext>
            </p:extLst>
          </p:nvPr>
        </p:nvGraphicFramePr>
        <p:xfrm>
          <a:off x="3215816" y="1619793"/>
          <a:ext cx="7471955" cy="4598126"/>
        </p:xfrm>
        <a:graphic>
          <a:graphicData uri="http://schemas.openxmlformats.org/drawingml/2006/table">
            <a:tbl>
              <a:tblPr/>
              <a:tblGrid>
                <a:gridCol w="3235886">
                  <a:extLst>
                    <a:ext uri="{9D8B030D-6E8A-4147-A177-3AD203B41FA5}">
                      <a16:colId xmlns:a16="http://schemas.microsoft.com/office/drawing/2014/main" val="1102087500"/>
                    </a:ext>
                  </a:extLst>
                </a:gridCol>
                <a:gridCol w="1412023">
                  <a:extLst>
                    <a:ext uri="{9D8B030D-6E8A-4147-A177-3AD203B41FA5}">
                      <a16:colId xmlns:a16="http://schemas.microsoft.com/office/drawing/2014/main" val="434740589"/>
                    </a:ext>
                  </a:extLst>
                </a:gridCol>
                <a:gridCol w="1412023">
                  <a:extLst>
                    <a:ext uri="{9D8B030D-6E8A-4147-A177-3AD203B41FA5}">
                      <a16:colId xmlns:a16="http://schemas.microsoft.com/office/drawing/2014/main" val="740591572"/>
                    </a:ext>
                  </a:extLst>
                </a:gridCol>
                <a:gridCol w="1412023">
                  <a:extLst>
                    <a:ext uri="{9D8B030D-6E8A-4147-A177-3AD203B41FA5}">
                      <a16:colId xmlns:a16="http://schemas.microsoft.com/office/drawing/2014/main" val="1931336056"/>
                    </a:ext>
                  </a:extLst>
                </a:gridCol>
              </a:tblGrid>
              <a:tr h="74719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Casos de malaria por área de salud, Guatemala, semanas 1 a 41:2021.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9431248"/>
                  </a:ext>
                </a:extLst>
              </a:tr>
              <a:tr h="804671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Diferencia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806922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País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9125898"/>
                  </a:ext>
                </a:extLst>
              </a:tr>
              <a:tr h="613084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Escuintla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20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20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2000" b="0" i="0" u="none" strike="noStrike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-82.44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2284291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Alta Verapaz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65.76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797478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algn="l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Izabal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248.08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8681591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algn="l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Petén Norte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8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68.18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1245692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algn="l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Petén Sur occidente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8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019026"/>
                  </a:ext>
                </a:extLst>
              </a:tr>
              <a:tr h="421495">
                <a:tc>
                  <a:txBody>
                    <a:bodyPr/>
                    <a:lstStyle/>
                    <a:p>
                      <a:pPr algn="l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Suchitepequez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800" b="0" i="0" u="none" strike="noStrike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800" b="0" i="0" u="none" strike="noStrike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20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-45.45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6492967"/>
                  </a:ext>
                </a:extLst>
              </a:tr>
            </a:tbl>
          </a:graphicData>
        </a:graphic>
      </p:graphicFrame>
      <p:sp>
        <p:nvSpPr>
          <p:cNvPr id="13" name="CuadroTexto 12"/>
          <p:cNvSpPr txBox="1"/>
          <p:nvPr/>
        </p:nvSpPr>
        <p:spPr>
          <a:xfrm>
            <a:off x="2915370" y="6323376"/>
            <a:ext cx="2181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Fuente: SIGSA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4918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942" y="340200"/>
            <a:ext cx="1475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DRPAP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282276" y="147148"/>
            <a:ext cx="52552" cy="767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extBox 2"/>
          <p:cNvSpPr txBox="1"/>
          <p:nvPr/>
        </p:nvSpPr>
        <p:spPr>
          <a:xfrm>
            <a:off x="1345324" y="393786"/>
            <a:ext cx="6957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GT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Grupos de edad</a:t>
            </a:r>
            <a:endParaRPr lang="en-US" sz="1050" dirty="0">
              <a:solidFill>
                <a:prstClr val="white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35132" y="1933624"/>
            <a:ext cx="3082834" cy="3753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dirty="0">
                <a:solidFill>
                  <a:prstClr val="black"/>
                </a:solidFill>
              </a:rPr>
              <a:t> Los </a:t>
            </a:r>
            <a:r>
              <a:rPr lang="es-ES" b="1" dirty="0">
                <a:solidFill>
                  <a:prstClr val="black"/>
                </a:solidFill>
              </a:rPr>
              <a:t>menores de 15 años reúnen el </a:t>
            </a:r>
            <a:r>
              <a:rPr lang="es-ES" b="1" dirty="0" smtClean="0">
                <a:solidFill>
                  <a:prstClr val="black"/>
                </a:solidFill>
              </a:rPr>
              <a:t>39%</a:t>
            </a:r>
            <a:r>
              <a:rPr lang="es-ES" dirty="0" smtClean="0">
                <a:solidFill>
                  <a:prstClr val="black"/>
                </a:solidFill>
              </a:rPr>
              <a:t> </a:t>
            </a:r>
            <a:r>
              <a:rPr lang="es-ES" dirty="0">
                <a:solidFill>
                  <a:prstClr val="black"/>
                </a:solidFill>
              </a:rPr>
              <a:t>de los casos. Los grupos considerados como </a:t>
            </a:r>
            <a:r>
              <a:rPr lang="es-ES" b="1" dirty="0">
                <a:solidFill>
                  <a:prstClr val="black"/>
                </a:solidFill>
              </a:rPr>
              <a:t>económicamente activ</a:t>
            </a:r>
            <a:r>
              <a:rPr lang="es-ES" dirty="0">
                <a:solidFill>
                  <a:prstClr val="black"/>
                </a:solidFill>
              </a:rPr>
              <a:t>os, de 15 a 49 años, reúnen el </a:t>
            </a:r>
            <a:r>
              <a:rPr lang="es-ES" b="1" dirty="0" smtClean="0">
                <a:solidFill>
                  <a:prstClr val="black"/>
                </a:solidFill>
              </a:rPr>
              <a:t>57%</a:t>
            </a:r>
            <a:r>
              <a:rPr lang="es-ES" dirty="0" smtClean="0">
                <a:solidFill>
                  <a:prstClr val="black"/>
                </a:solidFill>
              </a:rPr>
              <a:t> </a:t>
            </a:r>
            <a:r>
              <a:rPr lang="es-ES" dirty="0">
                <a:solidFill>
                  <a:prstClr val="black"/>
                </a:solidFill>
              </a:rPr>
              <a:t>de los casos</a:t>
            </a:r>
            <a:r>
              <a:rPr lang="es-ES" dirty="0" smtClean="0">
                <a:solidFill>
                  <a:prstClr val="black"/>
                </a:solidFill>
              </a:rPr>
              <a:t>.</a:t>
            </a:r>
          </a:p>
          <a:p>
            <a:pPr lvl="0" algn="just"/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Los grupos de jóvenes de 10 a 14 años y de 15 a 19 años, tienen riesgos adicionales debidos a actividades sociales y religiosas en horas de la noche, cuando es mayor la actividad de picadura de los anofelinos. </a:t>
            </a:r>
            <a:endParaRPr lang="es-MX" sz="2800" dirty="0">
              <a:solidFill>
                <a:prstClr val="black"/>
              </a:solidFill>
            </a:endParaRPr>
          </a:p>
          <a:p>
            <a:pPr lvl="0"/>
            <a:endParaRPr lang="es-MX" dirty="0">
              <a:solidFill>
                <a:prstClr val="black"/>
              </a:solidFill>
            </a:endParaRPr>
          </a:p>
        </p:txBody>
      </p:sp>
      <p:graphicFrame>
        <p:nvGraphicFramePr>
          <p:cNvPr id="12" name="Chart 2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5218593"/>
              </p:ext>
            </p:extLst>
          </p:nvPr>
        </p:nvGraphicFramePr>
        <p:xfrm>
          <a:off x="3317966" y="1423908"/>
          <a:ext cx="8451668" cy="5029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9361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942" y="340200"/>
            <a:ext cx="1475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DRPAP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282276" y="147148"/>
            <a:ext cx="52552" cy="767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extBox 2"/>
          <p:cNvSpPr txBox="1"/>
          <p:nvPr/>
        </p:nvSpPr>
        <p:spPr>
          <a:xfrm>
            <a:off x="1345324" y="393786"/>
            <a:ext cx="6957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Acciones que se están realizando </a:t>
            </a:r>
            <a:endParaRPr lang="es-GT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801833" y="1274693"/>
            <a:ext cx="9985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GT" sz="2000" b="1" dirty="0" smtClean="0"/>
              <a:t>Distribución </a:t>
            </a:r>
            <a:r>
              <a:rPr lang="es-GT" sz="2000" b="1" dirty="0"/>
              <a:t>de </a:t>
            </a:r>
            <a:r>
              <a:rPr lang="es-GT" sz="2000" b="1" dirty="0" smtClean="0"/>
              <a:t>Mosquiteros </a:t>
            </a:r>
            <a:r>
              <a:rPr lang="es-GT" sz="2000" b="1" dirty="0"/>
              <a:t>Impregnados con Insecticida de Larga Duración –MTILD </a:t>
            </a:r>
            <a:endParaRPr lang="es-MX" sz="2000" b="1" dirty="0">
              <a:solidFill>
                <a:prstClr val="black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13" y="1748525"/>
            <a:ext cx="5057223" cy="505722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458" y="2469104"/>
            <a:ext cx="6690706" cy="325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61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599</Words>
  <Application>Microsoft Office PowerPoint</Application>
  <PresentationFormat>Panorámica</PresentationFormat>
  <Paragraphs>85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Times New Roman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Silvia Ramazzini Alfaro</dc:creator>
  <cp:lastModifiedBy>HP</cp:lastModifiedBy>
  <cp:revision>38</cp:revision>
  <dcterms:created xsi:type="dcterms:W3CDTF">2021-03-24T21:31:23Z</dcterms:created>
  <dcterms:modified xsi:type="dcterms:W3CDTF">2021-11-05T13:17:18Z</dcterms:modified>
</cp:coreProperties>
</file>