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charts/chart13.xml" ContentType="application/vnd.openxmlformats-officedocument.drawingml.chart+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5" r:id="rId4"/>
    <p:sldId id="276" r:id="rId5"/>
    <p:sldId id="277" r:id="rId6"/>
    <p:sldId id="282" r:id="rId7"/>
    <p:sldId id="283" r:id="rId8"/>
    <p:sldId id="355" r:id="rId9"/>
    <p:sldId id="353" r:id="rId10"/>
    <p:sldId id="354" r:id="rId11"/>
    <p:sldId id="443" r:id="rId12"/>
    <p:sldId id="444" r:id="rId13"/>
    <p:sldId id="316" r:id="rId14"/>
    <p:sldId id="445" r:id="rId15"/>
    <p:sldId id="321" r:id="rId16"/>
    <p:sldId id="348" r:id="rId17"/>
    <p:sldId id="446" r:id="rId18"/>
    <p:sldId id="351" r:id="rId19"/>
    <p:sldId id="285" r:id="rId20"/>
    <p:sldId id="280" r:id="rId21"/>
    <p:sldId id="284" r:id="rId22"/>
    <p:sldId id="279" r:id="rId23"/>
    <p:sldId id="278" r:id="rId24"/>
    <p:sldId id="450" r:id="rId25"/>
    <p:sldId id="449" r:id="rId26"/>
    <p:sldId id="407" r:id="rId27"/>
    <p:sldId id="338" r:id="rId28"/>
    <p:sldId id="289" r:id="rId29"/>
    <p:sldId id="290" r:id="rId30"/>
    <p:sldId id="451" r:id="rId31"/>
    <p:sldId id="293" r:id="rId32"/>
    <p:sldId id="291" r:id="rId33"/>
    <p:sldId id="292" r:id="rId34"/>
    <p:sldId id="303" r:id="rId35"/>
    <p:sldId id="25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B366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629" autoAdjust="0"/>
    <p:restoredTop sz="94660" autoAdjust="0"/>
  </p:normalViewPr>
  <p:slideViewPr>
    <p:cSldViewPr snapToGrid="0">
      <p:cViewPr varScale="1">
        <p:scale>
          <a:sx n="116" d="100"/>
          <a:sy n="116" d="100"/>
        </p:scale>
        <p:origin x="-414" y="-114"/>
      </p:cViewPr>
      <p:guideLst>
        <p:guide orient="horz" pos="2160"/>
        <p:guide pos="3840"/>
      </p:guideLst>
    </p:cSldViewPr>
  </p:slideViewPr>
  <p:outlineViewPr>
    <p:cViewPr>
      <p:scale>
        <a:sx n="33" d="100"/>
        <a:sy n="33" d="100"/>
      </p:scale>
      <p:origin x="0" y="82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Encuesta%20ECNT%20Dominio%20U-M%202015\SOPORTE%20DE%20GR&#193;FICAS%20PONDERADAS.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ecacacho\Mis%20documentos\Documents\Documents\Encuestas%20Departamentales\Encuesta%20Urbana%20Metropolitana\Componentes%20imforme%20final\Soporte%20de%20gr&#225;ficos%20informe%20STEPS.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Office_Excel3.xlsx"/></Relationships>
</file>

<file path=ppt/charts/_rels/chart1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Office_Excel4.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ecacacho\Mis%20documentos\Documents\Documents\D&#237;a%20mundial%20de%20la%20Hipertensi&#243;n\D&#237;a%20de%20la%20HAS%202017\Respaldo%20Presentaci&#243;n%20D&#237;a%20de%20la%20Hipertensi&#243;n%202017.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ecacacho\Mis%20documentos\Documents\Documents\Encuestas%20Departamentales\Encuesta%20Urbana%20Metropolitana\INFORMES\Componentes%20imforme%20final\Soporte%20de%20gr&#225;ficos%20informe%20STE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os&#233;Carlos\Desktop\OPS\HSGS\Graficas%20hsgs%20(Autosaved).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Mis%20documentos\Documents\Documents\Encuestas%20Mundiales\Encuesta%20Mundial%20de%20Salud%20Escolar%202015\Informes\Soporte%20de%20Gr&#225;fica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Encuesta%20ECNT%20Dominio%20U-M%202015\SOPORTE%20DE%20GR&#193;FICAS%20PONDERADAS%20Recuperad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Encuesta%20ECNT%20Dominio%20U-M%202015\SOPORTE%20DE%20GR&#193;FICAS%20PONDERAD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clustered"/>
        <c:ser>
          <c:idx val="0"/>
          <c:order val="0"/>
          <c:spPr>
            <a:scene3d>
              <a:camera prst="orthographicFront"/>
              <a:lightRig rig="threePt" dir="t"/>
            </a:scene3d>
            <a:sp3d>
              <a:bevelT/>
            </a:sp3d>
          </c:spPr>
          <c:dPt>
            <c:idx val="0"/>
            <c:spPr>
              <a:solidFill>
                <a:srgbClr val="0070C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4800-4770-9E60-C370ED126F40}"/>
              </c:ext>
            </c:extLst>
          </c:dPt>
          <c:dPt>
            <c:idx val="1"/>
            <c:spPr>
              <a:solidFill>
                <a:srgbClr val="FF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4800-4770-9E60-C370ED126F40}"/>
              </c:ext>
            </c:extLst>
          </c:dPt>
          <c:dPt>
            <c:idx val="2"/>
            <c:spPr>
              <a:solidFill>
                <a:srgbClr val="00B0F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4800-4770-9E60-C370ED126F40}"/>
              </c:ext>
            </c:extLst>
          </c:dPt>
          <c:dLbls>
            <c:spPr>
              <a:noFill/>
              <a:ln>
                <a:noFill/>
              </a:ln>
              <a:effectLst/>
            </c:spPr>
            <c:txPr>
              <a:bodyPr/>
              <a:lstStyle/>
              <a:p>
                <a:pPr>
                  <a:defRPr lang="es-GT" sz="2400" b="1"/>
                </a:pPr>
                <a:endParaRPr lang="es-ES"/>
              </a:p>
            </c:txPr>
            <c:showVal val="1"/>
            <c:extLst xmlns:c16r2="http://schemas.microsoft.com/office/drawing/2015/06/chart">
              <c:ext xmlns:c15="http://schemas.microsoft.com/office/drawing/2012/chart" uri="{CE6537A1-D6FC-4f65-9D91-7224C49458BB}">
                <c15:showLeaderLines val="0"/>
              </c:ext>
            </c:extLst>
          </c:dLbls>
          <c:cat>
            <c:strRef>
              <c:f>Hoja1!$B$5:$D$5</c:f>
              <c:strCache>
                <c:ptCount val="3"/>
                <c:pt idx="0">
                  <c:v>Hombres</c:v>
                </c:pt>
                <c:pt idx="1">
                  <c:v>Mujeres</c:v>
                </c:pt>
                <c:pt idx="2">
                  <c:v>Ambos Sexos</c:v>
                </c:pt>
              </c:strCache>
            </c:strRef>
          </c:cat>
          <c:val>
            <c:numRef>
              <c:f>Hoja1!$B$6:$D$6</c:f>
              <c:numCache>
                <c:formatCode>General</c:formatCode>
                <c:ptCount val="3"/>
                <c:pt idx="0">
                  <c:v>90.2</c:v>
                </c:pt>
                <c:pt idx="1">
                  <c:v>92.5</c:v>
                </c:pt>
                <c:pt idx="2">
                  <c:v>92</c:v>
                </c:pt>
              </c:numCache>
            </c:numRef>
          </c:val>
          <c:extLst xmlns:c16r2="http://schemas.microsoft.com/office/drawing/2015/06/chart">
            <c:ext xmlns:c16="http://schemas.microsoft.com/office/drawing/2014/chart" uri="{C3380CC4-5D6E-409C-BE32-E72D297353CC}">
              <c16:uniqueId val="{00000003-4800-4770-9E60-C370ED126F40}"/>
            </c:ext>
          </c:extLst>
        </c:ser>
        <c:dLbls/>
        <c:gapWidth val="48"/>
        <c:overlap val="59"/>
        <c:axId val="105896960"/>
        <c:axId val="107164416"/>
      </c:barChart>
      <c:catAx>
        <c:axId val="105896960"/>
        <c:scaling>
          <c:orientation val="minMax"/>
        </c:scaling>
        <c:axPos val="b"/>
        <c:numFmt formatCode="General" sourceLinked="0"/>
        <c:tickLblPos val="nextTo"/>
        <c:txPr>
          <a:bodyPr/>
          <a:lstStyle/>
          <a:p>
            <a:pPr>
              <a:defRPr lang="es-GT" sz="2400" b="1"/>
            </a:pPr>
            <a:endParaRPr lang="es-ES"/>
          </a:p>
        </c:txPr>
        <c:crossAx val="107164416"/>
        <c:crosses val="autoZero"/>
        <c:auto val="1"/>
        <c:lblAlgn val="ctr"/>
        <c:lblOffset val="100"/>
      </c:catAx>
      <c:valAx>
        <c:axId val="107164416"/>
        <c:scaling>
          <c:orientation val="minMax"/>
          <c:min val="0"/>
        </c:scaling>
        <c:axPos val="l"/>
        <c:majorGridlines/>
        <c:numFmt formatCode="General" sourceLinked="1"/>
        <c:tickLblPos val="nextTo"/>
        <c:txPr>
          <a:bodyPr/>
          <a:lstStyle/>
          <a:p>
            <a:pPr>
              <a:defRPr lang="es-GT" sz="2400" b="1"/>
            </a:pPr>
            <a:endParaRPr lang="es-ES"/>
          </a:p>
        </c:txPr>
        <c:crossAx val="105896960"/>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28575239517474227"/>
          <c:y val="0"/>
          <c:w val="0.40236513443042204"/>
          <c:h val="0.88491277940437951"/>
        </c:manualLayout>
      </c:layout>
      <c:pieChart>
        <c:varyColors val="1"/>
        <c:ser>
          <c:idx val="0"/>
          <c:order val="0"/>
          <c:explosion val="3"/>
          <c:dPt>
            <c:idx val="0"/>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782B-450B-8A1F-D87876034E9B}"/>
              </c:ext>
            </c:extLst>
          </c:dPt>
          <c:dPt>
            <c:idx val="1"/>
            <c:spPr>
              <a:solidFill>
                <a:srgbClr val="FFC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782B-450B-8A1F-D87876034E9B}"/>
              </c:ext>
            </c:extLst>
          </c:dPt>
          <c:dPt>
            <c:idx val="2"/>
            <c:explosion val="2"/>
            <c:spPr>
              <a:solidFill>
                <a:schemeClr val="accent6">
                  <a:lumMod val="50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782B-450B-8A1F-D87876034E9B}"/>
              </c:ext>
            </c:extLst>
          </c:dPt>
          <c:dLbls>
            <c:dLbl>
              <c:idx val="0"/>
              <c:layout/>
              <c:tx>
                <c:rich>
                  <a:bodyPr/>
                  <a:lstStyle/>
                  <a:p>
                    <a:r>
                      <a:rPr lang="en-US" sz="2000"/>
                      <a:t>24,5%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0-782B-450B-8A1F-D87876034E9B}"/>
                </c:ext>
              </c:extLst>
            </c:dLbl>
            <c:dLbl>
              <c:idx val="1"/>
              <c:layout/>
              <c:tx>
                <c:rich>
                  <a:bodyPr/>
                  <a:lstStyle/>
                  <a:p>
                    <a:pPr>
                      <a:defRPr lang="es-GT" sz="2000" b="1">
                        <a:solidFill>
                          <a:sysClr val="windowText" lastClr="000000"/>
                        </a:solidFill>
                      </a:defRPr>
                    </a:pPr>
                    <a:r>
                      <a:rPr lang="en-US" sz="2000"/>
                      <a:t>13,4%</a:t>
                    </a:r>
                  </a:p>
                </c:rich>
              </c:tx>
              <c:spPr/>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782B-450B-8A1F-D87876034E9B}"/>
                </c:ext>
              </c:extLst>
            </c:dLbl>
            <c:dLbl>
              <c:idx val="2"/>
              <c:layout>
                <c:manualLayout>
                  <c:x val="9.6509456009779726E-2"/>
                  <c:y val="-0.12277108170079938"/>
                </c:manualLayout>
              </c:layout>
              <c:tx>
                <c:rich>
                  <a:bodyPr/>
                  <a:lstStyle/>
                  <a:p>
                    <a:r>
                      <a:rPr lang="en-US" sz="2000"/>
                      <a:t>62,1%</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782B-450B-8A1F-D87876034E9B}"/>
                </c:ext>
              </c:extLst>
            </c:dLbl>
            <c:spPr>
              <a:noFill/>
              <a:ln>
                <a:noFill/>
              </a:ln>
              <a:effectLst/>
            </c:spPr>
            <c:txPr>
              <a:bodyPr/>
              <a:lstStyle/>
              <a:p>
                <a:pPr>
                  <a:defRPr lang="es-GT" sz="2000" b="1">
                    <a:solidFill>
                      <a:schemeClr val="bg1"/>
                    </a:solidFill>
                  </a:defRPr>
                </a:pPr>
                <a:endParaRPr lang="es-ES"/>
              </a:p>
            </c:txPr>
            <c:showVal val="1"/>
            <c:showLeaderLines val="1"/>
            <c:extLst xmlns:c16r2="http://schemas.microsoft.com/office/drawing/2015/06/chart">
              <c:ext xmlns:c15="http://schemas.microsoft.com/office/drawing/2012/chart" uri="{CE6537A1-D6FC-4f65-9D91-7224C49458BB}"/>
            </c:extLst>
          </c:dLbls>
          <c:cat>
            <c:strRef>
              <c:f>Alcohol!$A$37:$A$39</c:f>
              <c:strCache>
                <c:ptCount val="3"/>
                <c:pt idx="0">
                  <c:v>Bebedor Actual</c:v>
                </c:pt>
                <c:pt idx="1">
                  <c:v>Bebedor no Actual</c:v>
                </c:pt>
                <c:pt idx="2">
                  <c:v>Abstemio</c:v>
                </c:pt>
              </c:strCache>
            </c:strRef>
          </c:cat>
          <c:val>
            <c:numRef>
              <c:f>Alcohol!$B$37:$B$39</c:f>
              <c:numCache>
                <c:formatCode>0.00%</c:formatCode>
                <c:ptCount val="3"/>
                <c:pt idx="0">
                  <c:v>0.24500000000000041</c:v>
                </c:pt>
                <c:pt idx="1">
                  <c:v>0.13400000000000001</c:v>
                </c:pt>
                <c:pt idx="2">
                  <c:v>0.62200000000001143</c:v>
                </c:pt>
              </c:numCache>
            </c:numRef>
          </c:val>
          <c:extLst xmlns:c16r2="http://schemas.microsoft.com/office/drawing/2015/06/chart">
            <c:ext xmlns:c16="http://schemas.microsoft.com/office/drawing/2014/chart" uri="{C3380CC4-5D6E-409C-BE32-E72D297353CC}">
              <c16:uniqueId val="{00000003-782B-450B-8A1F-D87876034E9B}"/>
            </c:ext>
          </c:extLst>
        </c:ser>
        <c:dLbls/>
        <c:firstSliceAng val="0"/>
      </c:pieChart>
      <c:spPr>
        <a:ln>
          <a:noFill/>
        </a:ln>
      </c:spPr>
    </c:plotArea>
    <c:legend>
      <c:legendPos val="r"/>
      <c:layout>
        <c:manualLayout>
          <c:xMode val="edge"/>
          <c:yMode val="edge"/>
          <c:x val="0"/>
          <c:y val="0.15497330015399582"/>
          <c:w val="0.3016083306367528"/>
          <c:h val="0.72605412643159906"/>
        </c:manualLayout>
      </c:layout>
      <c:txPr>
        <a:bodyPr/>
        <a:lstStyle/>
        <a:p>
          <a:pPr>
            <a:defRPr lang="es-GT" sz="2400" b="1"/>
          </a:pPr>
          <a:endParaRPr lang="es-ES"/>
        </a:p>
      </c:txPr>
    </c:legend>
    <c:plotVisOnly val="1"/>
    <c:dispBlanksAs val="zero"/>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2513451443569537"/>
          <c:y val="0.1226188771858063"/>
          <c:w val="0.84430993000874965"/>
          <c:h val="0.72013021099635277"/>
        </c:manualLayout>
      </c:layout>
      <c:barChart>
        <c:barDir val="col"/>
        <c:grouping val="clustered"/>
        <c:ser>
          <c:idx val="1"/>
          <c:order val="0"/>
          <c:spPr>
            <a:solidFill>
              <a:srgbClr val="C00000"/>
            </a:solidFill>
            <a:effectLst>
              <a:innerShdw blurRad="114300">
                <a:prstClr val="black"/>
              </a:innerShdw>
            </a:effectLst>
          </c:spPr>
          <c:dPt>
            <c:idx val="0"/>
            <c:spPr>
              <a:solidFill>
                <a:schemeClr val="accent6">
                  <a:lumMod val="75000"/>
                </a:schemeClr>
              </a:solidFill>
              <a:effectLst>
                <a:innerShdw blurRad="114300">
                  <a:prstClr val="black"/>
                </a:innerShdw>
              </a:effectLst>
            </c:spPr>
            <c:extLst xmlns:c16r2="http://schemas.microsoft.com/office/drawing/2015/06/chart">
              <c:ext xmlns:c16="http://schemas.microsoft.com/office/drawing/2014/chart" uri="{C3380CC4-5D6E-409C-BE32-E72D297353CC}">
                <c16:uniqueId val="{00000000-85F5-4431-869F-07B6F85BCD4E}"/>
              </c:ext>
            </c:extLst>
          </c:dPt>
          <c:dPt>
            <c:idx val="1"/>
            <c:spPr>
              <a:solidFill>
                <a:srgbClr val="0070C0"/>
              </a:solidFill>
              <a:effectLst>
                <a:innerShdw blurRad="114300">
                  <a:prstClr val="black"/>
                </a:innerShdw>
              </a:effectLst>
            </c:spPr>
            <c:extLst xmlns:c16r2="http://schemas.microsoft.com/office/drawing/2015/06/chart">
              <c:ext xmlns:c16="http://schemas.microsoft.com/office/drawing/2014/chart" uri="{C3380CC4-5D6E-409C-BE32-E72D297353CC}">
                <c16:uniqueId val="{00000001-85F5-4431-869F-07B6F85BCD4E}"/>
              </c:ext>
            </c:extLst>
          </c:dPt>
          <c:dLbls>
            <c:dLbl>
              <c:idx val="1"/>
              <c:layout>
                <c:manualLayout>
                  <c:x val="0"/>
                  <c:y val="-7.792207792207793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5F5-4431-869F-07B6F85BCD4E}"/>
                </c:ext>
              </c:extLst>
            </c:dLbl>
            <c:spPr>
              <a:noFill/>
              <a:ln>
                <a:noFill/>
              </a:ln>
              <a:effectLst/>
            </c:spPr>
            <c:txPr>
              <a:bodyPr/>
              <a:lstStyle/>
              <a:p>
                <a:pPr>
                  <a:defRPr lang="es-ES" sz="2400" b="1"/>
                </a:pPr>
                <a:endParaRPr lang="es-ES"/>
              </a:p>
            </c:txPr>
            <c:showVal val="1"/>
            <c:extLst xmlns:c16r2="http://schemas.microsoft.com/office/drawing/2015/06/chart">
              <c:ext xmlns:c15="http://schemas.microsoft.com/office/drawing/2012/chart" uri="{CE6537A1-D6FC-4f65-9D91-7224C49458BB}">
                <c15:showLeaderLines val="0"/>
              </c:ext>
            </c:extLst>
          </c:dLbls>
          <c:trendline>
            <c:spPr>
              <a:ln w="38100">
                <a:solidFill>
                  <a:srgbClr val="002060"/>
                </a:solidFill>
              </a:ln>
            </c:spPr>
            <c:trendlineType val="linear"/>
          </c:trendline>
          <c:trendline>
            <c:trendlineType val="linear"/>
          </c:trendline>
          <c:val>
            <c:numRef>
              <c:f>Hoja3!$B$31:$B$33</c:f>
              <c:numCache>
                <c:formatCode>#,##0</c:formatCode>
                <c:ptCount val="3"/>
                <c:pt idx="0">
                  <c:v>441.8</c:v>
                </c:pt>
                <c:pt idx="1">
                  <c:v>1297.9000000000001</c:v>
                </c:pt>
                <c:pt idx="2">
                  <c:v>2640</c:v>
                </c:pt>
              </c:numCache>
            </c:numRef>
          </c:val>
          <c:extLst xmlns:c16r2="http://schemas.microsoft.com/office/drawing/2015/06/chart">
            <c:ext xmlns:c16="http://schemas.microsoft.com/office/drawing/2014/chart" uri="{C3380CC4-5D6E-409C-BE32-E72D297353CC}">
              <c16:uniqueId val="{00000004-85F5-4431-869F-07B6F85BCD4E}"/>
            </c:ext>
          </c:extLst>
        </c:ser>
        <c:dLbls/>
        <c:gapWidth val="26"/>
        <c:overlap val="-100"/>
        <c:axId val="107481344"/>
        <c:axId val="107487232"/>
      </c:barChart>
      <c:catAx>
        <c:axId val="107481344"/>
        <c:scaling>
          <c:orientation val="minMax"/>
        </c:scaling>
        <c:delete val="1"/>
        <c:axPos val="b"/>
        <c:tickLblPos val="none"/>
        <c:crossAx val="107487232"/>
        <c:crosses val="autoZero"/>
        <c:auto val="1"/>
        <c:lblAlgn val="ctr"/>
        <c:lblOffset val="100"/>
      </c:catAx>
      <c:valAx>
        <c:axId val="107487232"/>
        <c:scaling>
          <c:orientation val="minMax"/>
        </c:scaling>
        <c:axPos val="l"/>
        <c:majorGridlines/>
        <c:numFmt formatCode="#,##0" sourceLinked="1"/>
        <c:tickLblPos val="nextTo"/>
        <c:txPr>
          <a:bodyPr/>
          <a:lstStyle/>
          <a:p>
            <a:pPr>
              <a:defRPr lang="es-ES" sz="2400" b="1"/>
            </a:pPr>
            <a:endParaRPr lang="es-ES"/>
          </a:p>
        </c:txPr>
        <c:crossAx val="107481344"/>
        <c:crosses val="autoZero"/>
        <c:crossBetween val="between"/>
      </c:valAx>
    </c:plotArea>
    <c:plotVisOnly val="1"/>
    <c:dispBlanksAs val="gap"/>
  </c:chart>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lang val="es-ES"/>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solidFill>
                  <a:srgbClr val="C00000"/>
                </a:solidFill>
              </a:rPr>
              <a:t>NÚMERO DE MUERTES POR DIABETES MELLITUS </a:t>
            </a:r>
            <a:r>
              <a:rPr lang="en-US" b="1" baseline="0">
                <a:solidFill>
                  <a:srgbClr val="C00000"/>
                </a:solidFill>
              </a:rPr>
              <a:t> GUATEMALA 2005 - 2019</a:t>
            </a:r>
            <a:r>
              <a:rPr lang="en-US" b="1">
                <a:solidFill>
                  <a:srgbClr val="C00000"/>
                </a:solidFill>
              </a:rPr>
              <a:t> </a:t>
            </a:r>
          </a:p>
        </c:rich>
      </c:tx>
      <c:layout/>
      <c:spPr>
        <a:noFill/>
        <a:ln>
          <a:noFill/>
        </a:ln>
        <a:effectLst/>
      </c:spPr>
    </c:title>
    <c:plotArea>
      <c:layout/>
      <c:barChart>
        <c:barDir val="col"/>
        <c:grouping val="clustered"/>
        <c:ser>
          <c:idx val="0"/>
          <c:order val="0"/>
          <c:tx>
            <c:strRef>
              <c:f>'año 2005-2019'!$Q$109</c:f>
              <c:strCache>
                <c:ptCount val="1"/>
                <c:pt idx="0">
                  <c:v>2005</c:v>
                </c:pt>
              </c:strCache>
            </c:strRef>
          </c:tx>
          <c:spPr>
            <a:solidFill>
              <a:schemeClr val="accent1"/>
            </a:solidFill>
            <a:ln>
              <a:noFill/>
            </a:ln>
            <a:effectLst/>
            <a:scene3d>
              <a:camera prst="orthographicFront"/>
              <a:lightRig rig="threePt" dir="t"/>
            </a:scene3d>
            <a:sp3d>
              <a:bevelT/>
            </a:sp3d>
          </c:spPr>
          <c:dLbls>
            <c:dLbl>
              <c:idx val="0"/>
              <c:layout>
                <c:manualLayout>
                  <c:x val="-6.8971110337122101E-3"/>
                  <c:y val="0"/>
                </c:manualLayout>
              </c:layout>
              <c:showVal val="1"/>
            </c:dLbl>
            <c:spPr>
              <a:solidFill>
                <a:srgbClr val="0070C0"/>
              </a:solidFill>
              <a:ln w="12700">
                <a:solidFill>
                  <a:srgbClr val="0070C0"/>
                </a:solidFill>
              </a:ln>
              <a:effectLst>
                <a:outerShdw blurRad="50800" dist="38100" algn="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'año 2005-2019'!$R$108:$T$108</c:f>
              <c:strCache>
                <c:ptCount val="3"/>
                <c:pt idx="0">
                  <c:v>AMBOS SEXOS</c:v>
                </c:pt>
                <c:pt idx="1">
                  <c:v>HOMBRES</c:v>
                </c:pt>
                <c:pt idx="2">
                  <c:v>MUJERES</c:v>
                </c:pt>
              </c:strCache>
            </c:strRef>
          </c:cat>
          <c:val>
            <c:numRef>
              <c:f>'año 2005-2019'!$R$109:$T$109</c:f>
              <c:numCache>
                <c:formatCode>0</c:formatCode>
                <c:ptCount val="3"/>
                <c:pt idx="0" formatCode="General">
                  <c:v>2538</c:v>
                </c:pt>
                <c:pt idx="1">
                  <c:v>1040.58</c:v>
                </c:pt>
                <c:pt idx="2">
                  <c:v>1497.42</c:v>
                </c:pt>
              </c:numCache>
            </c:numRef>
          </c:val>
          <c:extLst xmlns:c16r2="http://schemas.microsoft.com/office/drawing/2015/06/chart">
            <c:ext xmlns:c16="http://schemas.microsoft.com/office/drawing/2014/chart" uri="{C3380CC4-5D6E-409C-BE32-E72D297353CC}">
              <c16:uniqueId val="{00000000-8C8B-4073-A969-71B56BB069D6}"/>
            </c:ext>
          </c:extLst>
        </c:ser>
        <c:ser>
          <c:idx val="1"/>
          <c:order val="1"/>
          <c:tx>
            <c:strRef>
              <c:f>'año 2005-2019'!$Q$110</c:f>
              <c:strCache>
                <c:ptCount val="1"/>
                <c:pt idx="0">
                  <c:v>2006</c:v>
                </c:pt>
              </c:strCache>
            </c:strRef>
          </c:tx>
          <c:spPr>
            <a:solidFill>
              <a:schemeClr val="accent2"/>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2005-2019'!$R$110:$T$110</c:f>
              <c:numCache>
                <c:formatCode>0</c:formatCode>
                <c:ptCount val="3"/>
                <c:pt idx="0">
                  <c:v>3124.50216</c:v>
                </c:pt>
                <c:pt idx="1">
                  <c:v>1281.0458856000002</c:v>
                </c:pt>
                <c:pt idx="2">
                  <c:v>1843.4562744000002</c:v>
                </c:pt>
              </c:numCache>
            </c:numRef>
          </c:val>
          <c:extLst xmlns:c16r2="http://schemas.microsoft.com/office/drawing/2015/06/chart">
            <c:ext xmlns:c16="http://schemas.microsoft.com/office/drawing/2014/chart" uri="{C3380CC4-5D6E-409C-BE32-E72D297353CC}">
              <c16:uniqueId val="{00000001-8C8B-4073-A969-71B56BB069D6}"/>
            </c:ext>
          </c:extLst>
        </c:ser>
        <c:ser>
          <c:idx val="2"/>
          <c:order val="2"/>
          <c:tx>
            <c:strRef>
              <c:f>'año 2005-2019'!$Q$111</c:f>
              <c:strCache>
                <c:ptCount val="1"/>
                <c:pt idx="0">
                  <c:v>2007</c:v>
                </c:pt>
              </c:strCache>
            </c:strRef>
          </c:tx>
          <c:spPr>
            <a:solidFill>
              <a:schemeClr val="accent3"/>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2005-2019'!$R$111:$T$111</c:f>
              <c:numCache>
                <c:formatCode>0</c:formatCode>
                <c:ptCount val="3"/>
                <c:pt idx="0">
                  <c:v>3136.0209500000001</c:v>
                </c:pt>
                <c:pt idx="1">
                  <c:v>1285.7685895000002</c:v>
                </c:pt>
                <c:pt idx="2">
                  <c:v>1850.2523604999999</c:v>
                </c:pt>
              </c:numCache>
            </c:numRef>
          </c:val>
          <c:extLst xmlns:c16r2="http://schemas.microsoft.com/office/drawing/2015/06/chart">
            <c:ext xmlns:c16="http://schemas.microsoft.com/office/drawing/2014/chart" uri="{C3380CC4-5D6E-409C-BE32-E72D297353CC}">
              <c16:uniqueId val="{00000002-8C8B-4073-A969-71B56BB069D6}"/>
            </c:ext>
          </c:extLst>
        </c:ser>
        <c:ser>
          <c:idx val="3"/>
          <c:order val="3"/>
          <c:tx>
            <c:strRef>
              <c:f>'año 2005-2019'!$Q$112</c:f>
              <c:strCache>
                <c:ptCount val="1"/>
                <c:pt idx="0">
                  <c:v>2008</c:v>
                </c:pt>
              </c:strCache>
            </c:strRef>
          </c:tx>
          <c:spPr>
            <a:solidFill>
              <a:schemeClr val="accent4"/>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2005-2019'!$R$112:$T$112</c:f>
              <c:numCache>
                <c:formatCode>0</c:formatCode>
                <c:ptCount val="3"/>
                <c:pt idx="0">
                  <c:v>3665.6544199999998</c:v>
                </c:pt>
                <c:pt idx="1">
                  <c:v>1502.9183121999999</c:v>
                </c:pt>
                <c:pt idx="2">
                  <c:v>2162.7361077999999</c:v>
                </c:pt>
              </c:numCache>
            </c:numRef>
          </c:val>
          <c:extLst xmlns:c16r2="http://schemas.microsoft.com/office/drawing/2015/06/chart">
            <c:ext xmlns:c16="http://schemas.microsoft.com/office/drawing/2014/chart" uri="{C3380CC4-5D6E-409C-BE32-E72D297353CC}">
              <c16:uniqueId val="{00000003-8C8B-4073-A969-71B56BB069D6}"/>
            </c:ext>
          </c:extLst>
        </c:ser>
        <c:ser>
          <c:idx val="4"/>
          <c:order val="4"/>
          <c:tx>
            <c:strRef>
              <c:f>'año 2005-2019'!$Q$113</c:f>
              <c:strCache>
                <c:ptCount val="1"/>
                <c:pt idx="0">
                  <c:v>2009</c:v>
                </c:pt>
              </c:strCache>
            </c:strRef>
          </c:tx>
          <c:spPr>
            <a:solidFill>
              <a:schemeClr val="accent5"/>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2005-2019'!$R$113:$T$113</c:f>
              <c:numCache>
                <c:formatCode>0</c:formatCode>
                <c:ptCount val="3"/>
                <c:pt idx="0" formatCode="General">
                  <c:v>3986</c:v>
                </c:pt>
                <c:pt idx="1">
                  <c:v>1634.26</c:v>
                </c:pt>
                <c:pt idx="2">
                  <c:v>2351.7399999999998</c:v>
                </c:pt>
              </c:numCache>
            </c:numRef>
          </c:val>
          <c:extLst xmlns:c16r2="http://schemas.microsoft.com/office/drawing/2015/06/chart">
            <c:ext xmlns:c16="http://schemas.microsoft.com/office/drawing/2014/chart" uri="{C3380CC4-5D6E-409C-BE32-E72D297353CC}">
              <c16:uniqueId val="{00000004-8C8B-4073-A969-71B56BB069D6}"/>
            </c:ext>
          </c:extLst>
        </c:ser>
        <c:ser>
          <c:idx val="5"/>
          <c:order val="5"/>
          <c:tx>
            <c:strRef>
              <c:f>'año 2005-2019'!$Q$114</c:f>
              <c:strCache>
                <c:ptCount val="1"/>
                <c:pt idx="0">
                  <c:v>2010</c:v>
                </c:pt>
              </c:strCache>
            </c:strRef>
          </c:tx>
          <c:spPr>
            <a:solidFill>
              <a:schemeClr val="accent6"/>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2005-2019'!$R$114:$T$114</c:f>
              <c:numCache>
                <c:formatCode>0</c:formatCode>
                <c:ptCount val="3"/>
                <c:pt idx="0" formatCode="General">
                  <c:v>4475</c:v>
                </c:pt>
                <c:pt idx="1">
                  <c:v>1834.75</c:v>
                </c:pt>
                <c:pt idx="2">
                  <c:v>2640.25</c:v>
                </c:pt>
              </c:numCache>
            </c:numRef>
          </c:val>
          <c:extLst xmlns:c16r2="http://schemas.microsoft.com/office/drawing/2015/06/chart">
            <c:ext xmlns:c16="http://schemas.microsoft.com/office/drawing/2014/chart" uri="{C3380CC4-5D6E-409C-BE32-E72D297353CC}">
              <c16:uniqueId val="{00000005-8C8B-4073-A969-71B56BB069D6}"/>
            </c:ext>
          </c:extLst>
        </c:ser>
        <c:ser>
          <c:idx val="6"/>
          <c:order val="6"/>
          <c:tx>
            <c:strRef>
              <c:f>'año 2005-2019'!$Q$115</c:f>
              <c:strCache>
                <c:ptCount val="1"/>
                <c:pt idx="0">
                  <c:v>2011</c:v>
                </c:pt>
              </c:strCache>
            </c:strRef>
          </c:tx>
          <c:spPr>
            <a:solidFill>
              <a:schemeClr val="accent1">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2005-2019'!$R$115:$T$115</c:f>
              <c:numCache>
                <c:formatCode>0</c:formatCode>
                <c:ptCount val="3"/>
                <c:pt idx="0" formatCode="General">
                  <c:v>4570</c:v>
                </c:pt>
                <c:pt idx="1">
                  <c:v>1873.6999999999998</c:v>
                </c:pt>
                <c:pt idx="2">
                  <c:v>2696.2999999999997</c:v>
                </c:pt>
              </c:numCache>
            </c:numRef>
          </c:val>
          <c:extLst xmlns:c16r2="http://schemas.microsoft.com/office/drawing/2015/06/chart">
            <c:ext xmlns:c16="http://schemas.microsoft.com/office/drawing/2014/chart" uri="{C3380CC4-5D6E-409C-BE32-E72D297353CC}">
              <c16:uniqueId val="{00000006-8C8B-4073-A969-71B56BB069D6}"/>
            </c:ext>
          </c:extLst>
        </c:ser>
        <c:ser>
          <c:idx val="7"/>
          <c:order val="7"/>
          <c:tx>
            <c:strRef>
              <c:f>'año 2005-2019'!$Q$116</c:f>
              <c:strCache>
                <c:ptCount val="1"/>
                <c:pt idx="0">
                  <c:v>2012</c:v>
                </c:pt>
              </c:strCache>
            </c:strRef>
          </c:tx>
          <c:spPr>
            <a:solidFill>
              <a:schemeClr val="accent2">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2005-2019'!$R$116:$T$116</c:f>
              <c:numCache>
                <c:formatCode>General</c:formatCode>
                <c:ptCount val="3"/>
                <c:pt idx="0">
                  <c:v>4906</c:v>
                </c:pt>
                <c:pt idx="1">
                  <c:v>2015</c:v>
                </c:pt>
                <c:pt idx="2">
                  <c:v>2891</c:v>
                </c:pt>
              </c:numCache>
            </c:numRef>
          </c:val>
          <c:extLst xmlns:c16r2="http://schemas.microsoft.com/office/drawing/2015/06/chart">
            <c:ext xmlns:c16="http://schemas.microsoft.com/office/drawing/2014/chart" uri="{C3380CC4-5D6E-409C-BE32-E72D297353CC}">
              <c16:uniqueId val="{00000007-8C8B-4073-A969-71B56BB069D6}"/>
            </c:ext>
          </c:extLst>
        </c:ser>
        <c:ser>
          <c:idx val="8"/>
          <c:order val="8"/>
          <c:tx>
            <c:strRef>
              <c:f>'año 2005-2019'!$Q$117</c:f>
              <c:strCache>
                <c:ptCount val="1"/>
                <c:pt idx="0">
                  <c:v>2013</c:v>
                </c:pt>
              </c:strCache>
            </c:strRef>
          </c:tx>
          <c:spPr>
            <a:solidFill>
              <a:schemeClr val="accent3">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2005-2019'!$R$117:$T$117</c:f>
              <c:numCache>
                <c:formatCode>General</c:formatCode>
                <c:ptCount val="3"/>
                <c:pt idx="0">
                  <c:v>5187</c:v>
                </c:pt>
                <c:pt idx="1">
                  <c:v>2164</c:v>
                </c:pt>
                <c:pt idx="2">
                  <c:v>3053</c:v>
                </c:pt>
              </c:numCache>
            </c:numRef>
          </c:val>
          <c:extLst xmlns:c16r2="http://schemas.microsoft.com/office/drawing/2015/06/chart">
            <c:ext xmlns:c16="http://schemas.microsoft.com/office/drawing/2014/chart" uri="{C3380CC4-5D6E-409C-BE32-E72D297353CC}">
              <c16:uniqueId val="{00000008-8C8B-4073-A969-71B56BB069D6}"/>
            </c:ext>
          </c:extLst>
        </c:ser>
        <c:ser>
          <c:idx val="9"/>
          <c:order val="9"/>
          <c:tx>
            <c:strRef>
              <c:f>'año 2005-2019'!$Q$118</c:f>
              <c:strCache>
                <c:ptCount val="1"/>
                <c:pt idx="0">
                  <c:v>2014</c:v>
                </c:pt>
              </c:strCache>
            </c:strRef>
          </c:tx>
          <c:spPr>
            <a:solidFill>
              <a:schemeClr val="accent4">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2005-2019'!$R$118:$T$118</c:f>
              <c:numCache>
                <c:formatCode>General</c:formatCode>
                <c:ptCount val="3"/>
                <c:pt idx="0">
                  <c:v>5854</c:v>
                </c:pt>
                <c:pt idx="1">
                  <c:v>2404</c:v>
                </c:pt>
                <c:pt idx="2">
                  <c:v>3450</c:v>
                </c:pt>
              </c:numCache>
            </c:numRef>
          </c:val>
          <c:extLst xmlns:c16r2="http://schemas.microsoft.com/office/drawing/2015/06/chart">
            <c:ext xmlns:c16="http://schemas.microsoft.com/office/drawing/2014/chart" uri="{C3380CC4-5D6E-409C-BE32-E72D297353CC}">
              <c16:uniqueId val="{00000009-8C8B-4073-A969-71B56BB069D6}"/>
            </c:ext>
          </c:extLst>
        </c:ser>
        <c:ser>
          <c:idx val="10"/>
          <c:order val="10"/>
          <c:tx>
            <c:strRef>
              <c:f>'año 2005-2019'!$Q$119</c:f>
              <c:strCache>
                <c:ptCount val="1"/>
                <c:pt idx="0">
                  <c:v>2015</c:v>
                </c:pt>
              </c:strCache>
            </c:strRef>
          </c:tx>
          <c:spPr>
            <a:solidFill>
              <a:schemeClr val="accent5">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2005-2019'!$R$119:$T$119</c:f>
              <c:numCache>
                <c:formatCode>General</c:formatCode>
                <c:ptCount val="3"/>
                <c:pt idx="0">
                  <c:v>5880</c:v>
                </c:pt>
                <c:pt idx="1">
                  <c:v>2414</c:v>
                </c:pt>
                <c:pt idx="2">
                  <c:v>3466</c:v>
                </c:pt>
              </c:numCache>
            </c:numRef>
          </c:val>
          <c:extLst xmlns:c16r2="http://schemas.microsoft.com/office/drawing/2015/06/chart">
            <c:ext xmlns:c16="http://schemas.microsoft.com/office/drawing/2014/chart" uri="{C3380CC4-5D6E-409C-BE32-E72D297353CC}">
              <c16:uniqueId val="{0000000A-8C8B-4073-A969-71B56BB069D6}"/>
            </c:ext>
          </c:extLst>
        </c:ser>
        <c:ser>
          <c:idx val="11"/>
          <c:order val="11"/>
          <c:tx>
            <c:strRef>
              <c:f>'año 2005-2019'!$Q$120</c:f>
              <c:strCache>
                <c:ptCount val="1"/>
                <c:pt idx="0">
                  <c:v>2016</c:v>
                </c:pt>
              </c:strCache>
            </c:strRef>
          </c:tx>
          <c:spPr>
            <a:solidFill>
              <a:schemeClr val="accent6">
                <a:lumMod val="6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2005-2019'!$R$120:$T$120</c:f>
              <c:numCache>
                <c:formatCode>General</c:formatCode>
                <c:ptCount val="3"/>
                <c:pt idx="0">
                  <c:v>5838</c:v>
                </c:pt>
                <c:pt idx="1">
                  <c:v>2370</c:v>
                </c:pt>
                <c:pt idx="2">
                  <c:v>3468</c:v>
                </c:pt>
              </c:numCache>
            </c:numRef>
          </c:val>
          <c:extLst xmlns:c16r2="http://schemas.microsoft.com/office/drawing/2015/06/chart">
            <c:ext xmlns:c16="http://schemas.microsoft.com/office/drawing/2014/chart" uri="{C3380CC4-5D6E-409C-BE32-E72D297353CC}">
              <c16:uniqueId val="{0000000B-8C8B-4073-A969-71B56BB069D6}"/>
            </c:ext>
          </c:extLst>
        </c:ser>
        <c:ser>
          <c:idx val="12"/>
          <c:order val="12"/>
          <c:tx>
            <c:strRef>
              <c:f>'año 2005-2019'!$Q$121</c:f>
              <c:strCache>
                <c:ptCount val="1"/>
                <c:pt idx="0">
                  <c:v>2017</c:v>
                </c:pt>
              </c:strCache>
            </c:strRef>
          </c:tx>
          <c:spPr>
            <a:solidFill>
              <a:schemeClr val="accent1">
                <a:lumMod val="80000"/>
                <a:lumOff val="2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2005-2019'!$R$121:$T$121</c:f>
              <c:numCache>
                <c:formatCode>General</c:formatCode>
                <c:ptCount val="3"/>
                <c:pt idx="0">
                  <c:v>5996</c:v>
                </c:pt>
                <c:pt idx="1">
                  <c:v>2431</c:v>
                </c:pt>
                <c:pt idx="2">
                  <c:v>3565</c:v>
                </c:pt>
              </c:numCache>
            </c:numRef>
          </c:val>
          <c:extLst xmlns:c16r2="http://schemas.microsoft.com/office/drawing/2015/06/chart">
            <c:ext xmlns:c16="http://schemas.microsoft.com/office/drawing/2014/chart" uri="{C3380CC4-5D6E-409C-BE32-E72D297353CC}">
              <c16:uniqueId val="{0000000C-8C8B-4073-A969-71B56BB069D6}"/>
            </c:ext>
          </c:extLst>
        </c:ser>
        <c:ser>
          <c:idx val="13"/>
          <c:order val="13"/>
          <c:tx>
            <c:strRef>
              <c:f>'año 2005-2019'!$Q$122</c:f>
              <c:strCache>
                <c:ptCount val="1"/>
                <c:pt idx="0">
                  <c:v>2018</c:v>
                </c:pt>
              </c:strCache>
            </c:strRef>
          </c:tx>
          <c:spPr>
            <a:solidFill>
              <a:schemeClr val="accent2">
                <a:lumMod val="80000"/>
                <a:lumOff val="20000"/>
              </a:schemeClr>
            </a:solidFill>
            <a:ln>
              <a:noFill/>
            </a:ln>
            <a:effectLst/>
            <a:scene3d>
              <a:camera prst="orthographicFront"/>
              <a:lightRig rig="threePt" dir="t"/>
            </a:scene3d>
            <a:sp3d>
              <a:bevelT/>
            </a:sp3d>
          </c:spPr>
          <c:cat>
            <c:strRef>
              <c:f>'año 2005-2019'!$R$108:$T$108</c:f>
              <c:strCache>
                <c:ptCount val="3"/>
                <c:pt idx="0">
                  <c:v>AMBOS SEXOS</c:v>
                </c:pt>
                <c:pt idx="1">
                  <c:v>HOMBRES</c:v>
                </c:pt>
                <c:pt idx="2">
                  <c:v>MUJERES</c:v>
                </c:pt>
              </c:strCache>
            </c:strRef>
          </c:cat>
          <c:val>
            <c:numRef>
              <c:f>'año 2005-2019'!$R$122:$T$122</c:f>
              <c:numCache>
                <c:formatCode>General</c:formatCode>
                <c:ptCount val="3"/>
                <c:pt idx="0">
                  <c:v>6294</c:v>
                </c:pt>
                <c:pt idx="1">
                  <c:v>2449</c:v>
                </c:pt>
                <c:pt idx="2">
                  <c:v>3845</c:v>
                </c:pt>
              </c:numCache>
            </c:numRef>
          </c:val>
          <c:extLst xmlns:c16r2="http://schemas.microsoft.com/office/drawing/2015/06/chart">
            <c:ext xmlns:c16="http://schemas.microsoft.com/office/drawing/2014/chart" uri="{C3380CC4-5D6E-409C-BE32-E72D297353CC}">
              <c16:uniqueId val="{0000000D-8C8B-4073-A969-71B56BB069D6}"/>
            </c:ext>
          </c:extLst>
        </c:ser>
        <c:ser>
          <c:idx val="14"/>
          <c:order val="14"/>
          <c:tx>
            <c:strRef>
              <c:f>'año 2005-2019'!$Q$123</c:f>
              <c:strCache>
                <c:ptCount val="1"/>
                <c:pt idx="0">
                  <c:v>2019</c:v>
                </c:pt>
              </c:strCache>
            </c:strRef>
          </c:tx>
          <c:spPr>
            <a:solidFill>
              <a:schemeClr val="accent3">
                <a:lumMod val="80000"/>
                <a:lumOff val="20000"/>
              </a:schemeClr>
            </a:solidFill>
            <a:ln>
              <a:noFill/>
            </a:ln>
            <a:effectLst/>
            <a:scene3d>
              <a:camera prst="orthographicFront"/>
              <a:lightRig rig="threePt" dir="t"/>
            </a:scene3d>
            <a:sp3d>
              <a:bevelT/>
            </a:sp3d>
          </c:spPr>
          <c:dLbls>
            <c:spPr>
              <a:solidFill>
                <a:schemeClr val="bg1">
                  <a:lumMod val="75000"/>
                </a:schemeClr>
              </a:solidFill>
              <a:ln w="12700">
                <a:solidFill>
                  <a:schemeClr val="bg1">
                    <a:lumMod val="75000"/>
                  </a:schemeClr>
                </a:solidFill>
              </a:ln>
              <a:effectLst>
                <a:outerShdw blurRad="50800" dist="38100" algn="l" rotWithShape="0">
                  <a:prstClr val="black">
                    <a:alpha val="40000"/>
                  </a:prstClr>
                </a:outerShdw>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'año 2005-2019'!$R$108:$T$108</c:f>
              <c:strCache>
                <c:ptCount val="3"/>
                <c:pt idx="0">
                  <c:v>AMBOS SEXOS</c:v>
                </c:pt>
                <c:pt idx="1">
                  <c:v>HOMBRES</c:v>
                </c:pt>
                <c:pt idx="2">
                  <c:v>MUJERES</c:v>
                </c:pt>
              </c:strCache>
            </c:strRef>
          </c:cat>
          <c:val>
            <c:numRef>
              <c:f>'año 2005-2019'!$R$123:$T$123</c:f>
              <c:numCache>
                <c:formatCode>General</c:formatCode>
                <c:ptCount val="3"/>
                <c:pt idx="0">
                  <c:v>6747</c:v>
                </c:pt>
                <c:pt idx="1">
                  <c:v>2720</c:v>
                </c:pt>
                <c:pt idx="2">
                  <c:v>4027</c:v>
                </c:pt>
              </c:numCache>
            </c:numRef>
          </c:val>
          <c:extLst xmlns:c16r2="http://schemas.microsoft.com/office/drawing/2015/06/chart">
            <c:ext xmlns:c16="http://schemas.microsoft.com/office/drawing/2014/chart" uri="{C3380CC4-5D6E-409C-BE32-E72D297353CC}">
              <c16:uniqueId val="{0000000E-8C8B-4073-A969-71B56BB069D6}"/>
            </c:ext>
          </c:extLst>
        </c:ser>
        <c:dLbls/>
        <c:gapWidth val="201"/>
        <c:overlap val="-27"/>
        <c:axId val="159218304"/>
        <c:axId val="159228288"/>
      </c:barChart>
      <c:catAx>
        <c:axId val="15921830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s-ES"/>
          </a:p>
        </c:txPr>
        <c:crossAx val="159228288"/>
        <c:crosses val="autoZero"/>
        <c:auto val="1"/>
        <c:lblAlgn val="ctr"/>
        <c:lblOffset val="100"/>
      </c:catAx>
      <c:valAx>
        <c:axId val="15922828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s-ES"/>
          </a:p>
        </c:txPr>
        <c:crossAx val="15921830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ES"/>
        </a:p>
      </c:txPr>
    </c:legend>
    <c:plotVisOnly val="1"/>
    <c:dispBlanksAs val="gap"/>
  </c:chart>
  <c:spPr>
    <a:noFill/>
    <a:ln>
      <a:noFill/>
    </a:ln>
    <a:effectLst/>
  </c:spPr>
  <c:txPr>
    <a:bodyPr/>
    <a:lstStyle/>
    <a:p>
      <a:pPr>
        <a:defRPr/>
      </a:pPr>
      <a:endParaRPr lang="es-ES"/>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ES"/>
  <c:chart>
    <c:title>
      <c:tx>
        <c:rich>
          <a:bodyPr rot="0" vert="horz"/>
          <a:lstStyle/>
          <a:p>
            <a:pPr algn="l">
              <a:defRPr/>
            </a:pPr>
            <a:r>
              <a:rPr lang="es-GT"/>
              <a:t>Tasa  de Mortalidad por Diabetes Mellitus 2005 a 2019</a:t>
            </a:r>
          </a:p>
        </c:rich>
      </c:tx>
      <c:layout>
        <c:manualLayout>
          <c:xMode val="edge"/>
          <c:yMode val="edge"/>
          <c:x val="0.1537036479629029"/>
          <c:y val="3.9215870358156935E-2"/>
        </c:manualLayout>
      </c:layout>
      <c:spPr>
        <a:solidFill>
          <a:srgbClr val="002060"/>
        </a:solidFill>
        <a:ln>
          <a:noFill/>
        </a:ln>
        <a:effectLst/>
      </c:spPr>
    </c:title>
    <c:plotArea>
      <c:layout>
        <c:manualLayout>
          <c:layoutTarget val="inner"/>
          <c:xMode val="edge"/>
          <c:yMode val="edge"/>
          <c:x val="6.5787401574803159E-2"/>
          <c:y val="0.10653912586938502"/>
          <c:w val="0.90286351706036749"/>
          <c:h val="0.71198749771838055"/>
        </c:manualLayout>
      </c:layout>
      <c:lineChart>
        <c:grouping val="standard"/>
        <c:ser>
          <c:idx val="0"/>
          <c:order val="0"/>
          <c:tx>
            <c:strRef>
              <c:f>'año 2005-2019'!$M$108</c:f>
              <c:strCache>
                <c:ptCount val="1"/>
                <c:pt idx="0">
                  <c:v>AMBOS SEXOS</c:v>
                </c:pt>
              </c:strCache>
            </c:strRef>
          </c:tx>
          <c:spPr>
            <a:ln w="38100" cap="rnd">
              <a:solidFill>
                <a:schemeClr val="accent1"/>
              </a:solidFill>
              <a:round/>
            </a:ln>
            <a:effectLst/>
          </c:spPr>
          <c:marker>
            <c:symbol val="none"/>
          </c:marker>
          <c:dLbls>
            <c:spPr>
              <a:solidFill>
                <a:srgbClr val="0070C0"/>
              </a:solidFill>
              <a:ln>
                <a:noFill/>
              </a:ln>
              <a:effectLst/>
            </c:spPr>
            <c:txPr>
              <a:bodyPr rot="0" vert="horz"/>
              <a:lstStyle/>
              <a:p>
                <a:pPr>
                  <a:defRPr/>
                </a:pPr>
                <a:endParaRPr lang="es-ES"/>
              </a:p>
            </c:txPr>
            <c:dLblPos val="t"/>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'año 2005-2019'!$L$109:$L$123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1018</c:v>
                </c:pt>
                <c:pt idx="14">
                  <c:v>2019</c:v>
                </c:pt>
              </c:numCache>
            </c:numRef>
          </c:cat>
          <c:val>
            <c:numRef>
              <c:f>'año 2005-2019'!$M$109:$M$123</c:f>
              <c:numCache>
                <c:formatCode>0.0</c:formatCode>
                <c:ptCount val="15"/>
                <c:pt idx="0" formatCode="General">
                  <c:v>18.5</c:v>
                </c:pt>
                <c:pt idx="1">
                  <c:v>24</c:v>
                </c:pt>
                <c:pt idx="2" formatCode="General">
                  <c:v>23.5</c:v>
                </c:pt>
                <c:pt idx="3" formatCode="General">
                  <c:v>26.8</c:v>
                </c:pt>
                <c:pt idx="4" formatCode="General">
                  <c:v>29.2</c:v>
                </c:pt>
                <c:pt idx="5" formatCode="General">
                  <c:v>32.4</c:v>
                </c:pt>
                <c:pt idx="6" formatCode="General">
                  <c:v>32.1</c:v>
                </c:pt>
                <c:pt idx="7" formatCode="General">
                  <c:v>33.5</c:v>
                </c:pt>
                <c:pt idx="8" formatCode="General">
                  <c:v>33.6</c:v>
                </c:pt>
                <c:pt idx="9" formatCode="General">
                  <c:v>38.200000000000003</c:v>
                </c:pt>
                <c:pt idx="10" formatCode="General">
                  <c:v>37.800000000000011</c:v>
                </c:pt>
                <c:pt idx="11" formatCode="General">
                  <c:v>36.9</c:v>
                </c:pt>
                <c:pt idx="12" formatCode="General">
                  <c:v>35.4</c:v>
                </c:pt>
                <c:pt idx="13" formatCode="General">
                  <c:v>36.4</c:v>
                </c:pt>
                <c:pt idx="14" formatCode="General">
                  <c:v>38.200000000000003</c:v>
                </c:pt>
              </c:numCache>
            </c:numRef>
          </c:val>
          <c:extLst xmlns:c16r2="http://schemas.microsoft.com/office/drawing/2015/06/chart">
            <c:ext xmlns:c16="http://schemas.microsoft.com/office/drawing/2014/chart" uri="{C3380CC4-5D6E-409C-BE32-E72D297353CC}">
              <c16:uniqueId val="{00000000-800C-40F8-8647-3C0C83347A27}"/>
            </c:ext>
          </c:extLst>
        </c:ser>
        <c:ser>
          <c:idx val="1"/>
          <c:order val="1"/>
          <c:tx>
            <c:strRef>
              <c:f>'año 2005-2019'!$N$108</c:f>
              <c:strCache>
                <c:ptCount val="1"/>
                <c:pt idx="0">
                  <c:v>HOMBRES</c:v>
                </c:pt>
              </c:strCache>
            </c:strRef>
          </c:tx>
          <c:spPr>
            <a:ln w="38100" cap="rnd">
              <a:solidFill>
                <a:schemeClr val="accent2"/>
              </a:solidFill>
              <a:round/>
            </a:ln>
            <a:effectLst/>
          </c:spPr>
          <c:marker>
            <c:symbol val="none"/>
          </c:marker>
          <c:dLbls>
            <c:dLbl>
              <c:idx val="0"/>
              <c:layout/>
              <c:spPr>
                <a:solidFill>
                  <a:schemeClr val="accent2"/>
                </a:solidFill>
              </c:spPr>
              <c:txPr>
                <a:bodyPr/>
                <a:lstStyle/>
                <a:p>
                  <a:pPr>
                    <a:defRPr/>
                  </a:pPr>
                  <a:endParaRPr lang="es-ES"/>
                </a:p>
              </c:txPr>
              <c:showVal val="1"/>
            </c:dLbl>
            <c:dLbl>
              <c:idx val="14"/>
              <c:layout/>
              <c:showVal val="1"/>
            </c:dLbl>
            <c:delete val="1"/>
          </c:dLbls>
          <c:cat>
            <c:numRef>
              <c:f>'año 2005-2019'!$L$109:$L$123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1018</c:v>
                </c:pt>
                <c:pt idx="14">
                  <c:v>2019</c:v>
                </c:pt>
              </c:numCache>
            </c:numRef>
          </c:cat>
          <c:val>
            <c:numRef>
              <c:f>'año 2005-2019'!$N$109:$N$123</c:f>
              <c:numCache>
                <c:formatCode>General</c:formatCode>
                <c:ptCount val="15"/>
                <c:pt idx="0">
                  <c:v>16.8</c:v>
                </c:pt>
                <c:pt idx="1">
                  <c:v>20.100000000000001</c:v>
                </c:pt>
                <c:pt idx="2">
                  <c:v>19.7</c:v>
                </c:pt>
                <c:pt idx="3">
                  <c:v>22.5</c:v>
                </c:pt>
                <c:pt idx="4">
                  <c:v>23.9</c:v>
                </c:pt>
                <c:pt idx="5">
                  <c:v>26.2</c:v>
                </c:pt>
                <c:pt idx="6">
                  <c:v>26.1</c:v>
                </c:pt>
                <c:pt idx="7">
                  <c:v>27.4</c:v>
                </c:pt>
                <c:pt idx="8">
                  <c:v>28.7</c:v>
                </c:pt>
                <c:pt idx="9">
                  <c:v>31.8</c:v>
                </c:pt>
                <c:pt idx="10">
                  <c:v>31.5</c:v>
                </c:pt>
                <c:pt idx="11">
                  <c:v>30.4</c:v>
                </c:pt>
                <c:pt idx="12">
                  <c:v>29.4</c:v>
                </c:pt>
                <c:pt idx="13">
                  <c:v>28.9</c:v>
                </c:pt>
                <c:pt idx="14">
                  <c:v>31.4</c:v>
                </c:pt>
              </c:numCache>
            </c:numRef>
          </c:val>
          <c:extLst xmlns:c16r2="http://schemas.microsoft.com/office/drawing/2015/06/chart">
            <c:ext xmlns:c16="http://schemas.microsoft.com/office/drawing/2014/chart" uri="{C3380CC4-5D6E-409C-BE32-E72D297353CC}">
              <c16:uniqueId val="{00000001-800C-40F8-8647-3C0C83347A27}"/>
            </c:ext>
          </c:extLst>
        </c:ser>
        <c:ser>
          <c:idx val="2"/>
          <c:order val="2"/>
          <c:tx>
            <c:strRef>
              <c:f>'año 2005-2019'!$O$108</c:f>
              <c:strCache>
                <c:ptCount val="1"/>
                <c:pt idx="0">
                  <c:v>MUJERES</c:v>
                </c:pt>
              </c:strCache>
            </c:strRef>
          </c:tx>
          <c:spPr>
            <a:ln w="38100" cap="rnd">
              <a:solidFill>
                <a:schemeClr val="accent3"/>
              </a:solidFill>
              <a:round/>
            </a:ln>
            <a:effectLst/>
          </c:spPr>
          <c:marker>
            <c:symbol val="none"/>
          </c:marker>
          <c:dLbls>
            <c:dLbl>
              <c:idx val="0"/>
              <c:layout/>
              <c:showVal val="1"/>
            </c:dLbl>
            <c:dLbl>
              <c:idx val="14"/>
              <c:layout/>
              <c:showVal val="1"/>
            </c:dLbl>
            <c:delete val="1"/>
          </c:dLbls>
          <c:cat>
            <c:numRef>
              <c:f>'año 2005-2019'!$L$109:$L$123</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1018</c:v>
                </c:pt>
                <c:pt idx="14">
                  <c:v>2019</c:v>
                </c:pt>
              </c:numCache>
            </c:numRef>
          </c:cat>
          <c:val>
            <c:numRef>
              <c:f>'año 2005-2019'!$O$109:$O$123</c:f>
              <c:numCache>
                <c:formatCode>General</c:formatCode>
                <c:ptCount val="15"/>
                <c:pt idx="0">
                  <c:v>23.1</c:v>
                </c:pt>
                <c:pt idx="1">
                  <c:v>27.7</c:v>
                </c:pt>
                <c:pt idx="2">
                  <c:v>27.1</c:v>
                </c:pt>
                <c:pt idx="3">
                  <c:v>30.9</c:v>
                </c:pt>
                <c:pt idx="4">
                  <c:v>32.800000000000011</c:v>
                </c:pt>
                <c:pt idx="5">
                  <c:v>35.9</c:v>
                </c:pt>
                <c:pt idx="6">
                  <c:v>35.800000000000011</c:v>
                </c:pt>
                <c:pt idx="7">
                  <c:v>37.4</c:v>
                </c:pt>
                <c:pt idx="8">
                  <c:v>28.7</c:v>
                </c:pt>
                <c:pt idx="9">
                  <c:v>31.8</c:v>
                </c:pt>
                <c:pt idx="10">
                  <c:v>44.5</c:v>
                </c:pt>
                <c:pt idx="11">
                  <c:v>43.9</c:v>
                </c:pt>
                <c:pt idx="12">
                  <c:v>43.2</c:v>
                </c:pt>
                <c:pt idx="13">
                  <c:v>43.5</c:v>
                </c:pt>
                <c:pt idx="14">
                  <c:v>44.6</c:v>
                </c:pt>
              </c:numCache>
            </c:numRef>
          </c:val>
          <c:extLst xmlns:c16r2="http://schemas.microsoft.com/office/drawing/2015/06/chart">
            <c:ext xmlns:c16="http://schemas.microsoft.com/office/drawing/2014/chart" uri="{C3380CC4-5D6E-409C-BE32-E72D297353CC}">
              <c16:uniqueId val="{00000002-800C-40F8-8647-3C0C83347A27}"/>
            </c:ext>
          </c:extLst>
        </c:ser>
        <c:dLbls>
          <c:showVal val="1"/>
        </c:dLbls>
        <c:marker val="1"/>
        <c:axId val="160001408"/>
        <c:axId val="159843456"/>
      </c:lineChart>
      <c:catAx>
        <c:axId val="1600014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sz="1400" b="1"/>
            </a:pPr>
            <a:endParaRPr lang="es-ES"/>
          </a:p>
        </c:txPr>
        <c:crossAx val="159843456"/>
        <c:crosses val="autoZero"/>
        <c:auto val="1"/>
        <c:lblAlgn val="ctr"/>
        <c:lblOffset val="100"/>
      </c:catAx>
      <c:valAx>
        <c:axId val="15984345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vert="horz"/>
          <a:lstStyle/>
          <a:p>
            <a:pPr>
              <a:defRPr sz="1400" b="1"/>
            </a:pPr>
            <a:endParaRPr lang="es-ES"/>
          </a:p>
        </c:txPr>
        <c:crossAx val="160001408"/>
        <c:crosses val="autoZero"/>
        <c:crossBetween val="between"/>
      </c:valAx>
      <c:spPr>
        <a:solidFill>
          <a:schemeClr val="bg1"/>
        </a:solidFill>
        <a:ln>
          <a:noFill/>
        </a:ln>
        <a:effectLst/>
      </c:spPr>
    </c:plotArea>
    <c:legend>
      <c:legendPos val="b"/>
      <c:layout/>
      <c:spPr>
        <a:noFill/>
        <a:ln>
          <a:noFill/>
        </a:ln>
        <a:effectLst/>
      </c:spPr>
      <c:txPr>
        <a:bodyPr rot="0" vert="horz"/>
        <a:lstStyle/>
        <a:p>
          <a:pPr>
            <a:defRPr sz="1400" b="1"/>
          </a:pPr>
          <a:endParaRPr lang="es-ES"/>
        </a:p>
      </c:txPr>
    </c:legend>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002060"/>
    </a:solidFill>
    <a:ln>
      <a:noFill/>
    </a:ln>
    <a:effectLst/>
  </c:spPr>
  <c:txPr>
    <a:bodyPr/>
    <a:lstStyle/>
    <a:p>
      <a:pPr>
        <a:defRPr>
          <a:solidFill>
            <a:schemeClr val="bg1"/>
          </a:solidFill>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5.8641003207932342E-2"/>
          <c:y val="3.1478267437459913E-2"/>
          <c:w val="0.92862751531058974"/>
          <c:h val="0.8881035762609174"/>
        </c:manualLayout>
      </c:layout>
      <c:barChart>
        <c:barDir val="col"/>
        <c:grouping val="clustered"/>
        <c:ser>
          <c:idx val="0"/>
          <c:order val="0"/>
          <c:spPr>
            <a:scene3d>
              <a:camera prst="orthographicFront"/>
              <a:lightRig rig="threePt" dir="t"/>
            </a:scene3d>
            <a:sp3d>
              <a:bevelT/>
            </a:sp3d>
          </c:spPr>
          <c:dPt>
            <c:idx val="0"/>
            <c:spPr>
              <a:solidFill>
                <a:srgbClr val="0070C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ED10-4FB0-B274-B4D393136D7E}"/>
              </c:ext>
            </c:extLst>
          </c:dPt>
          <c:dPt>
            <c:idx val="1"/>
            <c:spPr>
              <a:solidFill>
                <a:srgbClr val="FFC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ED10-4FB0-B274-B4D393136D7E}"/>
              </c:ext>
            </c:extLst>
          </c:dPt>
          <c:dPt>
            <c:idx val="2"/>
            <c:spPr>
              <a:solidFill>
                <a:schemeClr val="accent6">
                  <a:lumMod val="75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ED10-4FB0-B274-B4D393136D7E}"/>
              </c:ext>
            </c:extLst>
          </c:dPt>
          <c:dLbls>
            <c:spPr>
              <a:noFill/>
              <a:ln>
                <a:noFill/>
              </a:ln>
              <a:effectLst/>
            </c:spPr>
            <c:txPr>
              <a:bodyPr/>
              <a:lstStyle/>
              <a:p>
                <a:pPr>
                  <a:defRPr lang="es-GT" sz="2400" b="1"/>
                </a:pPr>
                <a:endParaRPr lang="es-ES"/>
              </a:p>
            </c:txPr>
            <c:showVal val="1"/>
            <c:extLst xmlns:c16r2="http://schemas.microsoft.com/office/drawing/2015/06/chart">
              <c:ext xmlns:c15="http://schemas.microsoft.com/office/drawing/2012/chart" uri="{CE6537A1-D6FC-4f65-9D91-7224C49458BB}">
                <c15:showLeaderLines val="0"/>
              </c:ext>
            </c:extLst>
          </c:dLbls>
          <c:cat>
            <c:strRef>
              <c:f>Hoja1!$B$32:$D$32</c:f>
              <c:strCache>
                <c:ptCount val="3"/>
                <c:pt idx="0">
                  <c:v>Hombres</c:v>
                </c:pt>
                <c:pt idx="1">
                  <c:v>Mujeres</c:v>
                </c:pt>
                <c:pt idx="2">
                  <c:v>Ambos sexos</c:v>
                </c:pt>
              </c:strCache>
            </c:strRef>
          </c:cat>
          <c:val>
            <c:numRef>
              <c:f>Hoja1!$B$33:$D$33</c:f>
              <c:numCache>
                <c:formatCode>General</c:formatCode>
                <c:ptCount val="3"/>
                <c:pt idx="0">
                  <c:v>1.6500000000000001</c:v>
                </c:pt>
                <c:pt idx="1">
                  <c:v>1.33</c:v>
                </c:pt>
                <c:pt idx="2">
                  <c:v>1.41</c:v>
                </c:pt>
              </c:numCache>
            </c:numRef>
          </c:val>
          <c:extLst xmlns:c16r2="http://schemas.microsoft.com/office/drawing/2015/06/chart">
            <c:ext xmlns:c16="http://schemas.microsoft.com/office/drawing/2014/chart" uri="{C3380CC4-5D6E-409C-BE32-E72D297353CC}">
              <c16:uniqueId val="{00000003-ED10-4FB0-B274-B4D393136D7E}"/>
            </c:ext>
          </c:extLst>
        </c:ser>
        <c:dLbls/>
        <c:gapWidth val="50"/>
        <c:overlap val="59"/>
        <c:axId val="107193856"/>
        <c:axId val="107195392"/>
      </c:barChart>
      <c:catAx>
        <c:axId val="107193856"/>
        <c:scaling>
          <c:orientation val="minMax"/>
        </c:scaling>
        <c:axPos val="b"/>
        <c:numFmt formatCode="General" sourceLinked="0"/>
        <c:tickLblPos val="nextTo"/>
        <c:txPr>
          <a:bodyPr/>
          <a:lstStyle/>
          <a:p>
            <a:pPr>
              <a:defRPr lang="es-GT" sz="2400" b="1"/>
            </a:pPr>
            <a:endParaRPr lang="es-ES"/>
          </a:p>
        </c:txPr>
        <c:crossAx val="107195392"/>
        <c:crosses val="autoZero"/>
        <c:auto val="1"/>
        <c:lblAlgn val="ctr"/>
        <c:lblOffset val="100"/>
      </c:catAx>
      <c:valAx>
        <c:axId val="107195392"/>
        <c:scaling>
          <c:orientation val="minMax"/>
        </c:scaling>
        <c:axPos val="l"/>
        <c:majorGridlines/>
        <c:numFmt formatCode="General" sourceLinked="1"/>
        <c:tickLblPos val="nextTo"/>
        <c:txPr>
          <a:bodyPr/>
          <a:lstStyle/>
          <a:p>
            <a:pPr>
              <a:defRPr lang="es-GT" sz="2400" b="1"/>
            </a:pPr>
            <a:endParaRPr lang="es-ES"/>
          </a:p>
        </c:txPr>
        <c:crossAx val="10719385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ES"/>
  <c:roundedCorners val="1"/>
  <c:style val="26"/>
  <c:chart>
    <c:autoTitleDeleted val="1"/>
    <c:plotArea>
      <c:layout/>
      <c:barChart>
        <c:barDir val="col"/>
        <c:grouping val="clustered"/>
        <c:varyColors val="1"/>
        <c:ser>
          <c:idx val="0"/>
          <c:order val="0"/>
          <c:tx>
            <c:strRef>
              <c:f>'Gráfica 27'!$B$2</c:f>
              <c:strCache>
                <c:ptCount val="1"/>
                <c:pt idx="0">
                  <c:v>Durante los últimos 30 días, ¿Cuántas veces por día usualmente has comido comida alta en grasa, como chorizo, pan dulce o chicharrón?</c:v>
                </c:pt>
              </c:strCache>
            </c:strRef>
          </c:tx>
          <c:spPr>
            <a:solidFill>
              <a:srgbClr val="C00000"/>
            </a:solidFill>
            <a:scene3d>
              <a:camera prst="orthographicFront"/>
              <a:lightRig rig="threePt" dir="t"/>
            </a:scene3d>
            <a:sp3d>
              <a:bevelT/>
            </a:sp3d>
          </c:spPr>
          <c:invertIfNegative val="1"/>
          <c:dPt>
            <c:idx val="0"/>
            <c:invertIfNegative val="1"/>
            <c:spPr>
              <a:solidFill>
                <a:schemeClr val="accent6">
                  <a:lumMod val="75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333E-4DDD-ABAB-A803D3BBDFB8}"/>
              </c:ext>
            </c:extLst>
          </c:dPt>
          <c:dPt>
            <c:idx val="1"/>
            <c:invertIfNegative val="1"/>
            <c:spPr>
              <a:solidFill>
                <a:schemeClr val="accent6">
                  <a:lumMod val="75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333E-4DDD-ABAB-A803D3BBDFB8}"/>
              </c:ext>
            </c:extLst>
          </c:dPt>
          <c:dLbls>
            <c:spPr>
              <a:noFill/>
              <a:ln>
                <a:noFill/>
              </a:ln>
              <a:effectLst/>
            </c:spPr>
            <c:txPr>
              <a:bodyPr rot="0" vert="horz"/>
              <a:lstStyle/>
              <a:p>
                <a:pPr>
                  <a:defRPr lang="es-ES" sz="1800" b="1"/>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27'!$A$3:$A$9</c:f>
              <c:strCache>
                <c:ptCount val="7"/>
                <c:pt idx="0">
                  <c:v>No he comido comida alta en grasa en los últimos 30 días</c:v>
                </c:pt>
                <c:pt idx="1">
                  <c:v>Menos de una vez por día</c:v>
                </c:pt>
                <c:pt idx="2">
                  <c:v>1 vez por día</c:v>
                </c:pt>
                <c:pt idx="3">
                  <c:v>2 veces por día</c:v>
                </c:pt>
                <c:pt idx="4">
                  <c:v>3 veces por día</c:v>
                </c:pt>
                <c:pt idx="5">
                  <c:v>4 veces por día</c:v>
                </c:pt>
                <c:pt idx="6">
                  <c:v>5 ó más veces por día</c:v>
                </c:pt>
              </c:strCache>
            </c:strRef>
          </c:cat>
          <c:val>
            <c:numRef>
              <c:f>'Gráfica 27'!$B$3:$B$9</c:f>
              <c:numCache>
                <c:formatCode>0.00%</c:formatCode>
                <c:ptCount val="7"/>
                <c:pt idx="0">
                  <c:v>0.15070000000000044</c:v>
                </c:pt>
                <c:pt idx="1">
                  <c:v>0.29510000000000008</c:v>
                </c:pt>
                <c:pt idx="2">
                  <c:v>0.32780000000001214</c:v>
                </c:pt>
                <c:pt idx="3">
                  <c:v>0.11910000000000009</c:v>
                </c:pt>
                <c:pt idx="4">
                  <c:v>6.7100000000000021E-2</c:v>
                </c:pt>
                <c:pt idx="5">
                  <c:v>1.2699999999999998E-2</c:v>
                </c:pt>
                <c:pt idx="6">
                  <c:v>2.7400000000000212E-2</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scene3d>
                    <a:camera prst="orthographicFront"/>
                    <a:lightRig rig="threePt" dir="t"/>
                  </a:scene3d>
                  <a:sp3d>
                    <a:bevelT/>
                  </a:sp3d>
                </c14:spPr>
              </c14:invertSolidFillFmt>
            </c:ext>
            <c:ext xmlns:c16="http://schemas.microsoft.com/office/drawing/2014/chart" uri="{C3380CC4-5D6E-409C-BE32-E72D297353CC}">
              <c16:uniqueId val="{00000000-8E7A-4FB5-B9FA-224F2041B371}"/>
            </c:ext>
          </c:extLst>
        </c:ser>
        <c:dLbls>
          <c:showVal val="1"/>
        </c:dLbls>
        <c:gapWidth val="50"/>
        <c:overlap val="-25"/>
        <c:axId val="152496384"/>
        <c:axId val="152207360"/>
      </c:barChart>
      <c:catAx>
        <c:axId val="152496384"/>
        <c:scaling>
          <c:orientation val="minMax"/>
        </c:scaling>
        <c:axPos val="b"/>
        <c:numFmt formatCode="General" sourceLinked="1"/>
        <c:majorTickMark val="none"/>
        <c:tickLblPos val="nextTo"/>
        <c:txPr>
          <a:bodyPr rot="-60000000" vert="horz"/>
          <a:lstStyle/>
          <a:p>
            <a:pPr>
              <a:defRPr lang="es-ES" sz="1800" b="1"/>
            </a:pPr>
            <a:endParaRPr lang="es-ES"/>
          </a:p>
        </c:txPr>
        <c:crossAx val="152207360"/>
        <c:crosses val="autoZero"/>
        <c:auto val="1"/>
        <c:lblAlgn val="ctr"/>
        <c:lblOffset val="100"/>
        <c:noMultiLvlLbl val="1"/>
      </c:catAx>
      <c:valAx>
        <c:axId val="152207360"/>
        <c:scaling>
          <c:orientation val="minMax"/>
        </c:scaling>
        <c:delete val="1"/>
        <c:axPos val="l"/>
        <c:numFmt formatCode="0.00%" sourceLinked="1"/>
        <c:majorTickMark val="none"/>
        <c:minorTickMark val="cross"/>
        <c:tickLblPos val="none"/>
        <c:crossAx val="152496384"/>
        <c:crosses val="autoZero"/>
        <c:crossBetween val="between"/>
      </c:valAx>
    </c:plotArea>
    <c:plotVisOnly val="1"/>
    <c:dispBlanksAs val="gap"/>
    <c:showDLblsOverMax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ES"/>
  <c:roundedCorners val="1"/>
  <c:style val="28"/>
  <c:chart>
    <c:autoTitleDeleted val="1"/>
    <c:plotArea>
      <c:layout/>
      <c:barChart>
        <c:barDir val="col"/>
        <c:grouping val="clustered"/>
        <c:varyColors val="1"/>
        <c:ser>
          <c:idx val="0"/>
          <c:order val="0"/>
          <c:tx>
            <c:strRef>
              <c:f>'Gráfica 28'!$B$2</c:f>
              <c:strCache>
                <c:ptCount val="1"/>
                <c:pt idx="0">
                  <c:v>Durante los últimos 7 días, ¿cuántos días comiste en un restaurante de comida rápida como Pollo Campero, McDonalds, Burger King o Pizza Hut?</c:v>
                </c:pt>
              </c:strCache>
            </c:strRef>
          </c:tx>
          <c:spPr>
            <a:solidFill>
              <a:srgbClr val="C00000"/>
            </a:solidFill>
            <a:scene3d>
              <a:camera prst="orthographicFront"/>
              <a:lightRig rig="threePt" dir="t"/>
            </a:scene3d>
            <a:sp3d>
              <a:bevelT/>
            </a:sp3d>
          </c:spPr>
          <c:invertIfNegative val="1"/>
          <c:dPt>
            <c:idx val="0"/>
            <c:invertIfNegative val="1"/>
            <c:spPr>
              <a:solidFill>
                <a:schemeClr val="accent6">
                  <a:lumMod val="75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28C6-485F-BBC4-0C91925915D3}"/>
              </c:ext>
            </c:extLst>
          </c:dPt>
          <c:dLbls>
            <c:dLbl>
              <c:idx val="0"/>
              <c:layout/>
              <c:tx>
                <c:rich>
                  <a:bodyPr/>
                  <a:lstStyle/>
                  <a:p>
                    <a:r>
                      <a:rPr lang="en-US" sz="2000" b="1"/>
                      <a:t>4</a:t>
                    </a:r>
                    <a:r>
                      <a:rPr lang="en-US" sz="2000"/>
                      <a:t>3.1%</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1-28C6-485F-BBC4-0C91925915D3}"/>
                </c:ext>
              </c:extLst>
            </c:dLbl>
            <c:dLbl>
              <c:idx val="1"/>
              <c:layout/>
              <c:tx>
                <c:rich>
                  <a:bodyPr/>
                  <a:lstStyle/>
                  <a:p>
                    <a:r>
                      <a:rPr lang="en-US" sz="2000" b="1"/>
                      <a:t>3</a:t>
                    </a:r>
                    <a:r>
                      <a:rPr lang="en-US" sz="2000"/>
                      <a:t>0.8%</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2-28C6-485F-BBC4-0C91925915D3}"/>
                </c:ext>
              </c:extLst>
            </c:dLbl>
            <c:dLbl>
              <c:idx val="2"/>
              <c:layout/>
              <c:tx>
                <c:rich>
                  <a:bodyPr/>
                  <a:lstStyle/>
                  <a:p>
                    <a:r>
                      <a:rPr lang="en-US" sz="2000" b="1"/>
                      <a:t>1</a:t>
                    </a:r>
                    <a:r>
                      <a:rPr lang="en-US" sz="2000"/>
                      <a:t>2.0%</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3-28C6-485F-BBC4-0C91925915D3}"/>
                </c:ext>
              </c:extLst>
            </c:dLbl>
            <c:dLbl>
              <c:idx val="3"/>
              <c:layout/>
              <c:tx>
                <c:rich>
                  <a:bodyPr/>
                  <a:lstStyle/>
                  <a:p>
                    <a:r>
                      <a:rPr lang="en-US" sz="2000" b="1"/>
                      <a:t>7</a:t>
                    </a:r>
                    <a:r>
                      <a:rPr lang="en-US" sz="2000"/>
                      <a:t>.2%</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4-28C6-485F-BBC4-0C91925915D3}"/>
                </c:ext>
              </c:extLst>
            </c:dLbl>
            <c:dLbl>
              <c:idx val="4"/>
              <c:layout/>
              <c:tx>
                <c:rich>
                  <a:bodyPr/>
                  <a:lstStyle/>
                  <a:p>
                    <a:r>
                      <a:rPr lang="en-US" sz="2000" b="1"/>
                      <a:t>3</a:t>
                    </a:r>
                    <a:r>
                      <a:rPr lang="en-US" sz="2000"/>
                      <a:t>.0%</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5-28C6-485F-BBC4-0C91925915D3}"/>
                </c:ext>
              </c:extLst>
            </c:dLbl>
            <c:dLbl>
              <c:idx val="5"/>
              <c:layout/>
              <c:tx>
                <c:rich>
                  <a:bodyPr/>
                  <a:lstStyle/>
                  <a:p>
                    <a:r>
                      <a:rPr lang="en-US" sz="2000" b="1"/>
                      <a:t>1</a:t>
                    </a:r>
                    <a:r>
                      <a:rPr lang="en-US" sz="2000"/>
                      <a:t>.5%</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6-28C6-485F-BBC4-0C91925915D3}"/>
                </c:ext>
              </c:extLst>
            </c:dLbl>
            <c:dLbl>
              <c:idx val="6"/>
              <c:layout/>
              <c:tx>
                <c:rich>
                  <a:bodyPr/>
                  <a:lstStyle/>
                  <a:p>
                    <a:r>
                      <a:rPr lang="en-US" sz="2000" b="1"/>
                      <a:t>0</a:t>
                    </a:r>
                    <a:r>
                      <a:rPr lang="en-US" sz="2000"/>
                      <a:t>.6%</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7-28C6-485F-BBC4-0C91925915D3}"/>
                </c:ext>
              </c:extLst>
            </c:dLbl>
            <c:dLbl>
              <c:idx val="7"/>
              <c:layout/>
              <c:tx>
                <c:rich>
                  <a:bodyPr/>
                  <a:lstStyle/>
                  <a:p>
                    <a:r>
                      <a:rPr lang="en-US" sz="2000" b="1"/>
                      <a:t>2</a:t>
                    </a:r>
                    <a:r>
                      <a:rPr lang="en-US" sz="2000"/>
                      <a:t>.0%</a:t>
                    </a:r>
                  </a:p>
                </c:rich>
              </c:tx>
              <c:showVal val="1"/>
              <c:extLst xmlns:c16r2="http://schemas.microsoft.com/office/drawing/2015/06/chart">
                <c:ext xmlns:c15="http://schemas.microsoft.com/office/drawing/2012/chart" uri="{CE6537A1-D6FC-4f65-9D91-7224C49458BB}">
                  <c15:showDataLabelsRange val="0"/>
                </c:ext>
                <c:ext xmlns:c16="http://schemas.microsoft.com/office/drawing/2014/chart" uri="{C3380CC4-5D6E-409C-BE32-E72D297353CC}">
                  <c16:uniqueId val="{00000008-28C6-485F-BBC4-0C91925915D3}"/>
                </c:ext>
              </c:extLst>
            </c:dLbl>
            <c:spPr>
              <a:noFill/>
              <a:ln>
                <a:noFill/>
              </a:ln>
              <a:effectLst/>
            </c:spPr>
            <c:txPr>
              <a:bodyPr rot="0" vert="horz"/>
              <a:lstStyle/>
              <a:p>
                <a:pPr>
                  <a:defRPr lang="es-ES" sz="2000" b="1"/>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'Gráfica 28'!$A$3:$A$10</c:f>
              <c:strCache>
                <c:ptCount val="8"/>
                <c:pt idx="0">
                  <c:v>0 días</c:v>
                </c:pt>
                <c:pt idx="1">
                  <c:v>1 día</c:v>
                </c:pt>
                <c:pt idx="2">
                  <c:v>2 días</c:v>
                </c:pt>
                <c:pt idx="3">
                  <c:v>3 días</c:v>
                </c:pt>
                <c:pt idx="4">
                  <c:v>4 días</c:v>
                </c:pt>
                <c:pt idx="5">
                  <c:v>5 días</c:v>
                </c:pt>
                <c:pt idx="6">
                  <c:v>6 días</c:v>
                </c:pt>
                <c:pt idx="7">
                  <c:v>7 días</c:v>
                </c:pt>
              </c:strCache>
            </c:strRef>
          </c:cat>
          <c:val>
            <c:numRef>
              <c:f>'Gráfica 28'!$B$3:$B$10</c:f>
              <c:numCache>
                <c:formatCode>0.00%</c:formatCode>
                <c:ptCount val="8"/>
                <c:pt idx="0">
                  <c:v>0.43060000000000032</c:v>
                </c:pt>
                <c:pt idx="1">
                  <c:v>0.30790000000000872</c:v>
                </c:pt>
                <c:pt idx="2">
                  <c:v>0.11960000000000012</c:v>
                </c:pt>
                <c:pt idx="3">
                  <c:v>7.1700000000000014E-2</c:v>
                </c:pt>
                <c:pt idx="4">
                  <c:v>2.9800000000000011E-2</c:v>
                </c:pt>
                <c:pt idx="5">
                  <c:v>1.4900000000000005E-2</c:v>
                </c:pt>
                <c:pt idx="6">
                  <c:v>5.9000000000002089E-3</c:v>
                </c:pt>
                <c:pt idx="7">
                  <c:v>1.9699999999999999E-2</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scene3d>
                    <a:camera prst="orthographicFront"/>
                    <a:lightRig rig="threePt" dir="t"/>
                  </a:scene3d>
                  <a:sp3d>
                    <a:bevelT/>
                  </a:sp3d>
                </c14:spPr>
              </c14:invertSolidFillFmt>
            </c:ext>
            <c:ext xmlns:c16="http://schemas.microsoft.com/office/drawing/2014/chart" uri="{C3380CC4-5D6E-409C-BE32-E72D297353CC}">
              <c16:uniqueId val="{00000000-EEF1-4B74-881D-56B7EF7CC905}"/>
            </c:ext>
          </c:extLst>
        </c:ser>
        <c:dLbls>
          <c:showVal val="1"/>
        </c:dLbls>
        <c:gapWidth val="50"/>
        <c:overlap val="23"/>
        <c:axId val="152296064"/>
        <c:axId val="152301952"/>
      </c:barChart>
      <c:catAx>
        <c:axId val="152296064"/>
        <c:scaling>
          <c:orientation val="minMax"/>
        </c:scaling>
        <c:axPos val="b"/>
        <c:numFmt formatCode="General" sourceLinked="1"/>
        <c:majorTickMark val="none"/>
        <c:tickLblPos val="nextTo"/>
        <c:txPr>
          <a:bodyPr rot="-60000000" vert="horz"/>
          <a:lstStyle/>
          <a:p>
            <a:pPr>
              <a:defRPr lang="es-ES" sz="2000" b="1"/>
            </a:pPr>
            <a:endParaRPr lang="es-ES"/>
          </a:p>
        </c:txPr>
        <c:crossAx val="152301952"/>
        <c:crosses val="autoZero"/>
        <c:auto val="1"/>
        <c:lblAlgn val="ctr"/>
        <c:lblOffset val="100"/>
        <c:noMultiLvlLbl val="1"/>
      </c:catAx>
      <c:valAx>
        <c:axId val="152301952"/>
        <c:scaling>
          <c:orientation val="minMax"/>
        </c:scaling>
        <c:delete val="1"/>
        <c:axPos val="l"/>
        <c:numFmt formatCode="0.00%" sourceLinked="1"/>
        <c:majorTickMark val="none"/>
        <c:minorTickMark val="cross"/>
        <c:tickLblPos val="none"/>
        <c:crossAx val="152296064"/>
        <c:crosses val="autoZero"/>
        <c:crossBetween val="between"/>
      </c:valAx>
    </c:plotArea>
    <c:plotVisOnly val="1"/>
    <c:dispBlanksAs val="gap"/>
    <c:showDLblsOverMax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0.17970404731303524"/>
          <c:y val="8.6501149037233244E-2"/>
          <c:w val="0.73903969686428839"/>
          <c:h val="0.84351794303222838"/>
        </c:manualLayout>
      </c:layout>
      <c:barChart>
        <c:barDir val="bar"/>
        <c:grouping val="clustered"/>
        <c:ser>
          <c:idx val="0"/>
          <c:order val="0"/>
          <c:tx>
            <c:strRef>
              <c:f>'Activ. física'!$A$36</c:f>
              <c:strCache>
                <c:ptCount val="1"/>
                <c:pt idx="0">
                  <c:v>18 a 44</c:v>
                </c:pt>
              </c:strCache>
            </c:strRef>
          </c:tx>
          <c:spPr>
            <a:solidFill>
              <a:srgbClr val="0070C0"/>
            </a:solidFill>
            <a:scene3d>
              <a:camera prst="orthographicFront"/>
              <a:lightRig rig="threePt" dir="t"/>
            </a:scene3d>
            <a:sp3d>
              <a:bevelT/>
            </a:sp3d>
          </c:spPr>
          <c:dLbls>
            <c:spPr>
              <a:noFill/>
              <a:ln>
                <a:noFill/>
              </a:ln>
              <a:effectLst/>
            </c:spPr>
            <c:txPr>
              <a:bodyPr/>
              <a:lstStyle/>
              <a:p>
                <a:pPr>
                  <a:defRPr lang="es-ES" sz="2000" b="1">
                    <a:effectLst>
                      <a:outerShdw blurRad="38100" dist="38100" dir="2700000" algn="tl">
                        <a:srgbClr val="000000">
                          <a:alpha val="43137"/>
                        </a:srgbClr>
                      </a:outerShdw>
                    </a:effectLst>
                  </a:defRPr>
                </a:pPr>
                <a:endParaRPr lang="es-ES"/>
              </a:p>
            </c:txPr>
            <c:showVal val="1"/>
            <c:extLst xmlns:c16r2="http://schemas.microsoft.com/office/drawing/2015/06/chart">
              <c:ext xmlns:c15="http://schemas.microsoft.com/office/drawing/2012/chart" uri="{CE6537A1-D6FC-4f65-9D91-7224C49458BB}">
                <c15:showLeaderLines val="0"/>
              </c:ext>
            </c:extLst>
          </c:dLbls>
          <c:cat>
            <c:strRef>
              <c:f>'Activ. física'!$B$35:$D$35</c:f>
              <c:strCache>
                <c:ptCount val="3"/>
                <c:pt idx="0">
                  <c:v>Hombres</c:v>
                </c:pt>
                <c:pt idx="1">
                  <c:v>Mujeres</c:v>
                </c:pt>
                <c:pt idx="2">
                  <c:v>Total encuestados</c:v>
                </c:pt>
              </c:strCache>
            </c:strRef>
          </c:cat>
          <c:val>
            <c:numRef>
              <c:f>'Activ. física'!$B$36:$D$36</c:f>
              <c:numCache>
                <c:formatCode>0.0</c:formatCode>
                <c:ptCount val="3"/>
                <c:pt idx="0" formatCode="General">
                  <c:v>97.5</c:v>
                </c:pt>
                <c:pt idx="1">
                  <c:v>97</c:v>
                </c:pt>
                <c:pt idx="2">
                  <c:v>97.1</c:v>
                </c:pt>
              </c:numCache>
            </c:numRef>
          </c:val>
          <c:extLst xmlns:c16r2="http://schemas.microsoft.com/office/drawing/2015/06/chart">
            <c:ext xmlns:c16="http://schemas.microsoft.com/office/drawing/2014/chart" uri="{C3380CC4-5D6E-409C-BE32-E72D297353CC}">
              <c16:uniqueId val="{00000000-9649-4FC9-8CDD-2F8D8D031679}"/>
            </c:ext>
          </c:extLst>
        </c:ser>
        <c:ser>
          <c:idx val="1"/>
          <c:order val="1"/>
          <c:tx>
            <c:strRef>
              <c:f>'Activ. física'!$A$37</c:f>
              <c:strCache>
                <c:ptCount val="1"/>
                <c:pt idx="0">
                  <c:v>45 y más</c:v>
                </c:pt>
              </c:strCache>
            </c:strRef>
          </c:tx>
          <c:spPr>
            <a:solidFill>
              <a:srgbClr val="C00000"/>
            </a:solidFill>
            <a:scene3d>
              <a:camera prst="orthographicFront"/>
              <a:lightRig rig="threePt" dir="t"/>
            </a:scene3d>
            <a:sp3d>
              <a:bevelT/>
            </a:sp3d>
          </c:spPr>
          <c:dLbls>
            <c:spPr>
              <a:noFill/>
              <a:ln>
                <a:noFill/>
              </a:ln>
              <a:effectLst/>
            </c:spPr>
            <c:txPr>
              <a:bodyPr/>
              <a:lstStyle/>
              <a:p>
                <a:pPr>
                  <a:defRPr lang="es-ES" sz="2000" b="1">
                    <a:effectLst>
                      <a:outerShdw blurRad="38100" dist="38100" dir="2700000" algn="tl">
                        <a:srgbClr val="000000">
                          <a:alpha val="43137"/>
                        </a:srgbClr>
                      </a:outerShdw>
                    </a:effectLst>
                  </a:defRPr>
                </a:pPr>
                <a:endParaRPr lang="es-ES"/>
              </a:p>
            </c:txPr>
            <c:showVal val="1"/>
            <c:extLst xmlns:c16r2="http://schemas.microsoft.com/office/drawing/2015/06/chart">
              <c:ext xmlns:c15="http://schemas.microsoft.com/office/drawing/2012/chart" uri="{CE6537A1-D6FC-4f65-9D91-7224C49458BB}">
                <c15:showLeaderLines val="0"/>
              </c:ext>
            </c:extLst>
          </c:dLbls>
          <c:cat>
            <c:strRef>
              <c:f>'Activ. física'!$B$35:$D$35</c:f>
              <c:strCache>
                <c:ptCount val="3"/>
                <c:pt idx="0">
                  <c:v>Hombres</c:v>
                </c:pt>
                <c:pt idx="1">
                  <c:v>Mujeres</c:v>
                </c:pt>
                <c:pt idx="2">
                  <c:v>Total encuestados</c:v>
                </c:pt>
              </c:strCache>
            </c:strRef>
          </c:cat>
          <c:val>
            <c:numRef>
              <c:f>'Activ. física'!$B$37:$D$37</c:f>
              <c:numCache>
                <c:formatCode>0.0</c:formatCode>
                <c:ptCount val="3"/>
                <c:pt idx="0" formatCode="General">
                  <c:v>96.8</c:v>
                </c:pt>
                <c:pt idx="1">
                  <c:v>99</c:v>
                </c:pt>
                <c:pt idx="2">
                  <c:v>98.5</c:v>
                </c:pt>
              </c:numCache>
            </c:numRef>
          </c:val>
          <c:extLst xmlns:c16r2="http://schemas.microsoft.com/office/drawing/2015/06/chart">
            <c:ext xmlns:c16="http://schemas.microsoft.com/office/drawing/2014/chart" uri="{C3380CC4-5D6E-409C-BE32-E72D297353CC}">
              <c16:uniqueId val="{00000001-9649-4FC9-8CDD-2F8D8D031679}"/>
            </c:ext>
          </c:extLst>
        </c:ser>
        <c:ser>
          <c:idx val="2"/>
          <c:order val="2"/>
          <c:tx>
            <c:strRef>
              <c:f>'Activ. física'!$A$38</c:f>
              <c:strCache>
                <c:ptCount val="1"/>
                <c:pt idx="0">
                  <c:v>Total</c:v>
                </c:pt>
              </c:strCache>
            </c:strRef>
          </c:tx>
          <c:spPr>
            <a:solidFill>
              <a:schemeClr val="bg1">
                <a:lumMod val="65000"/>
              </a:schemeClr>
            </a:solidFill>
            <a:scene3d>
              <a:camera prst="orthographicFront"/>
              <a:lightRig rig="threePt" dir="t"/>
            </a:scene3d>
            <a:sp3d>
              <a:bevelT/>
            </a:sp3d>
          </c:spPr>
          <c:dLbls>
            <c:spPr>
              <a:noFill/>
              <a:ln>
                <a:noFill/>
              </a:ln>
              <a:effectLst/>
            </c:spPr>
            <c:txPr>
              <a:bodyPr/>
              <a:lstStyle/>
              <a:p>
                <a:pPr>
                  <a:defRPr lang="es-ES" sz="2000" b="1">
                    <a:effectLst>
                      <a:outerShdw blurRad="38100" dist="38100" dir="2700000" algn="tl">
                        <a:srgbClr val="000000">
                          <a:alpha val="43137"/>
                        </a:srgbClr>
                      </a:outerShdw>
                    </a:effectLst>
                  </a:defRPr>
                </a:pPr>
                <a:endParaRPr lang="es-ES"/>
              </a:p>
            </c:txPr>
            <c:showVal val="1"/>
            <c:extLst xmlns:c16r2="http://schemas.microsoft.com/office/drawing/2015/06/chart">
              <c:ext xmlns:c15="http://schemas.microsoft.com/office/drawing/2012/chart" uri="{CE6537A1-D6FC-4f65-9D91-7224C49458BB}">
                <c15:showLeaderLines val="0"/>
              </c:ext>
            </c:extLst>
          </c:dLbls>
          <c:cat>
            <c:strRef>
              <c:f>'Activ. física'!$B$35:$D$35</c:f>
              <c:strCache>
                <c:ptCount val="3"/>
                <c:pt idx="0">
                  <c:v>Hombres</c:v>
                </c:pt>
                <c:pt idx="1">
                  <c:v>Mujeres</c:v>
                </c:pt>
                <c:pt idx="2">
                  <c:v>Total encuestados</c:v>
                </c:pt>
              </c:strCache>
            </c:strRef>
          </c:cat>
          <c:val>
            <c:numRef>
              <c:f>'Activ. física'!$B$38:$D$38</c:f>
              <c:numCache>
                <c:formatCode>0.0</c:formatCode>
                <c:ptCount val="3"/>
                <c:pt idx="0" formatCode="General">
                  <c:v>97.2</c:v>
                </c:pt>
                <c:pt idx="1">
                  <c:v>98</c:v>
                </c:pt>
                <c:pt idx="2">
                  <c:v>97.8</c:v>
                </c:pt>
              </c:numCache>
            </c:numRef>
          </c:val>
          <c:extLst xmlns:c16r2="http://schemas.microsoft.com/office/drawing/2015/06/chart">
            <c:ext xmlns:c16="http://schemas.microsoft.com/office/drawing/2014/chart" uri="{C3380CC4-5D6E-409C-BE32-E72D297353CC}">
              <c16:uniqueId val="{00000002-9649-4FC9-8CDD-2F8D8D031679}"/>
            </c:ext>
          </c:extLst>
        </c:ser>
        <c:dLbls/>
        <c:gapWidth val="55"/>
        <c:axId val="107222528"/>
        <c:axId val="107224064"/>
      </c:barChart>
      <c:catAx>
        <c:axId val="107222528"/>
        <c:scaling>
          <c:orientation val="minMax"/>
        </c:scaling>
        <c:axPos val="l"/>
        <c:numFmt formatCode="General" sourceLinked="0"/>
        <c:tickLblPos val="nextTo"/>
        <c:txPr>
          <a:bodyPr/>
          <a:lstStyle/>
          <a:p>
            <a:pPr>
              <a:defRPr lang="es-ES" sz="2000" b="1">
                <a:effectLst>
                  <a:outerShdw blurRad="38100" dist="38100" dir="2700000" algn="tl">
                    <a:srgbClr val="000000">
                      <a:alpha val="43137"/>
                    </a:srgbClr>
                  </a:outerShdw>
                </a:effectLst>
              </a:defRPr>
            </a:pPr>
            <a:endParaRPr lang="es-ES"/>
          </a:p>
        </c:txPr>
        <c:crossAx val="107224064"/>
        <c:crosses val="autoZero"/>
        <c:auto val="1"/>
        <c:lblAlgn val="ctr"/>
        <c:lblOffset val="100"/>
      </c:catAx>
      <c:valAx>
        <c:axId val="107224064"/>
        <c:scaling>
          <c:orientation val="minMax"/>
          <c:max val="100"/>
          <c:min val="0"/>
        </c:scaling>
        <c:axPos val="b"/>
        <c:majorGridlines>
          <c:spPr>
            <a:ln>
              <a:solidFill>
                <a:schemeClr val="bg1"/>
              </a:solidFill>
            </a:ln>
          </c:spPr>
        </c:majorGridlines>
        <c:numFmt formatCode="General" sourceLinked="1"/>
        <c:tickLblPos val="nextTo"/>
        <c:txPr>
          <a:bodyPr/>
          <a:lstStyle/>
          <a:p>
            <a:pPr>
              <a:defRPr lang="es-ES" sz="2000" b="1">
                <a:effectLst>
                  <a:outerShdw blurRad="38100" dist="38100" dir="2700000" algn="tl">
                    <a:srgbClr val="000000">
                      <a:alpha val="43137"/>
                    </a:srgbClr>
                  </a:outerShdw>
                </a:effectLst>
              </a:defRPr>
            </a:pPr>
            <a:endParaRPr lang="es-ES"/>
          </a:p>
        </c:txPr>
        <c:crossAx val="107222528"/>
        <c:crosses val="autoZero"/>
        <c:crossBetween val="between"/>
      </c:valAx>
    </c:plotArea>
    <c:legend>
      <c:legendPos val="t"/>
      <c:layout/>
      <c:spPr>
        <a:solidFill>
          <a:schemeClr val="bg1"/>
        </a:solidFill>
      </c:spPr>
      <c:txPr>
        <a:bodyPr/>
        <a:lstStyle/>
        <a:p>
          <a:pPr>
            <a:defRPr lang="es-ES" sz="2400" b="1">
              <a:effectLst>
                <a:outerShdw blurRad="38100" dist="38100" dir="2700000" algn="tl">
                  <a:srgbClr val="000000">
                    <a:alpha val="43137"/>
                  </a:srgbClr>
                </a:outerShdw>
              </a:effectLst>
            </a:defRPr>
          </a:pPr>
          <a:endParaRPr lang="es-E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ES"/>
  <c:roundedCorners val="1"/>
  <c:style val="26"/>
  <c:chart>
    <c:title>
      <c:tx>
        <c:rich>
          <a:bodyPr rot="0" vert="horz"/>
          <a:lstStyle/>
          <a:p>
            <a:pPr>
              <a:defRPr lang="es-ES" sz="1600"/>
            </a:pPr>
            <a:r>
              <a:rPr lang="es-ES" sz="2000" dirty="0">
                <a:effectLst>
                  <a:outerShdw blurRad="38100" dist="38100" dir="2700000" algn="tl">
                    <a:srgbClr val="000000">
                      <a:alpha val="43137"/>
                    </a:srgbClr>
                  </a:outerShdw>
                </a:effectLst>
              </a:rPr>
              <a:t>Durante los últimos 7 días, ¿cuántos días practicaste una actividad física por un total de al menos 60 minutos al día?</a:t>
            </a:r>
          </a:p>
        </c:rich>
      </c:tx>
      <c:layout/>
    </c:title>
    <c:plotArea>
      <c:layout/>
      <c:barChart>
        <c:barDir val="col"/>
        <c:grouping val="clustered"/>
        <c:varyColors val="1"/>
        <c:ser>
          <c:idx val="0"/>
          <c:order val="0"/>
          <c:tx>
            <c:strRef>
              <c:f>'Grafica 68'!$B$2</c:f>
              <c:strCache>
                <c:ptCount val="1"/>
                <c:pt idx="0">
                  <c:v>Durante los últimos 7 días, ¿cuántos días practicaste una actividad física por un total de al menos 60 minutos al día?</c:v>
                </c:pt>
              </c:strCache>
            </c:strRef>
          </c:tx>
          <c:spPr>
            <a:solidFill>
              <a:srgbClr val="0070C0"/>
            </a:solidFill>
            <a:scene3d>
              <a:camera prst="orthographicFront"/>
              <a:lightRig rig="threePt" dir="t"/>
            </a:scene3d>
            <a:sp3d>
              <a:bevelT/>
            </a:sp3d>
          </c:spPr>
          <c:invertIfNegative val="1"/>
          <c:dPt>
            <c:idx val="0"/>
            <c:invertIfNegative val="1"/>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5996-4D25-A1F6-D378ED1D9833}"/>
              </c:ext>
            </c:extLst>
          </c:dPt>
          <c:dPt>
            <c:idx val="1"/>
            <c:invertIfNegative val="1"/>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5996-4D25-A1F6-D378ED1D9833}"/>
              </c:ext>
            </c:extLst>
          </c:dPt>
          <c:dPt>
            <c:idx val="2"/>
            <c:invertIfNegative val="1"/>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5996-4D25-A1F6-D378ED1D9833}"/>
              </c:ext>
            </c:extLst>
          </c:dPt>
          <c:dPt>
            <c:idx val="3"/>
            <c:invertIfNegative val="1"/>
            <c:spPr>
              <a:gradFill>
                <a:gsLst>
                  <a:gs pos="0">
                    <a:srgbClr val="D6B19C"/>
                  </a:gs>
                  <a:gs pos="30000">
                    <a:srgbClr val="D49E6C"/>
                  </a:gs>
                  <a:gs pos="70000">
                    <a:srgbClr val="A65528"/>
                  </a:gs>
                  <a:gs pos="100000">
                    <a:srgbClr val="663012"/>
                  </a:gs>
                </a:gsLst>
                <a:lin ang="5400000" scaled="0"/>
              </a:gra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5996-4D25-A1F6-D378ED1D9833}"/>
              </c:ext>
            </c:extLst>
          </c:dPt>
          <c:dPt>
            <c:idx val="4"/>
            <c:invertIfNegative val="1"/>
            <c:spPr>
              <a:gradFill>
                <a:gsLst>
                  <a:gs pos="0">
                    <a:srgbClr val="D6B19C"/>
                  </a:gs>
                  <a:gs pos="30000">
                    <a:srgbClr val="D49E6C"/>
                  </a:gs>
                  <a:gs pos="70000">
                    <a:srgbClr val="A65528"/>
                  </a:gs>
                  <a:gs pos="100000">
                    <a:srgbClr val="663012"/>
                  </a:gs>
                </a:gsLst>
                <a:lin ang="5400000" scaled="0"/>
              </a:gra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5996-4D25-A1F6-D378ED1D9833}"/>
              </c:ext>
            </c:extLst>
          </c:dPt>
          <c:dPt>
            <c:idx val="5"/>
            <c:invertIfNegative val="1"/>
            <c:spPr>
              <a:solidFill>
                <a:srgbClr val="66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5996-4D25-A1F6-D378ED1D9833}"/>
              </c:ext>
            </c:extLst>
          </c:dPt>
          <c:dPt>
            <c:idx val="6"/>
            <c:invertIfNegative val="1"/>
            <c:spPr>
              <a:solidFill>
                <a:srgbClr val="66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D-5996-4D25-A1F6-D378ED1D9833}"/>
              </c:ext>
            </c:extLst>
          </c:dPt>
          <c:dPt>
            <c:idx val="7"/>
            <c:invertIfNegative val="1"/>
            <c:spPr>
              <a:solidFill>
                <a:srgbClr val="6699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F-5996-4D25-A1F6-D378ED1D9833}"/>
              </c:ext>
            </c:extLst>
          </c:dPt>
          <c:dLbls>
            <c:spPr>
              <a:noFill/>
              <a:ln>
                <a:noFill/>
              </a:ln>
              <a:effectLst/>
            </c:spPr>
            <c:txPr>
              <a:bodyPr rot="0" vert="horz"/>
              <a:lstStyle/>
              <a:p>
                <a:pPr>
                  <a:defRPr lang="es-ES" sz="2000" b="1">
                    <a:effectLst>
                      <a:outerShdw blurRad="38100" dist="38100" dir="2700000" algn="tl">
                        <a:srgbClr val="000000">
                          <a:alpha val="43137"/>
                        </a:srgbClr>
                      </a:outerShdw>
                    </a:effectLst>
                  </a:defRPr>
                </a:pPr>
                <a:endParaRPr lang="es-E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'Grafica 68'!$A$3:$A$10</c:f>
              <c:strCache>
                <c:ptCount val="8"/>
                <c:pt idx="0">
                  <c:v>0 días</c:v>
                </c:pt>
                <c:pt idx="1">
                  <c:v>1 día</c:v>
                </c:pt>
                <c:pt idx="2">
                  <c:v>2 días</c:v>
                </c:pt>
                <c:pt idx="3">
                  <c:v>3 días</c:v>
                </c:pt>
                <c:pt idx="4">
                  <c:v>4 días</c:v>
                </c:pt>
                <c:pt idx="5">
                  <c:v>5 días</c:v>
                </c:pt>
                <c:pt idx="6">
                  <c:v>6 días</c:v>
                </c:pt>
                <c:pt idx="7">
                  <c:v>7 días</c:v>
                </c:pt>
              </c:strCache>
            </c:strRef>
          </c:cat>
          <c:val>
            <c:numRef>
              <c:f>'Grafica 68'!$B$3:$B$10</c:f>
              <c:numCache>
                <c:formatCode>0.00%</c:formatCode>
                <c:ptCount val="8"/>
                <c:pt idx="0">
                  <c:v>0.31060000000000032</c:v>
                </c:pt>
                <c:pt idx="1">
                  <c:v>0.25230000000000002</c:v>
                </c:pt>
                <c:pt idx="2">
                  <c:v>0.11720000000000012</c:v>
                </c:pt>
                <c:pt idx="3">
                  <c:v>9.8200000000000065E-2</c:v>
                </c:pt>
                <c:pt idx="4">
                  <c:v>5.3499999999999999E-2</c:v>
                </c:pt>
                <c:pt idx="5">
                  <c:v>4.6800000000000001E-2</c:v>
                </c:pt>
                <c:pt idx="6">
                  <c:v>1.6000000000000021E-2</c:v>
                </c:pt>
                <c:pt idx="7">
                  <c:v>0.10539999999999998</c:v>
                </c:pt>
              </c:numCache>
            </c:numRef>
          </c:val>
          <c:extLst xmlns:c16r2="http://schemas.microsoft.com/office/drawing/2015/06/chart">
            <c:ext xmlns:c14="http://schemas.microsoft.com/office/drawing/2007/8/2/chart" uri="{6F2FDCE9-48DA-4B69-8628-5D25D57E5C99}">
              <c14:invertSolidFillFmt>
                <c14:spPr xmlns:c14="http://schemas.microsoft.com/office/drawing/2007/8/2/chart">
                  <a:solidFill>
                    <a:srgbClr val="FFFFFF"/>
                  </a:solidFill>
                  <a:scene3d>
                    <a:camera prst="orthographicFront"/>
                    <a:lightRig rig="threePt" dir="t"/>
                  </a:scene3d>
                  <a:sp3d>
                    <a:bevelT/>
                  </a:sp3d>
                </c14:spPr>
              </c14:invertSolidFillFmt>
            </c:ext>
            <c:ext xmlns:c16="http://schemas.microsoft.com/office/drawing/2014/chart" uri="{C3380CC4-5D6E-409C-BE32-E72D297353CC}">
              <c16:uniqueId val="{00000000-EC7C-4182-92A0-033845864D65}"/>
            </c:ext>
          </c:extLst>
        </c:ser>
        <c:dLbls>
          <c:showVal val="1"/>
        </c:dLbls>
        <c:gapWidth val="49"/>
        <c:overlap val="-50"/>
        <c:axId val="107276544"/>
        <c:axId val="107413504"/>
      </c:barChart>
      <c:catAx>
        <c:axId val="107276544"/>
        <c:scaling>
          <c:orientation val="minMax"/>
        </c:scaling>
        <c:axPos val="b"/>
        <c:numFmt formatCode="General" sourceLinked="1"/>
        <c:majorTickMark val="none"/>
        <c:tickLblPos val="nextTo"/>
        <c:txPr>
          <a:bodyPr/>
          <a:lstStyle/>
          <a:p>
            <a:pPr>
              <a:defRPr lang="es-ES" sz="2000" b="1">
                <a:effectLst>
                  <a:outerShdw blurRad="38100" dist="38100" dir="2700000" algn="tl">
                    <a:srgbClr val="000000">
                      <a:alpha val="43137"/>
                    </a:srgbClr>
                  </a:outerShdw>
                </a:effectLst>
              </a:defRPr>
            </a:pPr>
            <a:endParaRPr lang="es-ES"/>
          </a:p>
        </c:txPr>
        <c:crossAx val="107413504"/>
        <c:crosses val="autoZero"/>
        <c:auto val="1"/>
        <c:lblAlgn val="ctr"/>
        <c:lblOffset val="100"/>
        <c:noMultiLvlLbl val="1"/>
      </c:catAx>
      <c:valAx>
        <c:axId val="107413504"/>
        <c:scaling>
          <c:orientation val="minMax"/>
        </c:scaling>
        <c:delete val="1"/>
        <c:axPos val="l"/>
        <c:numFmt formatCode="0.00%" sourceLinked="1"/>
        <c:majorTickMark val="none"/>
        <c:minorTickMark val="cross"/>
        <c:tickLblPos val="none"/>
        <c:crossAx val="107276544"/>
        <c:crosses val="autoZero"/>
        <c:crossBetween val="between"/>
      </c:valAx>
    </c:plotArea>
    <c:plotVisOnly val="1"/>
    <c:dispBlanksAs val="gap"/>
    <c:showDLblsOverMax val="1"/>
  </c:chart>
  <c:spPr>
    <a:solidFill>
      <a:schemeClr val="bg1"/>
    </a:solidFill>
    <a:effectLst>
      <a:innerShdw blurRad="114300">
        <a:prstClr val="black"/>
      </a:innerShdw>
    </a:effectLst>
  </c:sp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6.8558513078355643E-2"/>
          <c:y val="4.5338233365919092E-2"/>
          <c:w val="0.9197322413197565"/>
          <c:h val="0.60225299391201326"/>
        </c:manualLayout>
      </c:layout>
      <c:barChart>
        <c:barDir val="col"/>
        <c:grouping val="clustered"/>
        <c:ser>
          <c:idx val="0"/>
          <c:order val="0"/>
          <c:spPr>
            <a:scene3d>
              <a:camera prst="orthographicFront"/>
              <a:lightRig rig="threePt" dir="t"/>
            </a:scene3d>
            <a:sp3d>
              <a:bevelT/>
            </a:sp3d>
          </c:spPr>
          <c:dPt>
            <c:idx val="5"/>
            <c:spPr>
              <a:solidFill>
                <a:srgbClr val="F79646">
                  <a:lumMod val="40000"/>
                  <a:lumOff val="60000"/>
                </a:srgb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22D5-4825-8C2C-DA0AC58CBC3F}"/>
              </c:ext>
            </c:extLst>
          </c:dPt>
          <c:dPt>
            <c:idx val="6"/>
            <c:spPr>
              <a:solidFill>
                <a:schemeClr val="accent6">
                  <a:lumMod val="40000"/>
                  <a:lumOff val="60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22D5-4825-8C2C-DA0AC58CBC3F}"/>
              </c:ext>
            </c:extLst>
          </c:dPt>
          <c:dLbls>
            <c:spPr>
              <a:noFill/>
              <a:ln>
                <a:noFill/>
              </a:ln>
              <a:effectLst/>
            </c:spPr>
            <c:txPr>
              <a:bodyPr/>
              <a:lstStyle/>
              <a:p>
                <a:pPr>
                  <a:defRPr sz="2000" b="1"/>
                </a:pPr>
                <a:endParaRPr lang="es-ES"/>
              </a:p>
            </c:txPr>
            <c:showVal val="1"/>
            <c:extLst xmlns:c16r2="http://schemas.microsoft.com/office/drawing/2015/06/chart">
              <c:ext xmlns:c15="http://schemas.microsoft.com/office/drawing/2012/chart" uri="{CE6537A1-D6FC-4f65-9D91-7224C49458BB}">
                <c15:showLeaderLines val="0"/>
              </c:ext>
            </c:extLst>
          </c:dLbls>
          <c:trendline>
            <c:trendlineType val="poly"/>
            <c:order val="2"/>
          </c:trendline>
          <c:cat>
            <c:strRef>
              <c:f>Peso!$A$3:$A$10</c:f>
              <c:strCache>
                <c:ptCount val="8"/>
                <c:pt idx="0">
                  <c:v>0 a &lt; 6 meses</c:v>
                </c:pt>
                <c:pt idx="1">
                  <c:v>6 a &lt; 24 meses</c:v>
                </c:pt>
                <c:pt idx="2">
                  <c:v>2 a &lt; 5 años</c:v>
                </c:pt>
                <c:pt idx="3">
                  <c:v>6 a 11 años</c:v>
                </c:pt>
                <c:pt idx="4">
                  <c:v>11 a 16 años</c:v>
                </c:pt>
                <c:pt idx="5">
                  <c:v>Mujeres  15 a 49 años</c:v>
                </c:pt>
                <c:pt idx="6">
                  <c:v>Mujeres 40 a 49 años</c:v>
                </c:pt>
                <c:pt idx="7">
                  <c:v>Ambos sexos 18 años y más</c:v>
                </c:pt>
              </c:strCache>
            </c:strRef>
          </c:cat>
          <c:val>
            <c:numRef>
              <c:f>Peso!$B$3:$B$10</c:f>
              <c:numCache>
                <c:formatCode>0%</c:formatCode>
                <c:ptCount val="8"/>
                <c:pt idx="0">
                  <c:v>0.2</c:v>
                </c:pt>
                <c:pt idx="1">
                  <c:v>7.0000000000000021E-2</c:v>
                </c:pt>
                <c:pt idx="2">
                  <c:v>0.05</c:v>
                </c:pt>
                <c:pt idx="3">
                  <c:v>0.38000000000000039</c:v>
                </c:pt>
                <c:pt idx="4">
                  <c:v>0.38000000000000039</c:v>
                </c:pt>
                <c:pt idx="5">
                  <c:v>0.52</c:v>
                </c:pt>
                <c:pt idx="6">
                  <c:v>0.74000000000000066</c:v>
                </c:pt>
                <c:pt idx="7">
                  <c:v>0.71000000000000063</c:v>
                </c:pt>
              </c:numCache>
            </c:numRef>
          </c:val>
          <c:extLst xmlns:c16r2="http://schemas.microsoft.com/office/drawing/2015/06/chart">
            <c:ext xmlns:c16="http://schemas.microsoft.com/office/drawing/2014/chart" uri="{C3380CC4-5D6E-409C-BE32-E72D297353CC}">
              <c16:uniqueId val="{00000003-22D5-4825-8C2C-DA0AC58CBC3F}"/>
            </c:ext>
          </c:extLst>
        </c:ser>
        <c:dLbls/>
        <c:gapWidth val="44"/>
        <c:axId val="107435904"/>
        <c:axId val="107437440"/>
      </c:barChart>
      <c:catAx>
        <c:axId val="107435904"/>
        <c:scaling>
          <c:orientation val="minMax"/>
        </c:scaling>
        <c:axPos val="b"/>
        <c:numFmt formatCode="General" sourceLinked="0"/>
        <c:tickLblPos val="nextTo"/>
        <c:txPr>
          <a:bodyPr/>
          <a:lstStyle/>
          <a:p>
            <a:pPr>
              <a:defRPr sz="2400" b="1"/>
            </a:pPr>
            <a:endParaRPr lang="es-ES"/>
          </a:p>
        </c:txPr>
        <c:crossAx val="107437440"/>
        <c:crosses val="autoZero"/>
        <c:auto val="1"/>
        <c:lblAlgn val="ctr"/>
        <c:lblOffset val="100"/>
      </c:catAx>
      <c:valAx>
        <c:axId val="107437440"/>
        <c:scaling>
          <c:orientation val="minMax"/>
        </c:scaling>
        <c:axPos val="l"/>
        <c:majorGridlines/>
        <c:numFmt formatCode="0%" sourceLinked="1"/>
        <c:tickLblPos val="nextTo"/>
        <c:txPr>
          <a:bodyPr/>
          <a:lstStyle/>
          <a:p>
            <a:pPr>
              <a:defRPr sz="2000" b="1"/>
            </a:pPr>
            <a:endParaRPr lang="es-ES"/>
          </a:p>
        </c:txPr>
        <c:crossAx val="107435904"/>
        <c:crosses val="autoZero"/>
        <c:crossBetween val="between"/>
      </c:valAx>
    </c:plotArea>
    <c:plotVisOnly val="1"/>
    <c:dispBlanksAs val="gap"/>
  </c:chart>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3.3995688419654592E-2"/>
          <c:y val="0"/>
          <c:w val="0.74540226699206358"/>
          <c:h val="1"/>
        </c:manualLayout>
      </c:layout>
      <c:pieChart>
        <c:varyColors val="1"/>
        <c:ser>
          <c:idx val="0"/>
          <c:order val="0"/>
          <c:explosion val="2"/>
          <c:dPt>
            <c:idx val="0"/>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756E-4912-9EAB-D22C2CD887AA}"/>
              </c:ext>
            </c:extLst>
          </c:dPt>
          <c:dPt>
            <c:idx val="1"/>
            <c:spPr>
              <a:solidFill>
                <a:srgbClr val="FFC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756E-4912-9EAB-D22C2CD887AA}"/>
              </c:ext>
            </c:extLst>
          </c:dPt>
          <c:dPt>
            <c:idx val="2"/>
            <c:spPr>
              <a:solidFill>
                <a:schemeClr val="accent6">
                  <a:lumMod val="50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756E-4912-9EAB-D22C2CD887AA}"/>
              </c:ext>
            </c:extLst>
          </c:dPt>
          <c:dLbls>
            <c:dLbl>
              <c:idx val="1"/>
              <c:spPr/>
              <c:txPr>
                <a:bodyPr/>
                <a:lstStyle/>
                <a:p>
                  <a:pPr>
                    <a:defRPr lang="es-GT" sz="2000" b="1">
                      <a:solidFill>
                        <a:sysClr val="windowText" lastClr="000000"/>
                      </a:solidFill>
                    </a:defRPr>
                  </a:pPr>
                  <a:endParaRPr lang="es-ES"/>
                </a:p>
              </c:txPr>
            </c:dLbl>
            <c:spPr>
              <a:noFill/>
              <a:ln>
                <a:noFill/>
              </a:ln>
              <a:effectLst/>
            </c:spPr>
            <c:txPr>
              <a:bodyPr/>
              <a:lstStyle/>
              <a:p>
                <a:pPr>
                  <a:defRPr lang="es-GT" sz="2000" b="1">
                    <a:solidFill>
                      <a:schemeClr val="bg1"/>
                    </a:solidFill>
                  </a:defRPr>
                </a:pPr>
                <a:endParaRPr lang="es-ES"/>
              </a:p>
            </c:txPr>
            <c:showVal val="1"/>
            <c:showLeaderLines val="1"/>
            <c:extLst xmlns:c16r2="http://schemas.microsoft.com/office/drawing/2015/06/chart">
              <c:ext xmlns:c15="http://schemas.microsoft.com/office/drawing/2012/chart" uri="{CE6537A1-D6FC-4f65-9D91-7224C49458BB}"/>
            </c:extLst>
          </c:dLbls>
          <c:cat>
            <c:strRef>
              <c:f>Alcohol!$A$4:$A$6</c:f>
              <c:strCache>
                <c:ptCount val="3"/>
                <c:pt idx="0">
                  <c:v>Bebedor Actual</c:v>
                </c:pt>
                <c:pt idx="1">
                  <c:v>Bebedor no Actual</c:v>
                </c:pt>
                <c:pt idx="2">
                  <c:v>Abstemio</c:v>
                </c:pt>
              </c:strCache>
            </c:strRef>
          </c:cat>
          <c:val>
            <c:numRef>
              <c:f>Alcohol!$B$4:$B$6</c:f>
              <c:numCache>
                <c:formatCode>0.0%</c:formatCode>
                <c:ptCount val="3"/>
                <c:pt idx="0">
                  <c:v>0.36800000000000038</c:v>
                </c:pt>
                <c:pt idx="1">
                  <c:v>0.15900000000000244</c:v>
                </c:pt>
                <c:pt idx="2">
                  <c:v>0.47200000000000031</c:v>
                </c:pt>
              </c:numCache>
            </c:numRef>
          </c:val>
          <c:extLst xmlns:c16r2="http://schemas.microsoft.com/office/drawing/2015/06/chart">
            <c:ext xmlns:c16="http://schemas.microsoft.com/office/drawing/2014/chart" uri="{C3380CC4-5D6E-409C-BE32-E72D297353CC}">
              <c16:uniqueId val="{00000003-756E-4912-9EAB-D22C2CD887AA}"/>
            </c:ext>
          </c:extLst>
        </c:ser>
        <c:dLbls/>
        <c:firstSliceAng val="0"/>
      </c:pieChart>
      <c:spPr>
        <a:ln cap="rnd"/>
      </c:spPr>
    </c:plotArea>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ES"/>
  <c:chart>
    <c:plotArea>
      <c:layout>
        <c:manualLayout>
          <c:layoutTarget val="inner"/>
          <c:xMode val="edge"/>
          <c:yMode val="edge"/>
          <c:x val="4.8736310498816805E-2"/>
          <c:y val="2.9103813519208298E-3"/>
          <c:w val="0.88131568737125521"/>
          <c:h val="0.99708973427351155"/>
        </c:manualLayout>
      </c:layout>
      <c:pieChart>
        <c:varyColors val="1"/>
        <c:ser>
          <c:idx val="0"/>
          <c:order val="0"/>
          <c:explosion val="2"/>
          <c:dPt>
            <c:idx val="0"/>
            <c:spPr>
              <a:solidFill>
                <a:srgbClr val="C00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0-1AEF-4DB1-A423-F42090B241E8}"/>
              </c:ext>
            </c:extLst>
          </c:dPt>
          <c:dPt>
            <c:idx val="1"/>
            <c:spPr>
              <a:solidFill>
                <a:srgbClr val="FFC000"/>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1AEF-4DB1-A423-F42090B241E8}"/>
              </c:ext>
            </c:extLst>
          </c:dPt>
          <c:dPt>
            <c:idx val="2"/>
            <c:explosion val="0"/>
            <c:spPr>
              <a:solidFill>
                <a:schemeClr val="accent6">
                  <a:lumMod val="50000"/>
                </a:schemeClr>
              </a:solidFill>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2-1AEF-4DB1-A423-F42090B241E8}"/>
              </c:ext>
            </c:extLst>
          </c:dPt>
          <c:dLbls>
            <c:dLbl>
              <c:idx val="0"/>
              <c:spPr/>
              <c:txPr>
                <a:bodyPr/>
                <a:lstStyle/>
                <a:p>
                  <a:pPr>
                    <a:defRPr lang="es-GT" sz="2000" b="1">
                      <a:solidFill>
                        <a:schemeClr val="bg1"/>
                      </a:solidFill>
                    </a:defRPr>
                  </a:pPr>
                  <a:endParaRPr lang="es-ES"/>
                </a:p>
              </c:txPr>
            </c:dLbl>
            <c:dLbl>
              <c:idx val="1"/>
              <c:layout>
                <c:manualLayout>
                  <c:x val="-0.17799189261633314"/>
                  <c:y val="0.1234252264800337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AEF-4DB1-A423-F42090B241E8}"/>
                </c:ext>
              </c:extLst>
            </c:dLbl>
            <c:dLbl>
              <c:idx val="2"/>
              <c:layout>
                <c:manualLayout>
                  <c:x val="0.27870477691843537"/>
                  <c:y val="-0.25137177150272988"/>
                </c:manualLayout>
              </c:layout>
              <c:spPr/>
              <c:txPr>
                <a:bodyPr/>
                <a:lstStyle/>
                <a:p>
                  <a:pPr>
                    <a:defRPr lang="es-GT" sz="2000" b="1">
                      <a:solidFill>
                        <a:schemeClr val="bg1"/>
                      </a:solidFill>
                    </a:defRPr>
                  </a:pPr>
                  <a:endParaRPr lang="es-ES"/>
                </a:p>
              </c:tx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AEF-4DB1-A423-F42090B241E8}"/>
                </c:ext>
              </c:extLst>
            </c:dLbl>
            <c:spPr>
              <a:noFill/>
              <a:ln>
                <a:noFill/>
              </a:ln>
              <a:effectLst/>
            </c:spPr>
            <c:txPr>
              <a:bodyPr/>
              <a:lstStyle/>
              <a:p>
                <a:pPr>
                  <a:defRPr lang="es-GT" sz="2000" b="1"/>
                </a:pPr>
                <a:endParaRPr lang="es-ES"/>
              </a:p>
            </c:txPr>
            <c:showVal val="1"/>
            <c:showLeaderLines val="1"/>
            <c:extLst xmlns:c16r2="http://schemas.microsoft.com/office/drawing/2015/06/chart">
              <c:ext xmlns:c15="http://schemas.microsoft.com/office/drawing/2012/chart" uri="{CE6537A1-D6FC-4f65-9D91-7224C49458BB}"/>
            </c:extLst>
          </c:dLbls>
          <c:cat>
            <c:strRef>
              <c:f>Alcohol!$A$20:$A$22</c:f>
              <c:strCache>
                <c:ptCount val="3"/>
                <c:pt idx="0">
                  <c:v>Bebedor Actual</c:v>
                </c:pt>
                <c:pt idx="1">
                  <c:v>Bebedor no Actual</c:v>
                </c:pt>
                <c:pt idx="2">
                  <c:v>Abstemio</c:v>
                </c:pt>
              </c:strCache>
            </c:strRef>
          </c:cat>
          <c:val>
            <c:numRef>
              <c:f>Alcohol!$B$20:$B$22</c:f>
              <c:numCache>
                <c:formatCode>0.00%</c:formatCode>
                <c:ptCount val="3"/>
                <c:pt idx="0">
                  <c:v>0.13400000000000001</c:v>
                </c:pt>
                <c:pt idx="1">
                  <c:v>0.111</c:v>
                </c:pt>
                <c:pt idx="2">
                  <c:v>0.75500000000001211</c:v>
                </c:pt>
              </c:numCache>
            </c:numRef>
          </c:val>
          <c:extLst xmlns:c16r2="http://schemas.microsoft.com/office/drawing/2015/06/chart">
            <c:ext xmlns:c16="http://schemas.microsoft.com/office/drawing/2014/chart" uri="{C3380CC4-5D6E-409C-BE32-E72D297353CC}">
              <c16:uniqueId val="{00000003-1AEF-4DB1-A423-F42090B241E8}"/>
            </c:ext>
          </c:extLst>
        </c:ser>
        <c:dLbls/>
        <c:firstSliceAng val="0"/>
      </c:pieChart>
    </c:plotArea>
    <c:plotVisOnly val="1"/>
    <c:dispBlanksAs val="zero"/>
  </c:chart>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0.66241</cdr:x>
      <cdr:y>0.37702</cdr:y>
    </cdr:from>
    <cdr:to>
      <cdr:x>0.74726</cdr:x>
      <cdr:y>0.47436</cdr:y>
    </cdr:to>
    <cdr:sp macro="" textlink="">
      <cdr:nvSpPr>
        <cdr:cNvPr id="2" name="1 CuadroTexto"/>
        <cdr:cNvSpPr txBox="1"/>
      </cdr:nvSpPr>
      <cdr:spPr>
        <a:xfrm xmlns:a="http://schemas.openxmlformats.org/drawingml/2006/main">
          <a:off x="7903029" y="1897291"/>
          <a:ext cx="1012372" cy="48985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s-GT" sz="1800" b="1" dirty="0"/>
            <a:t>SP 32%</a:t>
          </a:r>
        </a:p>
        <a:p xmlns:a="http://schemas.openxmlformats.org/drawingml/2006/main">
          <a:r>
            <a:rPr lang="es-GT" sz="1800" b="1" dirty="0"/>
            <a:t>OB 20%</a:t>
          </a:r>
        </a:p>
        <a:p xmlns:a="http://schemas.openxmlformats.org/drawingml/2006/main">
          <a:endParaRPr lang="es-GT"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0.05285</cdr:x>
      <cdr:y>0.88812</cdr:y>
    </cdr:from>
    <cdr:to>
      <cdr:x>1</cdr:x>
      <cdr:y>1</cdr:y>
    </cdr:to>
    <cdr:sp macro="" textlink="">
      <cdr:nvSpPr>
        <cdr:cNvPr id="2" name="1 CuadroTexto"/>
        <cdr:cNvSpPr txBox="1"/>
      </cdr:nvSpPr>
      <cdr:spPr>
        <a:xfrm xmlns:a="http://schemas.openxmlformats.org/drawingml/2006/main">
          <a:off x="619066" y="4502021"/>
          <a:ext cx="11094235" cy="5671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400" b="1" dirty="0">
              <a:effectLst>
                <a:outerShdw blurRad="38100" dist="38100" dir="2700000" algn="tl">
                  <a:srgbClr val="000000">
                    <a:alpha val="43137"/>
                  </a:srgbClr>
                </a:outerShdw>
              </a:effectLst>
            </a:rPr>
            <a:t>Año   </a:t>
          </a:r>
          <a:r>
            <a:rPr lang="es-ES" sz="1400" b="1" dirty="0"/>
            <a:t>                              </a:t>
          </a:r>
          <a:r>
            <a:rPr lang="es-ES" sz="2400" b="1" dirty="0"/>
            <a:t>2003                                         2010                                         2015 </a:t>
          </a:r>
        </a:p>
      </cdr:txBody>
    </cdr:sp>
  </cdr:relSizeAnchor>
  <cdr:relSizeAnchor xmlns:cdr="http://schemas.openxmlformats.org/drawingml/2006/chartDrawing">
    <cdr:from>
      <cdr:x>0</cdr:x>
      <cdr:y>0.00325</cdr:y>
    </cdr:from>
    <cdr:to>
      <cdr:x>0.50625</cdr:x>
      <cdr:y>0.08766</cdr:y>
    </cdr:to>
    <cdr:sp macro="" textlink="">
      <cdr:nvSpPr>
        <cdr:cNvPr id="3" name="2 CuadroTexto"/>
        <cdr:cNvSpPr txBox="1"/>
      </cdr:nvSpPr>
      <cdr:spPr>
        <a:xfrm xmlns:a="http://schemas.openxmlformats.org/drawingml/2006/main">
          <a:off x="0" y="9525"/>
          <a:ext cx="2314574"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S" sz="2400" b="1" dirty="0">
              <a:effectLst>
                <a:outerShdw blurRad="38100" dist="38100" dir="2700000" algn="tl">
                  <a:srgbClr val="000000">
                    <a:alpha val="43137"/>
                  </a:srgbClr>
                </a:outerShdw>
              </a:effectLst>
            </a:rPr>
            <a:t>Casos en miles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3362778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894309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63418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GT"/>
          </a:p>
        </p:txBody>
      </p:sp>
      <p:sp>
        <p:nvSpPr>
          <p:cNvPr id="4" name="Marcador de fecha 3"/>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60298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423423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3544485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1605491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8" name="Marcador de pie de página 7"/>
          <p:cNvSpPr>
            <a:spLocks noGrp="1"/>
          </p:cNvSpPr>
          <p:nvPr>
            <p:ph type="ftr" sz="quarter" idx="11"/>
          </p:nvPr>
        </p:nvSpPr>
        <p:spPr/>
        <p:txBody>
          <a:bodyPr/>
          <a:lstStyle/>
          <a:p>
            <a:endParaRPr lang="es-GT"/>
          </a:p>
        </p:txBody>
      </p:sp>
      <p:sp>
        <p:nvSpPr>
          <p:cNvPr id="9" name="Marcador de número de diapositiva 8"/>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945162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fecha 2"/>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4" name="Marcador de pie de página 3"/>
          <p:cNvSpPr>
            <a:spLocks noGrp="1"/>
          </p:cNvSpPr>
          <p:nvPr>
            <p:ph type="ftr" sz="quarter" idx="11"/>
          </p:nvPr>
        </p:nvSpPr>
        <p:spPr/>
        <p:txBody>
          <a:bodyPr/>
          <a:lstStyle/>
          <a:p>
            <a:endParaRPr lang="es-GT"/>
          </a:p>
        </p:txBody>
      </p:sp>
      <p:sp>
        <p:nvSpPr>
          <p:cNvPr id="5" name="Marcador de número de diapositiva 4"/>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190159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3" name="Marcador de pie de página 2"/>
          <p:cNvSpPr>
            <a:spLocks noGrp="1"/>
          </p:cNvSpPr>
          <p:nvPr>
            <p:ph type="ftr" sz="quarter" idx="11"/>
          </p:nvPr>
        </p:nvSpPr>
        <p:spPr/>
        <p:txBody>
          <a:bodyPr/>
          <a:lstStyle/>
          <a:p>
            <a:endParaRPr lang="es-GT"/>
          </a:p>
        </p:txBody>
      </p:sp>
      <p:sp>
        <p:nvSpPr>
          <p:cNvPr id="4" name="Marcador de número de diapositiva 3"/>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2703817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4103752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588382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6" name="Marcador de pie de página 5"/>
          <p:cNvSpPr>
            <a:spLocks noGrp="1"/>
          </p:cNvSpPr>
          <p:nvPr>
            <p:ph type="ftr" sz="quarter" idx="11"/>
          </p:nvPr>
        </p:nvSpPr>
        <p:spPr/>
        <p:txBody>
          <a:bodyPr/>
          <a:lstStyle/>
          <a:p>
            <a:endParaRPr lang="es-GT"/>
          </a:p>
        </p:txBody>
      </p:sp>
      <p:sp>
        <p:nvSpPr>
          <p:cNvPr id="7" name="Marcador de número de diapositiva 6"/>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1650215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GT"/>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783910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10"/>
          </p:nvPr>
        </p:nvSpPr>
        <p:spPr/>
        <p:txBody>
          <a:body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11"/>
          </p:nvPr>
        </p:nvSpPr>
        <p:spPr/>
        <p:txBody>
          <a:bodyPr/>
          <a:lstStyle/>
          <a:p>
            <a:endParaRPr lang="es-GT"/>
          </a:p>
        </p:txBody>
      </p:sp>
      <p:sp>
        <p:nvSpPr>
          <p:cNvPr id="6" name="Marcador de número de diapositiva 5"/>
          <p:cNvSpPr>
            <a:spLocks noGrp="1"/>
          </p:cNvSpPr>
          <p:nvPr>
            <p:ph type="sldNum" sz="quarter" idx="12"/>
          </p:nvPr>
        </p:nvSpPr>
        <p:spPr/>
        <p:txBody>
          <a:body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68821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476719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297479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940007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15116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46705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178123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54408E-28DB-4D53-8817-6CBD1323FC23}" type="datetimeFigureOut">
              <a:rPr lang="en-US" smtClean="0"/>
              <a:pPr/>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214531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4408E-28DB-4D53-8817-6CBD1323FC23}" type="datetimeFigureOut">
              <a:rPr lang="en-US" smtClean="0"/>
              <a:pPr/>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85E871-B64F-4EA2-9AE4-461E11847A1F}" type="slidenum">
              <a:rPr lang="en-US" smtClean="0"/>
              <a:pPr/>
              <a:t>‹Nº›</a:t>
            </a:fld>
            <a:endParaRPr lang="en-US"/>
          </a:p>
        </p:txBody>
      </p:sp>
    </p:spTree>
    <p:extLst>
      <p:ext uri="{BB962C8B-B14F-4D97-AF65-F5344CB8AC3E}">
        <p14:creationId xmlns:p14="http://schemas.microsoft.com/office/powerpoint/2010/main" xmlns="" val="730619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5C484-3ED4-4735-9CF2-152E8ECD4CC7}" type="datetimeFigureOut">
              <a:rPr lang="es-GT" smtClean="0"/>
              <a:pPr/>
              <a:t>10/11/2021</a:t>
            </a:fld>
            <a:endParaRPr lang="es-GT"/>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3F6C8-6393-495A-AE17-47F7075E6D8D}" type="slidenum">
              <a:rPr lang="es-GT" smtClean="0"/>
              <a:pPr/>
              <a:t>‹Nº›</a:t>
            </a:fld>
            <a:endParaRPr lang="es-GT"/>
          </a:p>
        </p:txBody>
      </p:sp>
    </p:spTree>
    <p:extLst>
      <p:ext uri="{BB962C8B-B14F-4D97-AF65-F5344CB8AC3E}">
        <p14:creationId xmlns:p14="http://schemas.microsoft.com/office/powerpoint/2010/main" xmlns="" val="1983700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3.xml"/><Relationship Id="rId4" Type="http://schemas.openxmlformats.org/officeDocument/2006/relationships/chart" Target="../charts/char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uadroTexto 4"/>
          <p:cNvSpPr txBox="1"/>
          <p:nvPr/>
        </p:nvSpPr>
        <p:spPr>
          <a:xfrm>
            <a:off x="1752600" y="2846176"/>
            <a:ext cx="8686800" cy="1508105"/>
          </a:xfrm>
          <a:prstGeom prst="rect">
            <a:avLst/>
          </a:prstGeom>
          <a:noFill/>
        </p:spPr>
        <p:txBody>
          <a:bodyPr wrap="square" rtlCol="0">
            <a:spAutoFit/>
          </a:bodyPr>
          <a:lstStyle/>
          <a:p>
            <a:pPr algn="ctr"/>
            <a:r>
              <a:rPr lang="es-GT" sz="6000" b="1" dirty="0">
                <a:solidFill>
                  <a:schemeClr val="bg1"/>
                </a:solidFill>
                <a:latin typeface="Arial" pitchFamily="34" charset="0"/>
                <a:cs typeface="Arial" pitchFamily="34" charset="0"/>
              </a:rPr>
              <a:t>Diabetes Mellitus</a:t>
            </a:r>
          </a:p>
          <a:p>
            <a:pPr algn="ctr"/>
            <a:r>
              <a:rPr lang="es-GT" sz="3200" b="1" dirty="0">
                <a:solidFill>
                  <a:schemeClr val="bg1"/>
                </a:solidFill>
                <a:latin typeface="Arial" pitchFamily="34" charset="0"/>
                <a:cs typeface="Arial" pitchFamily="34" charset="0"/>
              </a:rPr>
              <a:t>Dr. Eduardo Palacios </a:t>
            </a:r>
            <a:r>
              <a:rPr lang="es-GT" sz="3200" b="1" dirty="0" err="1">
                <a:solidFill>
                  <a:schemeClr val="bg1"/>
                </a:solidFill>
                <a:latin typeface="Arial" pitchFamily="34" charset="0"/>
                <a:cs typeface="Arial" pitchFamily="34" charset="0"/>
              </a:rPr>
              <a:t>Cacacho</a:t>
            </a:r>
            <a:endParaRPr lang="es-GT" sz="3200" b="1" dirty="0">
              <a:solidFill>
                <a:schemeClr val="bg1"/>
              </a:solidFill>
              <a:latin typeface="Arial" pitchFamily="34" charset="0"/>
              <a:cs typeface="Arial" pitchFamily="34" charset="0"/>
            </a:endParaRPr>
          </a:p>
        </p:txBody>
      </p:sp>
      <p:sp>
        <p:nvSpPr>
          <p:cNvPr id="3" name="CuadroTexto 2">
            <a:extLst>
              <a:ext uri="{FF2B5EF4-FFF2-40B4-BE49-F238E27FC236}">
                <a16:creationId xmlns:a16="http://schemas.microsoft.com/office/drawing/2014/main" xmlns="" id="{4251ED4C-AD8C-4687-A49C-69ED9105BDE1}"/>
              </a:ext>
            </a:extLst>
          </p:cNvPr>
          <p:cNvSpPr txBox="1"/>
          <p:nvPr/>
        </p:nvSpPr>
        <p:spPr>
          <a:xfrm>
            <a:off x="0" y="1004268"/>
            <a:ext cx="12192000" cy="1815882"/>
          </a:xfrm>
          <a:prstGeom prst="rect">
            <a:avLst/>
          </a:prstGeom>
          <a:noFill/>
        </p:spPr>
        <p:txBody>
          <a:bodyPr wrap="square" rtlCol="0">
            <a:spAutoFit/>
          </a:bodyPr>
          <a:lstStyle/>
          <a:p>
            <a:pPr algn="ctr"/>
            <a:r>
              <a:rPr lang="es-GT" sz="2800" b="1" dirty="0">
                <a:solidFill>
                  <a:schemeClr val="bg1"/>
                </a:solidFill>
                <a:latin typeface="Arial" pitchFamily="34" charset="0"/>
                <a:cs typeface="Arial" pitchFamily="34" charset="0"/>
              </a:rPr>
              <a:t>MINISTERIO DE SALUD PÚBLICA Y ASISTENCIA SOCIAL</a:t>
            </a:r>
          </a:p>
          <a:p>
            <a:pPr algn="ctr"/>
            <a:r>
              <a:rPr lang="es-GT" sz="2800" dirty="0">
                <a:solidFill>
                  <a:srgbClr val="00B0F0"/>
                </a:solidFill>
                <a:latin typeface="Arial" pitchFamily="34" charset="0"/>
                <a:cs typeface="Arial" pitchFamily="34" charset="0"/>
              </a:rPr>
              <a:t>Programa Nacional para la prevención de enfermedades crónicas no transmisibles y cáncer</a:t>
            </a:r>
          </a:p>
          <a:p>
            <a:pPr algn="ctr"/>
            <a:r>
              <a:rPr lang="es-GT" sz="2800" dirty="0">
                <a:solidFill>
                  <a:schemeClr val="bg1"/>
                </a:solidFill>
                <a:latin typeface="Arial" pitchFamily="34" charset="0"/>
                <a:cs typeface="Arial" pitchFamily="34" charset="0"/>
              </a:rPr>
              <a:t>DRPAP/MSPAS</a:t>
            </a:r>
          </a:p>
        </p:txBody>
      </p:sp>
    </p:spTree>
    <p:extLst>
      <p:ext uri="{BB962C8B-B14F-4D97-AF65-F5344CB8AC3E}">
        <p14:creationId xmlns:p14="http://schemas.microsoft.com/office/powerpoint/2010/main" xmlns="" val="13046888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1353800" cy="1325563"/>
          </a:xfrm>
        </p:spPr>
        <p:txBody>
          <a:bodyPr>
            <a:normAutofit fontScale="90000"/>
          </a:bodyPr>
          <a:lstStyle/>
          <a:p>
            <a:pPr algn="ctr"/>
            <a:r>
              <a:rPr lang="es-ES" b="1" dirty="0">
                <a:ln>
                  <a:solidFill>
                    <a:srgbClr val="0070C0"/>
                  </a:solidFill>
                </a:ln>
                <a:solidFill>
                  <a:srgbClr val="0070C0"/>
                </a:solidFill>
              </a:rPr>
              <a:t>55% de jóvenes consumen comida alta en grasa como chorizo, pan dulce o chicharrón ≥ 1 vez al día, EMSE,  2015</a:t>
            </a:r>
            <a:r>
              <a:rPr lang="es-ES" b="1" dirty="0"/>
              <a:t>.</a:t>
            </a:r>
            <a:endParaRPr lang="es-GT" dirty="0"/>
          </a:p>
        </p:txBody>
      </p:sp>
      <p:pic>
        <p:nvPicPr>
          <p:cNvPr id="4" name="3 Marcador de contenido"/>
          <p:cNvPicPr>
            <a:picLocks/>
          </p:cNvPicPr>
          <p:nvPr/>
        </p:nvPicPr>
        <p:blipFill>
          <a:blip r:embed="rId2" cstate="print"/>
          <a:srcRect l="10336" r="11038" b="12343"/>
          <a:stretch>
            <a:fillRect/>
          </a:stretch>
        </p:blipFill>
        <p:spPr bwMode="auto">
          <a:xfrm>
            <a:off x="245153" y="1122678"/>
            <a:ext cx="1028475" cy="564745"/>
          </a:xfrm>
          <a:prstGeom prst="rect">
            <a:avLst/>
          </a:prstGeom>
          <a:noFill/>
          <a:ln w="19050">
            <a:solidFill>
              <a:srgbClr val="0070C0"/>
            </a:solidFill>
            <a:miter lim="800000"/>
            <a:headEnd/>
            <a:tailEnd/>
          </a:ln>
        </p:spPr>
      </p:pic>
      <p:graphicFrame>
        <p:nvGraphicFramePr>
          <p:cNvPr id="5" name="Chart 29"/>
          <p:cNvGraphicFramePr>
            <a:graphicFrameLocks noGrp="1"/>
          </p:cNvGraphicFramePr>
          <p:nvPr>
            <p:ph idx="1"/>
          </p:nvPr>
        </p:nvGraphicFramePr>
        <p:xfrm>
          <a:off x="261257" y="1825624"/>
          <a:ext cx="11642271" cy="4803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1353800" cy="1325563"/>
          </a:xfrm>
        </p:spPr>
        <p:txBody>
          <a:bodyPr>
            <a:normAutofit fontScale="90000"/>
          </a:bodyPr>
          <a:lstStyle/>
          <a:p>
            <a:pPr algn="ctr"/>
            <a:r>
              <a:rPr lang="es-ES" b="1" dirty="0">
                <a:ln>
                  <a:solidFill>
                    <a:srgbClr val="0070C0"/>
                  </a:solidFill>
                </a:ln>
                <a:solidFill>
                  <a:srgbClr val="0070C0"/>
                </a:solidFill>
              </a:rPr>
              <a:t>57% Consumen comida rápida alta en grasa como Pollo Frito, Hamburguesas, Pizzas u otros    ≥ 1 vez a la semana, EMSE,  2015.</a:t>
            </a:r>
            <a:endParaRPr lang="es-GT" dirty="0">
              <a:ln>
                <a:solidFill>
                  <a:srgbClr val="0070C0"/>
                </a:solidFill>
              </a:ln>
              <a:solidFill>
                <a:srgbClr val="0070C0"/>
              </a:solidFill>
            </a:endParaRPr>
          </a:p>
        </p:txBody>
      </p:sp>
      <p:pic>
        <p:nvPicPr>
          <p:cNvPr id="4" name="3 Marcador de contenido"/>
          <p:cNvPicPr>
            <a:picLocks/>
          </p:cNvPicPr>
          <p:nvPr/>
        </p:nvPicPr>
        <p:blipFill>
          <a:blip r:embed="rId2" cstate="print"/>
          <a:srcRect l="10336" r="11038" b="12343"/>
          <a:stretch>
            <a:fillRect/>
          </a:stretch>
        </p:blipFill>
        <p:spPr bwMode="auto">
          <a:xfrm>
            <a:off x="114524" y="835295"/>
            <a:ext cx="1028475" cy="564745"/>
          </a:xfrm>
          <a:prstGeom prst="rect">
            <a:avLst/>
          </a:prstGeom>
          <a:noFill/>
          <a:ln w="19050">
            <a:solidFill>
              <a:srgbClr val="0070C0"/>
            </a:solidFill>
            <a:miter lim="800000"/>
            <a:headEnd/>
            <a:tailEnd/>
          </a:ln>
        </p:spPr>
      </p:pic>
      <p:graphicFrame>
        <p:nvGraphicFramePr>
          <p:cNvPr id="9" name="Chart 30"/>
          <p:cNvGraphicFramePr>
            <a:graphicFrameLocks noGrp="1"/>
          </p:cNvGraphicFramePr>
          <p:nvPr>
            <p:ph idx="1"/>
          </p:nvPr>
        </p:nvGraphicFramePr>
        <p:xfrm>
          <a:off x="838199" y="1825625"/>
          <a:ext cx="11032671" cy="48364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99505"/>
            <a:ext cx="10515600" cy="1491183"/>
          </a:xfrm>
        </p:spPr>
        <p:txBody>
          <a:bodyPr>
            <a:normAutofit/>
          </a:bodyPr>
          <a:lstStyle/>
          <a:p>
            <a:pPr algn="ctr"/>
            <a:r>
              <a:rPr lang="es-GT" sz="3200" b="1" dirty="0">
                <a:ln>
                  <a:solidFill>
                    <a:srgbClr val="C00000"/>
                  </a:solidFill>
                </a:ln>
                <a:solidFill>
                  <a:srgbClr val="C00000"/>
                </a:solidFill>
                <a:effectLst>
                  <a:outerShdw blurRad="38100" dist="38100" dir="2700000" algn="tl">
                    <a:srgbClr val="000000">
                      <a:alpha val="43137"/>
                    </a:srgbClr>
                  </a:outerShdw>
                </a:effectLst>
              </a:rPr>
              <a:t>Porcentaje de entrevistados que no cubre las </a:t>
            </a:r>
            <a:r>
              <a:rPr lang="es-ES" sz="3200" b="1" dirty="0">
                <a:ln>
                  <a:solidFill>
                    <a:srgbClr val="C00000"/>
                  </a:solidFill>
                </a:ln>
                <a:solidFill>
                  <a:srgbClr val="C00000"/>
                </a:solidFill>
                <a:effectLst>
                  <a:outerShdw blurRad="38100" dist="38100" dir="2700000" algn="tl">
                    <a:srgbClr val="000000">
                      <a:alpha val="43137"/>
                    </a:srgbClr>
                  </a:outerShdw>
                </a:effectLst>
              </a:rPr>
              <a:t/>
            </a:r>
            <a:br>
              <a:rPr lang="es-ES" sz="3200" b="1" dirty="0">
                <a:ln>
                  <a:solidFill>
                    <a:srgbClr val="C00000"/>
                  </a:solidFill>
                </a:ln>
                <a:solidFill>
                  <a:srgbClr val="C00000"/>
                </a:solidFill>
                <a:effectLst>
                  <a:outerShdw blurRad="38100" dist="38100" dir="2700000" algn="tl">
                    <a:srgbClr val="000000">
                      <a:alpha val="43137"/>
                    </a:srgbClr>
                  </a:outerShdw>
                </a:effectLst>
              </a:rPr>
            </a:br>
            <a:r>
              <a:rPr lang="es-GT" sz="3200" b="1" dirty="0">
                <a:ln>
                  <a:solidFill>
                    <a:srgbClr val="C00000"/>
                  </a:solidFill>
                </a:ln>
                <a:solidFill>
                  <a:srgbClr val="C00000"/>
                </a:solidFill>
                <a:effectLst>
                  <a:outerShdw blurRad="38100" dist="38100" dir="2700000" algn="tl">
                    <a:srgbClr val="000000">
                      <a:alpha val="43137"/>
                    </a:srgbClr>
                  </a:outerShdw>
                </a:effectLst>
              </a:rPr>
              <a:t>recomendaciones de la OMS sobre actividad física</a:t>
            </a:r>
            <a:br>
              <a:rPr lang="es-GT" sz="3200" b="1" dirty="0">
                <a:ln>
                  <a:solidFill>
                    <a:srgbClr val="C00000"/>
                  </a:solidFill>
                </a:ln>
                <a:solidFill>
                  <a:srgbClr val="C00000"/>
                </a:solidFill>
                <a:effectLst>
                  <a:outerShdw blurRad="38100" dist="38100" dir="2700000" algn="tl">
                    <a:srgbClr val="000000">
                      <a:alpha val="43137"/>
                    </a:srgbClr>
                  </a:outerShdw>
                </a:effectLst>
              </a:rPr>
            </a:br>
            <a:r>
              <a:rPr lang="es-GT" sz="1200" b="1" dirty="0">
                <a:solidFill>
                  <a:srgbClr val="C00000"/>
                </a:solidFill>
                <a:effectLst>
                  <a:outerShdw blurRad="38100" dist="38100" dir="2700000" algn="tl">
                    <a:srgbClr val="000000">
                      <a:alpha val="43137"/>
                    </a:srgbClr>
                  </a:outerShdw>
                </a:effectLst>
              </a:rPr>
              <a:t>Encuesta Nacional: Dominio I Urbano Metropolitana</a:t>
            </a:r>
            <a:endParaRPr lang="es-ES" sz="2800" b="1" dirty="0">
              <a:solidFill>
                <a:srgbClr val="C00000"/>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1"/>
          </p:nvPr>
        </p:nvGraphicFramePr>
        <p:xfrm>
          <a:off x="143339" y="1600201"/>
          <a:ext cx="11713301" cy="5257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838199" y="220717"/>
            <a:ext cx="11017469" cy="1469971"/>
          </a:xfrm>
        </p:spPr>
        <p:txBody>
          <a:bodyPr>
            <a:normAutofit fontScale="90000"/>
          </a:bodyPr>
          <a:lstStyle/>
          <a:p>
            <a:pPr algn="r"/>
            <a:r>
              <a:rPr lang="es-ES" sz="3600" b="1" dirty="0">
                <a:ln>
                  <a:solidFill>
                    <a:srgbClr val="C00000"/>
                  </a:solidFill>
                </a:ln>
                <a:solidFill>
                  <a:srgbClr val="C00000"/>
                </a:solidFill>
              </a:rPr>
              <a:t>Adolescentes en 2015: Solo el 16.7% llenaron los requerimientos de la OMS (60 minutos de actividad física al día)</a:t>
            </a:r>
            <a:r>
              <a:rPr lang="es-ES" sz="3200" b="1" dirty="0">
                <a:ln>
                  <a:solidFill>
                    <a:srgbClr val="C00000"/>
                  </a:solidFill>
                </a:ln>
                <a:solidFill>
                  <a:srgbClr val="C00000"/>
                </a:solidFill>
              </a:rPr>
              <a:t/>
            </a:r>
            <a:br>
              <a:rPr lang="es-ES" sz="3200" b="1" dirty="0">
                <a:ln>
                  <a:solidFill>
                    <a:srgbClr val="C00000"/>
                  </a:solidFill>
                </a:ln>
                <a:solidFill>
                  <a:srgbClr val="C00000"/>
                </a:solidFill>
              </a:rPr>
            </a:br>
            <a:r>
              <a:rPr lang="es-ES" sz="2000" b="1" dirty="0">
                <a:ln>
                  <a:solidFill>
                    <a:srgbClr val="C00000"/>
                  </a:solidFill>
                </a:ln>
                <a:solidFill>
                  <a:srgbClr val="C00000"/>
                </a:solidFill>
                <a:effectLst>
                  <a:outerShdw blurRad="38100" dist="38100" dir="2700000" algn="tl">
                    <a:srgbClr val="000000">
                      <a:alpha val="43137"/>
                    </a:srgbClr>
                  </a:outerShdw>
                </a:effectLst>
              </a:rPr>
              <a:t>GSHS 2015</a:t>
            </a:r>
            <a:endParaRPr lang="es-ES" sz="2000" dirty="0">
              <a:ln>
                <a:solidFill>
                  <a:srgbClr val="C00000"/>
                </a:solidFill>
              </a:ln>
              <a:solidFill>
                <a:srgbClr val="C00000"/>
              </a:solidFill>
              <a:effectLst>
                <a:outerShdw blurRad="38100" dist="38100" dir="2700000" algn="tl">
                  <a:srgbClr val="000000">
                    <a:alpha val="43137"/>
                  </a:srgbClr>
                </a:outerShdw>
              </a:effectLst>
            </a:endParaRPr>
          </a:p>
        </p:txBody>
      </p:sp>
      <p:graphicFrame>
        <p:nvGraphicFramePr>
          <p:cNvPr id="5" name="Chart 286"/>
          <p:cNvGraphicFramePr>
            <a:graphicFrameLocks noGrp="1"/>
          </p:cNvGraphicFramePr>
          <p:nvPr>
            <p:ph idx="1"/>
          </p:nvPr>
        </p:nvGraphicFramePr>
        <p:xfrm>
          <a:off x="609600" y="1600201"/>
          <a:ext cx="10972800" cy="4983479"/>
        </p:xfrm>
        <a:graphic>
          <a:graphicData uri="http://schemas.openxmlformats.org/drawingml/2006/chart">
            <c:chart xmlns:c="http://schemas.openxmlformats.org/drawingml/2006/chart" xmlns:r="http://schemas.openxmlformats.org/officeDocument/2006/relationships" r:id="rId2"/>
          </a:graphicData>
        </a:graphic>
      </p:graphicFrame>
      <p:pic>
        <p:nvPicPr>
          <p:cNvPr id="4" name="3 Imagen"/>
          <p:cNvPicPr/>
          <p:nvPr/>
        </p:nvPicPr>
        <p:blipFill>
          <a:blip r:embed="rId3" cstate="print"/>
          <a:srcRect/>
          <a:stretch>
            <a:fillRect/>
          </a:stretch>
        </p:blipFill>
        <p:spPr bwMode="auto">
          <a:xfrm>
            <a:off x="335361" y="836714"/>
            <a:ext cx="1521460" cy="645245"/>
          </a:xfrm>
          <a:prstGeom prst="rect">
            <a:avLst/>
          </a:prstGeom>
          <a:noFill/>
          <a:ln w="9525">
            <a:noFill/>
            <a:miter lim="800000"/>
            <a:headEnd/>
            <a:tailEnd/>
          </a:ln>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85710" y="274638"/>
            <a:ext cx="11620581" cy="1143000"/>
          </a:xfrm>
        </p:spPr>
        <p:txBody>
          <a:bodyPr>
            <a:noAutofit/>
          </a:bodyPr>
          <a:lstStyle/>
          <a:p>
            <a:r>
              <a:rPr lang="es-ES" sz="3600" b="1" dirty="0">
                <a:solidFill>
                  <a:srgbClr val="C00000"/>
                </a:solidFill>
                <a:effectLst>
                  <a:outerShdw blurRad="38100" dist="38100" dir="2700000" algn="tl">
                    <a:srgbClr val="000000">
                      <a:alpha val="43137"/>
                    </a:srgbClr>
                  </a:outerShdw>
                </a:effectLst>
              </a:rPr>
              <a:t>PREVALENCIA DE SOBREPESO Y OBESIDAD</a:t>
            </a:r>
            <a:r>
              <a:rPr lang="es-GT" sz="3600" b="1" dirty="0">
                <a:solidFill>
                  <a:srgbClr val="C00000"/>
                </a:solidFill>
                <a:effectLst>
                  <a:outerShdw blurRad="38100" dist="38100" dir="2700000" algn="tl">
                    <a:srgbClr val="000000">
                      <a:alpha val="43137"/>
                    </a:srgbClr>
                  </a:outerShdw>
                </a:effectLst>
              </a:rPr>
              <a:t/>
            </a:r>
            <a:br>
              <a:rPr lang="es-GT" sz="3600" b="1" dirty="0">
                <a:solidFill>
                  <a:srgbClr val="C00000"/>
                </a:solidFill>
                <a:effectLst>
                  <a:outerShdw blurRad="38100" dist="38100" dir="2700000" algn="tl">
                    <a:srgbClr val="000000">
                      <a:alpha val="43137"/>
                    </a:srgbClr>
                  </a:outerShdw>
                </a:effectLst>
              </a:rPr>
            </a:br>
            <a:endParaRPr lang="es-GT" sz="3600" b="1" dirty="0">
              <a:solidFill>
                <a:srgbClr val="C00000"/>
              </a:solidFill>
              <a:effectLst>
                <a:outerShdw blurRad="38100" dist="38100" dir="2700000" algn="tl">
                  <a:srgbClr val="000000">
                    <a:alpha val="43137"/>
                  </a:srgbClr>
                </a:outerShdw>
              </a:effectLst>
            </a:endParaRPr>
          </a:p>
        </p:txBody>
      </p:sp>
      <p:pic>
        <p:nvPicPr>
          <p:cNvPr id="4" name="3 Marcador de contenido"/>
          <p:cNvPicPr>
            <a:picLocks noGrp="1"/>
          </p:cNvPicPr>
          <p:nvPr>
            <p:ph idx="1"/>
          </p:nvPr>
        </p:nvPicPr>
        <p:blipFill>
          <a:blip r:embed="rId2" cstate="print"/>
          <a:srcRect/>
          <a:stretch>
            <a:fillRect/>
          </a:stretch>
        </p:blipFill>
        <p:spPr bwMode="auto">
          <a:xfrm>
            <a:off x="1047715" y="930876"/>
            <a:ext cx="9906069" cy="5355644"/>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027" name="Picture 3"/>
          <p:cNvPicPr>
            <a:picLocks noGrp="1" noChangeAspect="1" noChangeArrowheads="1"/>
          </p:cNvPicPr>
          <p:nvPr>
            <p:ph idx="1"/>
          </p:nvPr>
        </p:nvPicPr>
        <p:blipFill>
          <a:blip r:embed="rId2" cstate="print"/>
          <a:srcRect l="11344" t="27524" r="25507" b="17701"/>
          <a:stretch>
            <a:fillRect/>
          </a:stretch>
        </p:blipFill>
        <p:spPr bwMode="auto">
          <a:xfrm>
            <a:off x="626076" y="1"/>
            <a:ext cx="11005751" cy="6557318"/>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0243" y="277587"/>
            <a:ext cx="11625943" cy="1413102"/>
          </a:xfrm>
        </p:spPr>
        <p:txBody>
          <a:bodyPr>
            <a:normAutofit fontScale="90000"/>
          </a:bodyPr>
          <a:lstStyle/>
          <a:p>
            <a:pPr algn="ctr"/>
            <a:r>
              <a:rPr lang="es-ES" b="1" dirty="0">
                <a:solidFill>
                  <a:srgbClr val="0070C0"/>
                </a:solidFill>
                <a:effectLst>
                  <a:outerShdw blurRad="38100" dist="38100" dir="2700000" algn="tl">
                    <a:srgbClr val="000000">
                      <a:alpha val="43137"/>
                    </a:srgbClr>
                  </a:outerShdw>
                </a:effectLst>
              </a:rPr>
              <a:t>Prevalencia de sobrepeso y obesidad  en el curso de vida Guatemala 2015-2016</a:t>
            </a:r>
            <a:r>
              <a:rPr lang="es-ES" sz="4000" b="1" dirty="0">
                <a:solidFill>
                  <a:srgbClr val="0070C0"/>
                </a:solidFill>
              </a:rPr>
              <a:t/>
            </a:r>
            <a:br>
              <a:rPr lang="es-ES" sz="4000" b="1" dirty="0">
                <a:solidFill>
                  <a:srgbClr val="0070C0"/>
                </a:solidFill>
              </a:rPr>
            </a:br>
            <a:r>
              <a:rPr lang="es-ES" sz="2400" b="1" dirty="0">
                <a:solidFill>
                  <a:srgbClr val="0070C0"/>
                </a:solidFill>
              </a:rPr>
              <a:t>(ENSMI, GSHS, ENPECNT y FR)</a:t>
            </a:r>
            <a:endParaRPr lang="es-GT" dirty="0"/>
          </a:p>
        </p:txBody>
      </p:sp>
      <p:graphicFrame>
        <p:nvGraphicFramePr>
          <p:cNvPr id="4" name="1 Gráfico"/>
          <p:cNvGraphicFramePr>
            <a:graphicFrameLocks noGrp="1"/>
          </p:cNvGraphicFramePr>
          <p:nvPr>
            <p:ph idx="1"/>
          </p:nvPr>
        </p:nvGraphicFramePr>
        <p:xfrm>
          <a:off x="261257" y="1616530"/>
          <a:ext cx="11930743" cy="5241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
            <a:ext cx="10515600" cy="1286932"/>
          </a:xfrm>
        </p:spPr>
        <p:txBody>
          <a:bodyPr>
            <a:normAutofit/>
          </a:bodyPr>
          <a:lstStyle/>
          <a:p>
            <a:r>
              <a:rPr lang="es-ES" b="1" dirty="0">
                <a:ln w="1905">
                  <a:solidFill>
                    <a:srgbClr val="C00000"/>
                  </a:solidFill>
                </a:ln>
                <a:solidFill>
                  <a:srgbClr val="C00000"/>
                </a:solidFill>
                <a:effectLst>
                  <a:innerShdw blurRad="69850" dist="43180" dir="5400000">
                    <a:srgbClr val="000000">
                      <a:alpha val="65000"/>
                    </a:srgbClr>
                  </a:innerShdw>
                </a:effectLst>
              </a:rPr>
              <a:t>Prevalencia de Alcoholismo - 2015</a:t>
            </a:r>
          </a:p>
        </p:txBody>
      </p:sp>
      <p:sp>
        <p:nvSpPr>
          <p:cNvPr id="91138" name="Rectangle 2"/>
          <p:cNvSpPr>
            <a:spLocks noChangeArrowheads="1"/>
          </p:cNvSpPr>
          <p:nvPr/>
        </p:nvSpPr>
        <p:spPr bwMode="auto">
          <a:xfrm>
            <a:off x="0" y="863598"/>
            <a:ext cx="12192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2000" b="1"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Hombres</a:t>
            </a:r>
            <a:r>
              <a:rPr kumimoji="0" lang="es-GT" sz="1800" b="1"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                                                                               Mujeres</a:t>
            </a:r>
            <a:endParaRPr kumimoji="0" lang="es-GT"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aphicFrame>
        <p:nvGraphicFramePr>
          <p:cNvPr id="13" name="12 Gráfico"/>
          <p:cNvGraphicFramePr/>
          <p:nvPr/>
        </p:nvGraphicFramePr>
        <p:xfrm>
          <a:off x="1778000" y="1303868"/>
          <a:ext cx="3589867" cy="264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13 Gráfico"/>
          <p:cNvGraphicFramePr/>
          <p:nvPr/>
        </p:nvGraphicFramePr>
        <p:xfrm>
          <a:off x="7433735" y="1320800"/>
          <a:ext cx="3268132" cy="2777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14 Gráfico"/>
          <p:cNvGraphicFramePr/>
          <p:nvPr/>
        </p:nvGraphicFramePr>
        <p:xfrm>
          <a:off x="643468" y="3522133"/>
          <a:ext cx="11125200" cy="3335867"/>
        </p:xfrm>
        <a:graphic>
          <a:graphicData uri="http://schemas.openxmlformats.org/drawingml/2006/chart">
            <c:chart xmlns:c="http://schemas.openxmlformats.org/drawingml/2006/chart" xmlns:r="http://schemas.openxmlformats.org/officeDocument/2006/relationships" r:id="rId4"/>
          </a:graphicData>
        </a:graphic>
      </p:graphicFrame>
      <p:sp>
        <p:nvSpPr>
          <p:cNvPr id="91139" name="Rectangle 3"/>
          <p:cNvSpPr>
            <a:spLocks noChangeArrowheads="1"/>
          </p:cNvSpPr>
          <p:nvPr/>
        </p:nvSpPr>
        <p:spPr bwMode="auto">
          <a:xfrm>
            <a:off x="5418667" y="3081867"/>
            <a:ext cx="168507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GT" sz="1800" b="1" i="0" u="none" strike="noStrike" kern="1200" cap="none" spc="0" normalizeH="0" baseline="0" noProof="0" dirty="0">
                <a:ln>
                  <a:noFill/>
                </a:ln>
                <a:solidFill>
                  <a:prstClr val="black"/>
                </a:solidFill>
                <a:effectLst/>
                <a:uLnTx/>
                <a:uFillTx/>
                <a:latin typeface="Arial" pitchFamily="34" charset="0"/>
                <a:ea typeface="Calibri" pitchFamily="34" charset="0"/>
                <a:cs typeface="Arial" pitchFamily="34" charset="0"/>
              </a:rPr>
              <a:t>Ambos sexos</a:t>
            </a:r>
            <a:endParaRPr kumimoji="0" lang="es-GT" sz="1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5"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58184" y="1288474"/>
            <a:ext cx="11618258" cy="529568"/>
          </a:xfrm>
          <a:prstGeom prst="rect">
            <a:avLst/>
          </a:prstGeom>
        </p:spPr>
        <p:txBody>
          <a:bodyPr vert="horz" lIns="91440" tIns="45720" rIns="91440" bIns="45720" rtlCol="0">
            <a:normAutofit/>
          </a:bodyPr>
          <a:lstStyle/>
          <a:p>
            <a:pPr marL="228600" lvl="0" indent="-228600" algn="ctr">
              <a:lnSpc>
                <a:spcPct val="90000"/>
              </a:lnSpc>
              <a:spcBef>
                <a:spcPts val="1000"/>
              </a:spcBef>
              <a:defRPr/>
            </a:pPr>
            <a:r>
              <a:rPr lang="es-ES" sz="2800" b="1" dirty="0">
                <a:solidFill>
                  <a:srgbClr val="0070C0"/>
                </a:solidFill>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31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CuadroTexto 10">
            <a:extLst>
              <a:ext uri="{FF2B5EF4-FFF2-40B4-BE49-F238E27FC236}">
                <a16:creationId xmlns:a16="http://schemas.microsoft.com/office/drawing/2014/main" xmlns="" id="{D6273220-2A57-4040-8572-7EF41698075D}"/>
              </a:ext>
            </a:extLst>
          </p:cNvPr>
          <p:cNvSpPr txBox="1"/>
          <p:nvPr/>
        </p:nvSpPr>
        <p:spPr>
          <a:xfrm>
            <a:off x="1282276" y="2275270"/>
            <a:ext cx="10594165" cy="3371500"/>
          </a:xfrm>
          <a:prstGeom prst="rect">
            <a:avLst/>
          </a:prstGeom>
          <a:noFill/>
        </p:spPr>
        <p:txBody>
          <a:bodyPr wrap="square">
            <a:spAutoFit/>
          </a:bodyPr>
          <a:lstStyle/>
          <a:p>
            <a:pPr>
              <a:lnSpc>
                <a:spcPct val="120000"/>
              </a:lnSpc>
              <a:spcAft>
                <a:spcPts val="600"/>
              </a:spcAft>
            </a:pPr>
            <a:r>
              <a:rPr lang="es-GT" sz="11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5.     ¿</a:t>
            </a: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QUIÉNES ESTÁN MÁS PROPENSOS A PADECER DIABETES?</a:t>
            </a:r>
            <a:endParaRPr lang="es-GT" sz="32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ctr">
              <a:lnSpc>
                <a:spcPct val="120000"/>
              </a:lnSpc>
              <a:buFont typeface="Wingdings" panose="05000000000000000000" pitchFamily="2" charset="2"/>
              <a:buChar char=""/>
            </a:pPr>
            <a:r>
              <a:rPr lang="es-GT" sz="36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Los adultos de 30 años en adelante</a:t>
            </a:r>
            <a:endParaRPr lang="es-GT" sz="36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ctr">
              <a:lnSpc>
                <a:spcPct val="120000"/>
              </a:lnSpc>
              <a:buFont typeface="Wingdings" panose="05000000000000000000" pitchFamily="2" charset="2"/>
              <a:buChar char=""/>
            </a:pPr>
            <a:r>
              <a:rPr lang="es-GT" sz="36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Los que tienen familiares diabéticos</a:t>
            </a:r>
            <a:endParaRPr lang="es-GT" sz="36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ctr">
              <a:lnSpc>
                <a:spcPct val="120000"/>
              </a:lnSpc>
              <a:buFont typeface="Wingdings" panose="05000000000000000000" pitchFamily="2" charset="2"/>
              <a:buChar char=""/>
            </a:pPr>
            <a:r>
              <a:rPr lang="es-GT" sz="36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Los que tienen síndrome metabólico</a:t>
            </a:r>
            <a:endParaRPr lang="es-GT" sz="36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ctr">
              <a:lnSpc>
                <a:spcPct val="120000"/>
              </a:lnSpc>
              <a:spcAft>
                <a:spcPts val="1000"/>
              </a:spcAft>
              <a:buFont typeface="Wingdings" panose="05000000000000000000" pitchFamily="2" charset="2"/>
              <a:buChar char=""/>
            </a:pPr>
            <a:r>
              <a:rPr lang="es-GT" sz="36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Los que tienen sobre peso y obesidad</a:t>
            </a:r>
            <a:endParaRPr lang="es-GT" sz="36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552136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2218"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58184" y="1288474"/>
            <a:ext cx="11618258" cy="529568"/>
          </a:xfrm>
          <a:prstGeom prst="rect">
            <a:avLst/>
          </a:prstGeom>
        </p:spPr>
        <p:txBody>
          <a:bodyPr vert="horz" lIns="91440" tIns="45720" rIns="91440" bIns="45720" rtlCol="0">
            <a:normAutofit/>
          </a:bodyPr>
          <a:lstStyle/>
          <a:p>
            <a:pPr marL="228600" lvl="0" indent="-228600" algn="ctr">
              <a:lnSpc>
                <a:spcPct val="90000"/>
              </a:lnSpc>
              <a:spcBef>
                <a:spcPts val="1000"/>
              </a:spcBef>
              <a:defRPr/>
            </a:pPr>
            <a:r>
              <a:rPr lang="es-ES" sz="2800" b="1" dirty="0">
                <a:solidFill>
                  <a:srgbClr val="0070C0"/>
                </a:solidFill>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31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CuadroTexto 10">
            <a:extLst>
              <a:ext uri="{FF2B5EF4-FFF2-40B4-BE49-F238E27FC236}">
                <a16:creationId xmlns:a16="http://schemas.microsoft.com/office/drawing/2014/main" xmlns="" id="{57347271-1422-4D4F-856D-BAD7CAF0ED30}"/>
              </a:ext>
            </a:extLst>
          </p:cNvPr>
          <p:cNvSpPr txBox="1"/>
          <p:nvPr/>
        </p:nvSpPr>
        <p:spPr>
          <a:xfrm>
            <a:off x="164770" y="1245962"/>
            <a:ext cx="11915012" cy="4478149"/>
          </a:xfrm>
          <a:prstGeom prst="rect">
            <a:avLst/>
          </a:prstGeom>
          <a:noFill/>
        </p:spPr>
        <p:txBody>
          <a:bodyPr wrap="square">
            <a:spAutoFit/>
          </a:bodyPr>
          <a:lstStyle/>
          <a:p>
            <a:pPr marL="342900" lvl="0" indent="-342900" fontAlgn="base">
              <a:spcBef>
                <a:spcPts val="600"/>
              </a:spcBef>
              <a:buFont typeface="+mj-lt"/>
              <a:buAutoNum type="arabicPeriod" startAt="3"/>
            </a:pPr>
            <a:r>
              <a:rPr lang="es-GT"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SIGNOS O SÍNTOMAS DE LA DIABETES MELLLITUS</a:t>
            </a:r>
          </a:p>
          <a:p>
            <a:pPr lvl="0" algn="just" fontAlgn="base">
              <a:spcBef>
                <a:spcPts val="600"/>
              </a:spcBef>
            </a:pPr>
            <a:r>
              <a:rPr lang="es-GT" sz="4000" b="1" dirty="0">
                <a:solidFill>
                  <a:srgbClr val="222222"/>
                </a:solidFill>
                <a:effectLst/>
                <a:latin typeface="Calibri" panose="020F0502020204030204" pitchFamily="34" charset="0"/>
                <a:ea typeface="Times New Roman" panose="02020603050405020304" pitchFamily="18" charset="0"/>
              </a:rPr>
              <a:t>La mitad de las personas con diabetes no tienen ninguna molestia, son asintomáticas.</a:t>
            </a:r>
            <a:endParaRPr lang="es-GT" sz="4000" i="1" dirty="0">
              <a:effectLst/>
              <a:latin typeface="Arial" panose="020B0604020202020204" pitchFamily="34" charset="0"/>
              <a:ea typeface="Arial" panose="020B0604020202020204" pitchFamily="34" charset="0"/>
              <a:cs typeface="Times New Roman" panose="02020603050405020304" pitchFamily="18" charset="0"/>
            </a:endParaRPr>
          </a:p>
          <a:p>
            <a:pPr marL="2114550" lvl="4" indent="-285750" algn="just" fontAlgn="base">
              <a:buFont typeface="Symbol" panose="05050102010706020507" pitchFamily="18" charset="2"/>
              <a:buChar char=""/>
            </a:pP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Polidipsia</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(sed </a:t>
            </a: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intensa</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GT" sz="4000" i="1" dirty="0">
              <a:effectLst/>
              <a:latin typeface="Arial" panose="020B0604020202020204" pitchFamily="34" charset="0"/>
              <a:ea typeface="Times New Roman" panose="02020603050405020304" pitchFamily="18" charset="0"/>
              <a:cs typeface="Times New Roman" panose="02020603050405020304" pitchFamily="18" charset="0"/>
            </a:endParaRPr>
          </a:p>
          <a:p>
            <a:pPr marL="2114550" lvl="4" indent="-285750" algn="just" fontAlgn="base">
              <a:buFont typeface="Symbol" panose="05050102010706020507" pitchFamily="18" charset="2"/>
              <a:buChar char=""/>
            </a:pP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Polifagia</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aumento</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del </a:t>
            </a: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apetito</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GT" sz="4000" i="1" dirty="0">
              <a:effectLst/>
              <a:latin typeface="Arial" panose="020B0604020202020204" pitchFamily="34" charset="0"/>
              <a:ea typeface="Times New Roman" panose="02020603050405020304" pitchFamily="18" charset="0"/>
              <a:cs typeface="Times New Roman" panose="02020603050405020304" pitchFamily="18" charset="0"/>
            </a:endParaRPr>
          </a:p>
          <a:p>
            <a:pPr marL="2114550" lvl="4" indent="-285750" algn="just" fontAlgn="base">
              <a:buFont typeface="Symbol" panose="05050102010706020507" pitchFamily="18" charset="2"/>
              <a:buChar char=""/>
            </a:pP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Poliuria</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orinar</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frecuentemente</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GT" sz="4000" i="1" dirty="0">
              <a:effectLst/>
              <a:latin typeface="Arial" panose="020B0604020202020204" pitchFamily="34" charset="0"/>
              <a:ea typeface="Times New Roman" panose="02020603050405020304" pitchFamily="18" charset="0"/>
              <a:cs typeface="Times New Roman" panose="02020603050405020304" pitchFamily="18" charset="0"/>
            </a:endParaRPr>
          </a:p>
          <a:p>
            <a:pPr marL="2114550" lvl="4" indent="-285750" algn="just" fontAlgn="base">
              <a:spcAft>
                <a:spcPts val="600"/>
              </a:spcAft>
              <a:buFont typeface="Symbol" panose="05050102010706020507" pitchFamily="18" charset="2"/>
              <a:buChar char=""/>
            </a:pPr>
            <a:r>
              <a:rPr lang="en-US" sz="4000" b="1" i="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Pérdida</a:t>
            </a:r>
            <a:r>
              <a:rPr lang="en-US" sz="4000" b="1" i="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de peso</a:t>
            </a:r>
            <a:endParaRPr lang="es-GT" sz="40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5748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3" descr="A screenshot of a cell phone&#10;&#10;Description automatically generated"/>
          <p:cNvPicPr/>
          <p:nvPr/>
        </p:nvPicPr>
        <p:blipFill>
          <a:blip r:embed="rId2" cstate="print">
            <a:extLst>
              <a:ext uri="{28A0092B-C50C-407E-A947-70E740481C1C}">
                <a14:useLocalDpi xmlns:a14="http://schemas.microsoft.com/office/drawing/2010/main" xmlns="" val="0"/>
              </a:ext>
            </a:extLst>
          </a:blip>
          <a:srcRect l="5672" t="49076" r="5549" b="9247"/>
          <a:stretch>
            <a:fillRect/>
          </a:stretch>
        </p:blipFill>
        <p:spPr>
          <a:xfrm>
            <a:off x="1184564" y="0"/>
            <a:ext cx="11007436" cy="6858000"/>
          </a:xfrm>
          <a:prstGeom prst="rect">
            <a:avLst/>
          </a:prstGeom>
        </p:spPr>
      </p:pic>
      <p:pic>
        <p:nvPicPr>
          <p:cNvPr id="1026" name="Picture 2" descr="C:\Users\miriam.mendez\Desktop\escritorio 2020\AUTORIDADES 2020\png\LOGO de salud-03.png"/>
          <p:cNvPicPr>
            <a:picLocks noChangeAspect="1" noChangeArrowheads="1"/>
          </p:cNvPicPr>
          <p:nvPr/>
        </p:nvPicPr>
        <p:blipFill>
          <a:blip r:embed="rId3" cstate="print"/>
          <a:srcRect l="1075" t="29293" r="21108" b="26738"/>
          <a:stretch>
            <a:fillRect/>
          </a:stretch>
        </p:blipFill>
        <p:spPr bwMode="auto">
          <a:xfrm>
            <a:off x="1841502" y="2205310"/>
            <a:ext cx="8337180" cy="2475728"/>
          </a:xfrm>
          <a:prstGeom prst="rect">
            <a:avLst/>
          </a:prstGeom>
          <a:noFill/>
        </p:spPr>
      </p:pic>
    </p:spTree>
    <p:extLst>
      <p:ext uri="{BB962C8B-B14F-4D97-AF65-F5344CB8AC3E}">
        <p14:creationId xmlns:p14="http://schemas.microsoft.com/office/powerpoint/2010/main" xmlns="" val="457483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5"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58184" y="1288474"/>
            <a:ext cx="11618258" cy="529568"/>
          </a:xfrm>
          <a:prstGeom prst="rect">
            <a:avLst/>
          </a:prstGeom>
        </p:spPr>
        <p:txBody>
          <a:bodyPr vert="horz" lIns="91440" tIns="45720" rIns="91440" bIns="45720" rtlCol="0">
            <a:normAutofit/>
          </a:bodyPr>
          <a:lstStyle/>
          <a:p>
            <a:pPr marL="228600" lvl="0" indent="-228600" algn="ctr">
              <a:lnSpc>
                <a:spcPct val="90000"/>
              </a:lnSpc>
              <a:spcBef>
                <a:spcPts val="1000"/>
              </a:spcBef>
              <a:defRPr/>
            </a:pPr>
            <a:r>
              <a:rPr lang="es-ES" sz="2800" b="1" dirty="0">
                <a:solidFill>
                  <a:srgbClr val="0070C0"/>
                </a:solidFill>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31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CuadroTexto 10">
            <a:extLst>
              <a:ext uri="{FF2B5EF4-FFF2-40B4-BE49-F238E27FC236}">
                <a16:creationId xmlns:a16="http://schemas.microsoft.com/office/drawing/2014/main" xmlns="" id="{8DECA165-25C7-42AF-93EE-AD4A3B2D93C7}"/>
              </a:ext>
            </a:extLst>
          </p:cNvPr>
          <p:cNvSpPr txBox="1"/>
          <p:nvPr/>
        </p:nvSpPr>
        <p:spPr>
          <a:xfrm>
            <a:off x="257573" y="1288474"/>
            <a:ext cx="11618257" cy="5635389"/>
          </a:xfrm>
          <a:prstGeom prst="rect">
            <a:avLst/>
          </a:prstGeom>
          <a:noFill/>
        </p:spPr>
        <p:txBody>
          <a:bodyPr wrap="square">
            <a:spAutoFit/>
          </a:bodyPr>
          <a:lstStyle/>
          <a:p>
            <a:pPr marL="342900" lvl="0" indent="-342900" algn="just">
              <a:lnSpc>
                <a:spcPct val="115000"/>
              </a:lnSpc>
              <a:spcBef>
                <a:spcPts val="600"/>
              </a:spcBef>
              <a:spcAft>
                <a:spcPts val="600"/>
              </a:spcAft>
              <a:buFont typeface="Courier New" panose="02070309020205020404" pitchFamily="49" charset="0"/>
              <a:buChar char="o"/>
            </a:pPr>
            <a:r>
              <a:rPr lang="en-US" sz="2800" b="1" i="0" dirty="0">
                <a:effectLst/>
                <a:latin typeface="Calibri" panose="020F0502020204030204" pitchFamily="34" charset="0"/>
                <a:ea typeface="Arial" panose="020B0604020202020204" pitchFamily="34" charset="0"/>
                <a:cs typeface="Times New Roman" panose="02020603050405020304" pitchFamily="18" charset="0"/>
              </a:rPr>
              <a:t>COMPLICACIONES AGUDAS DE LA DIABETES MELLITUS</a:t>
            </a:r>
            <a:endParaRPr lang="es-GT" sz="2000"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Bef>
                <a:spcPts val="600"/>
              </a:spcBef>
              <a:spcAft>
                <a:spcPts val="600"/>
              </a:spcAft>
              <a:buFont typeface="Symbol" panose="05050102010706020507" pitchFamily="18" charset="2"/>
              <a:buChar char=""/>
            </a:pPr>
            <a:r>
              <a:rPr lang="en-US" sz="2800" b="1" i="0" u="sng" dirty="0">
                <a:effectLst/>
                <a:latin typeface="Calibri" panose="020F0502020204030204" pitchFamily="34" charset="0"/>
                <a:ea typeface="Arial" panose="020B0604020202020204" pitchFamily="34" charset="0"/>
                <a:cs typeface="Times New Roman" panose="02020603050405020304" pitchFamily="18" charset="0"/>
              </a:rPr>
              <a:t>HIPERGLUCEMIA: </a:t>
            </a:r>
            <a:r>
              <a:rPr lang="es-GT" sz="2800" b="1" dirty="0">
                <a:latin typeface="Calibri" panose="020F0502020204030204" pitchFamily="34" charset="0"/>
                <a:ea typeface="Arial" panose="020B0604020202020204" pitchFamily="34" charset="0"/>
                <a:cs typeface="Times New Roman" panose="02020603050405020304" pitchFamily="18" charset="0"/>
              </a:rPr>
              <a:t>E</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l nivel de azúcar en la sangre es demasiado alto, lo que </a:t>
            </a:r>
            <a:r>
              <a:rPr lang="es-GT" sz="2800" b="1" i="1" dirty="0">
                <a:effectLst/>
                <a:latin typeface="Calibri" panose="020F0502020204030204" pitchFamily="34" charset="0"/>
                <a:ea typeface="Arial" panose="020B0604020202020204" pitchFamily="34" charset="0"/>
                <a:cs typeface="Times New Roman" panose="02020603050405020304" pitchFamily="18" charset="0"/>
              </a:rPr>
              <a:t>indica que la diabetes no está controlada</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 por:  a- Comer demasiado, b- Falta de actividad física, c- No toman sus medicamentos,  están mal dosificados  </a:t>
            </a:r>
            <a:r>
              <a:rPr lang="es-GT" sz="2800" b="1" i="0" dirty="0" err="1">
                <a:effectLst/>
                <a:latin typeface="Calibri" panose="020F0502020204030204" pitchFamily="34" charset="0"/>
                <a:ea typeface="Arial" panose="020B0604020202020204" pitchFamily="34" charset="0"/>
                <a:cs typeface="Times New Roman" panose="02020603050405020304" pitchFamily="18" charset="0"/>
              </a:rPr>
              <a:t>ó</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 no se administran la insulina. d- Presencia de ERC y e- Infecciones.</a:t>
            </a:r>
          </a:p>
          <a:p>
            <a:pPr marL="342900" lvl="0" indent="-342900" algn="just">
              <a:spcBef>
                <a:spcPts val="600"/>
              </a:spcBef>
              <a:spcAft>
                <a:spcPts val="600"/>
              </a:spcAft>
              <a:buFont typeface="Symbol" panose="05050102010706020507" pitchFamily="18" charset="2"/>
              <a:buChar char=""/>
            </a:pPr>
            <a:r>
              <a:rPr lang="es-GT" sz="2800" b="1" i="0" u="sng" dirty="0">
                <a:effectLst/>
                <a:latin typeface="Calibri" panose="020F0502020204030204" pitchFamily="34" charset="0"/>
                <a:ea typeface="Arial" panose="020B0604020202020204" pitchFamily="34" charset="0"/>
                <a:cs typeface="Times New Roman" panose="02020603050405020304" pitchFamily="18" charset="0"/>
              </a:rPr>
              <a:t>HIPOGLUCEMIA: </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Es la baja </a:t>
            </a:r>
            <a:r>
              <a:rPr lang="es-GT" sz="2800" b="1" dirty="0">
                <a:latin typeface="Calibri" panose="020F0502020204030204" pitchFamily="34" charset="0"/>
                <a:ea typeface="Arial" panose="020B0604020202020204" pitchFamily="34" charset="0"/>
                <a:cs typeface="Times New Roman" panose="02020603050405020304" pitchFamily="18" charset="0"/>
              </a:rPr>
              <a:t>anormal </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del azúcar en la sangre, puede ser muy peligrosa, se inicia con </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temblor y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sudoración</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mareos</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adormecimiento</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de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labios</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y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lengua</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y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desmayo</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En diabetes puede ser por: r</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etrasar</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u </a:t>
            </a:r>
            <a:r>
              <a:rPr lang="en-US" sz="2800" b="1" i="0" dirty="0" err="1">
                <a:effectLst/>
                <a:latin typeface="Calibri" panose="020F0502020204030204" pitchFamily="34" charset="0"/>
                <a:ea typeface="Arial" panose="020B0604020202020204" pitchFamily="34" charset="0"/>
                <a:cs typeface="Times New Roman" panose="02020603050405020304" pitchFamily="18" charset="0"/>
              </a:rPr>
              <a:t>omitir</a:t>
            </a:r>
            <a:r>
              <a:rPr lang="en-US" sz="2800" b="1" i="0" dirty="0">
                <a:effectLst/>
                <a:latin typeface="Calibri" panose="020F0502020204030204" pitchFamily="34" charset="0"/>
                <a:ea typeface="Arial" panose="020B0604020202020204" pitchFamily="34" charset="0"/>
                <a:cs typeface="Times New Roman" panose="02020603050405020304" pitchFamily="18" charset="0"/>
              </a:rPr>
              <a:t> una comida, b</a:t>
            </a:r>
            <a:r>
              <a:rPr lang="es-GT" sz="2800" b="1" i="0" dirty="0" err="1">
                <a:effectLst/>
                <a:latin typeface="Calibri" panose="020F0502020204030204" pitchFamily="34" charset="0"/>
                <a:ea typeface="Arial" panose="020B0604020202020204" pitchFamily="34" charset="0"/>
                <a:cs typeface="Times New Roman" panose="02020603050405020304" pitchFamily="18" charset="0"/>
              </a:rPr>
              <a:t>eber</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 alcohol en exceso o sin ingerir alimentos simultáneamente, hacer ejercicio intenso sin haber ingerido una comida </a:t>
            </a:r>
            <a:r>
              <a:rPr lang="es-GT" sz="2800" b="1" i="0" dirty="0" err="1">
                <a:effectLst/>
                <a:latin typeface="Calibri" panose="020F0502020204030204" pitchFamily="34" charset="0"/>
                <a:ea typeface="Arial" panose="020B0604020202020204" pitchFamily="34" charset="0"/>
                <a:cs typeface="Times New Roman" panose="02020603050405020304" pitchFamily="18" charset="0"/>
              </a:rPr>
              <a:t>ó</a:t>
            </a:r>
            <a:r>
              <a:rPr lang="es-GT" sz="2800" b="1" i="0" dirty="0">
                <a:effectLst/>
                <a:latin typeface="Calibri" panose="020F0502020204030204" pitchFamily="34" charset="0"/>
                <a:ea typeface="Arial" panose="020B0604020202020204" pitchFamily="34" charset="0"/>
                <a:cs typeface="Times New Roman" panose="02020603050405020304" pitchFamily="18" charset="0"/>
              </a:rPr>
              <a:t>, dosis excesiva de medicamento, equivocarse en la dosis.</a:t>
            </a:r>
            <a:endParaRPr lang="es-GT" sz="2000"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236965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476"/>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20905" y="1173144"/>
            <a:ext cx="11618258" cy="529568"/>
          </a:xfrm>
          <a:prstGeom prst="rect">
            <a:avLst/>
          </a:prstGeom>
        </p:spPr>
        <p:txBody>
          <a:bodyPr vert="horz" lIns="91440" tIns="45720" rIns="91440" bIns="45720" rtlCol="0">
            <a:noAutofit/>
          </a:bodyPr>
          <a:lstStyle/>
          <a:p>
            <a:pPr marL="1143000" lvl="2" indent="-228600">
              <a:lnSpc>
                <a:spcPct val="90000"/>
              </a:lnSpc>
              <a:spcBef>
                <a:spcPts val="1000"/>
              </a:spcBef>
              <a:buFont typeface="Courier New" pitchFamily="49" charset="0"/>
              <a:buChar char="o"/>
              <a:defRPr/>
            </a:pPr>
            <a:r>
              <a:rPr kumimoji="0" lang="es-GT" sz="3600" b="1" i="0" u="none" strike="noStrike" kern="1200" cap="none" spc="0" normalizeH="0" noProof="0" dirty="0" smtClean="0">
                <a:ln>
                  <a:noFill/>
                </a:ln>
                <a:solidFill>
                  <a:srgbClr val="C00000"/>
                </a:solidFill>
                <a:effectLst/>
                <a:uLnTx/>
                <a:uFillTx/>
                <a:latin typeface="+mn-lt"/>
                <a:ea typeface="+mn-ea"/>
                <a:cs typeface="+mn-cs"/>
              </a:rPr>
              <a:t> </a:t>
            </a:r>
            <a:r>
              <a:rPr kumimoji="0" lang="es-GT" sz="3600" b="1" i="0" u="none" strike="noStrike" kern="1200" cap="none" spc="0" normalizeH="0" baseline="0" noProof="0" dirty="0" smtClean="0">
                <a:ln>
                  <a:noFill/>
                </a:ln>
                <a:solidFill>
                  <a:srgbClr val="C00000"/>
                </a:solidFill>
                <a:effectLst/>
                <a:uLnTx/>
                <a:uFillTx/>
                <a:latin typeface="+mn-lt"/>
                <a:ea typeface="+mn-ea"/>
                <a:cs typeface="+mn-cs"/>
              </a:rPr>
              <a:t>Complicaciones Crónicas de la Diabetes </a:t>
            </a:r>
            <a:r>
              <a:rPr kumimoji="0" lang="es-GT" sz="3600" b="1" i="0" u="none" strike="noStrike" kern="1200" cap="none" spc="0" normalizeH="0" baseline="0" noProof="0" dirty="0" err="1" smtClean="0">
                <a:ln>
                  <a:noFill/>
                </a:ln>
                <a:solidFill>
                  <a:srgbClr val="C00000"/>
                </a:solidFill>
                <a:effectLst/>
                <a:uLnTx/>
                <a:uFillTx/>
                <a:latin typeface="+mn-lt"/>
                <a:ea typeface="+mn-ea"/>
                <a:cs typeface="+mn-cs"/>
              </a:rPr>
              <a:t>Mellitus</a:t>
            </a:r>
            <a:endParaRPr kumimoji="0" lang="es-GT" sz="3600" b="1" i="0" u="none" strike="noStrike" kern="1200" cap="none" spc="0" normalizeH="0" baseline="0" noProof="0" dirty="0">
              <a:ln>
                <a:noFill/>
              </a:ln>
              <a:solidFill>
                <a:srgbClr val="C00000"/>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10 Rectángulo"/>
          <p:cNvSpPr/>
          <p:nvPr/>
        </p:nvSpPr>
        <p:spPr>
          <a:xfrm>
            <a:off x="196191" y="1751308"/>
            <a:ext cx="11799497" cy="4780796"/>
          </a:xfrm>
          <a:prstGeom prst="rect">
            <a:avLst/>
          </a:prstGeom>
        </p:spPr>
        <p:txBody>
          <a:bodyPr wrap="square">
            <a:spAutoFit/>
          </a:bodyPr>
          <a:lstStyle/>
          <a:p>
            <a:pPr marL="228600" lvl="0" indent="-228600" algn="just">
              <a:lnSpc>
                <a:spcPct val="90000"/>
              </a:lnSpc>
              <a:spcBef>
                <a:spcPts val="1000"/>
              </a:spcBef>
              <a:defRPr/>
            </a:pPr>
            <a:r>
              <a:rPr lang="es-ES" b="1" dirty="0"/>
              <a:t>    </a:t>
            </a:r>
            <a:r>
              <a:rPr lang="es-ES" sz="3200" b="1" dirty="0"/>
              <a:t>Las complicaciones específicas de la diabetes a largo plazo son la Ceguera (retinopatía), la ERC y la Neuropatía.</a:t>
            </a:r>
          </a:p>
          <a:p>
            <a:pPr marL="228600" lvl="0" indent="-228600" algn="just">
              <a:lnSpc>
                <a:spcPct val="90000"/>
              </a:lnSpc>
              <a:spcBef>
                <a:spcPts val="1000"/>
              </a:spcBef>
              <a:defRPr/>
            </a:pPr>
            <a:r>
              <a:rPr lang="es-ES" sz="3200" b="1" dirty="0"/>
              <a:t>  </a:t>
            </a:r>
            <a:r>
              <a:rPr lang="es-ES" sz="3200" b="1" dirty="0">
                <a:solidFill>
                  <a:srgbClr val="C00000"/>
                </a:solidFill>
              </a:rPr>
              <a:t>Las personas con diabetes también corren un mayor riesgo de sufrir enfermedades cardiovasculares, hipertensión arterial, infarto del miocardio, dislipidemias, arteriopatía periférica, pié diabético, eventos cerebrovasculares, cataratas, disfunción eréctil y hepatopatía grasa. </a:t>
            </a:r>
          </a:p>
          <a:p>
            <a:pPr marL="228600" lvl="0" indent="-228600" algn="just">
              <a:lnSpc>
                <a:spcPct val="90000"/>
              </a:lnSpc>
              <a:spcBef>
                <a:spcPts val="1000"/>
              </a:spcBef>
              <a:defRPr/>
            </a:pPr>
            <a:r>
              <a:rPr lang="es-ES" sz="3200" b="1" dirty="0"/>
              <a:t>  </a:t>
            </a:r>
            <a:r>
              <a:rPr lang="es-ES" sz="3200" b="1" dirty="0">
                <a:solidFill>
                  <a:srgbClr val="002060"/>
                </a:solidFill>
              </a:rPr>
              <a:t>También son más propensas a ciertas enfermedades infecciosas, como COVID 19 y la tuberculosis, con un pronóstico más desfavorable</a:t>
            </a:r>
            <a:endParaRPr lang="es-ES" sz="3200" dirty="0">
              <a:solidFill>
                <a:srgbClr val="002060"/>
              </a:solidFill>
            </a:endParaRPr>
          </a:p>
        </p:txBody>
      </p:sp>
    </p:spTree>
    <p:extLst>
      <p:ext uri="{BB962C8B-B14F-4D97-AF65-F5344CB8AC3E}">
        <p14:creationId xmlns:p14="http://schemas.microsoft.com/office/powerpoint/2010/main" xmlns="" val="457483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942" y="-147148"/>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49946" y="989523"/>
            <a:ext cx="11618258" cy="718501"/>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s-ES" sz="3200" b="1" dirty="0">
                <a:solidFill>
                  <a:srgbClr val="0070C0"/>
                </a:solidFill>
              </a:rPr>
              <a:t>Características epidemiológicas y carga mundial de la diabetes </a:t>
            </a:r>
            <a:endParaRPr kumimoji="0" lang="es-GT"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0" y="1447191"/>
            <a:ext cx="11837500" cy="5410809"/>
          </a:xfrm>
          <a:prstGeom prst="rect">
            <a:avLst/>
          </a:prstGeom>
        </p:spPr>
        <p:txBody>
          <a:bodyPr vert="horz" lIns="91440" tIns="45720" rIns="91440" bIns="45720" rtlCol="0">
            <a:noAutofit/>
          </a:bodyPr>
          <a:lstStyle/>
          <a:p>
            <a:pPr marL="457200" indent="-457200" algn="just">
              <a:spcBef>
                <a:spcPts val="1000"/>
              </a:spcBef>
              <a:buFont typeface="Arial" panose="020B0604020202020204" pitchFamily="34" charset="0"/>
              <a:buChar char="•"/>
              <a:defRPr/>
            </a:pPr>
            <a:r>
              <a:rPr lang="es-ES" sz="2800" b="1" dirty="0"/>
              <a:t>La diabetes se presenta en todas las poblaciones del mundo incluidas las zonas rurales de los países de ingresos bajos y medianos. en el 2014 había 422 millones de personas adultas con diabetes; para el 2035 se espera que hayan 592 millones en todo el mundo; el mayor aumento tiene lugar en los países de ingresos bajos y medianos. Hay un millón de niños afectados</a:t>
            </a:r>
          </a:p>
          <a:p>
            <a:pPr marL="457200" indent="-457200" algn="just">
              <a:spcBef>
                <a:spcPts val="600"/>
              </a:spcBef>
              <a:spcAft>
                <a:spcPts val="600"/>
              </a:spcAft>
              <a:buFont typeface="Arial" panose="020B0604020202020204" pitchFamily="34" charset="0"/>
              <a:buChar char="•"/>
            </a:pPr>
            <a:r>
              <a:rPr lang="es-GT" sz="2800" b="1" i="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En Guatemala, el 19% de los adultos (20 años o más) eran diabéticos y, se calculó que existían cerca de 1.5 millones de diabéticos en el año 2010. Se estableció un incremento de diabetes a 28%, estimando que existen más de 2.5 millones de enfermos con diabetes para el año 2015, afectando al 30% de hombres y 27% de mujeres. Otro 23% de adultos fueron pre diabéticos.</a:t>
            </a:r>
            <a:r>
              <a:rPr lang="es-GT" sz="2800" b="1" i="1" u="sng" dirty="0">
                <a:solidFill>
                  <a:srgbClr val="002060"/>
                </a:solidFill>
                <a:effectLst/>
                <a:latin typeface="Calibri" panose="020F0502020204030204" pitchFamily="34" charset="0"/>
                <a:ea typeface="Times New Roman" panose="02020603050405020304" pitchFamily="18" charset="0"/>
              </a:rPr>
              <a:t> </a:t>
            </a:r>
          </a:p>
          <a:p>
            <a:pPr marL="457200" indent="-457200" algn="just">
              <a:spcBef>
                <a:spcPts val="600"/>
              </a:spcBef>
              <a:spcAft>
                <a:spcPts val="600"/>
              </a:spcAft>
              <a:buFont typeface="Arial" panose="020B0604020202020204" pitchFamily="34" charset="0"/>
              <a:buChar char="•"/>
            </a:pPr>
            <a:r>
              <a:rPr lang="es-GT" sz="2800" b="1" i="1" u="sng" dirty="0">
                <a:solidFill>
                  <a:srgbClr val="C00000"/>
                </a:solidFill>
                <a:effectLst/>
                <a:latin typeface="Calibri" panose="020F0502020204030204" pitchFamily="34" charset="0"/>
                <a:ea typeface="Times New Roman" panose="02020603050405020304" pitchFamily="18" charset="0"/>
              </a:rPr>
              <a:t>EL COSTO DE TRATAR LA DIABETES, OBESIDAD E HIPERTENSIÓN ES DE Q.28,000 MILLONES EN EL AÑO 2018</a:t>
            </a:r>
            <a:endParaRPr lang="es-GT" sz="28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Tree>
    <p:extLst>
      <p:ext uri="{BB962C8B-B14F-4D97-AF65-F5344CB8AC3E}">
        <p14:creationId xmlns:p14="http://schemas.microsoft.com/office/powerpoint/2010/main" xmlns="" val="45748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841" y="189186"/>
            <a:ext cx="11524593" cy="1150884"/>
          </a:xfrm>
        </p:spPr>
        <p:txBody>
          <a:bodyPr>
            <a:normAutofit fontScale="90000"/>
          </a:bodyPr>
          <a:lstStyle/>
          <a:p>
            <a:pPr algn="ctr"/>
            <a:r>
              <a:rPr lang="es-GT" dirty="0"/>
              <a:t/>
            </a:r>
            <a:br>
              <a:rPr lang="es-GT" dirty="0"/>
            </a:br>
            <a:r>
              <a:rPr lang="es-GT" b="1" dirty="0">
                <a:ln>
                  <a:solidFill>
                    <a:srgbClr val="C00000"/>
                  </a:solidFill>
                </a:ln>
                <a:solidFill>
                  <a:srgbClr val="C00000"/>
                </a:solidFill>
                <a:latin typeface="+mn-lt"/>
              </a:rPr>
              <a:t>Situación de la glucemia en </a:t>
            </a:r>
            <a:r>
              <a:rPr lang="es-GT" b="1" dirty="0" err="1">
                <a:ln>
                  <a:solidFill>
                    <a:srgbClr val="C00000"/>
                  </a:solidFill>
                </a:ln>
                <a:solidFill>
                  <a:srgbClr val="C00000"/>
                </a:solidFill>
                <a:latin typeface="+mn-lt"/>
              </a:rPr>
              <a:t>en</a:t>
            </a:r>
            <a:r>
              <a:rPr lang="es-GT" b="1" dirty="0">
                <a:ln>
                  <a:solidFill>
                    <a:srgbClr val="C00000"/>
                  </a:solidFill>
                </a:ln>
                <a:solidFill>
                  <a:srgbClr val="C00000"/>
                </a:solidFill>
                <a:latin typeface="+mn-lt"/>
              </a:rPr>
              <a:t> población ≥18 años</a:t>
            </a:r>
            <a:br>
              <a:rPr lang="es-GT" b="1" dirty="0">
                <a:ln>
                  <a:solidFill>
                    <a:srgbClr val="C00000"/>
                  </a:solidFill>
                </a:ln>
                <a:solidFill>
                  <a:srgbClr val="C00000"/>
                </a:solidFill>
                <a:latin typeface="+mn-lt"/>
              </a:rPr>
            </a:br>
            <a:r>
              <a:rPr lang="es-GT" b="1" dirty="0">
                <a:ln>
                  <a:solidFill>
                    <a:srgbClr val="C00000"/>
                  </a:solidFill>
                </a:ln>
                <a:solidFill>
                  <a:srgbClr val="C00000"/>
                </a:solidFill>
                <a:latin typeface="+mn-lt"/>
              </a:rPr>
              <a:t>Guatemala 2015 </a:t>
            </a:r>
            <a:r>
              <a:rPr lang="es-GT" b="1" dirty="0"/>
              <a:t/>
            </a:r>
            <a:br>
              <a:rPr lang="es-GT" b="1" dirty="0"/>
            </a:br>
            <a:endParaRPr lang="es-GT" dirty="0"/>
          </a:p>
        </p:txBody>
      </p:sp>
      <p:pic>
        <p:nvPicPr>
          <p:cNvPr id="19458" name="Picture 2"/>
          <p:cNvPicPr>
            <a:picLocks noGrp="1" noChangeAspect="1" noChangeArrowheads="1"/>
          </p:cNvPicPr>
          <p:nvPr>
            <p:ph idx="1"/>
          </p:nvPr>
        </p:nvPicPr>
        <p:blipFill>
          <a:blip r:embed="rId2"/>
          <a:srcRect l="3837" t="1568" r="3899" b="15143"/>
          <a:stretch>
            <a:fillRect/>
          </a:stretch>
        </p:blipFill>
        <p:spPr bwMode="auto">
          <a:xfrm>
            <a:off x="583324" y="1324302"/>
            <a:ext cx="11288109" cy="5533697"/>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89187"/>
            <a:ext cx="10515600" cy="1501502"/>
          </a:xfrm>
        </p:spPr>
        <p:txBody>
          <a:bodyPr>
            <a:normAutofit fontScale="90000"/>
          </a:bodyPr>
          <a:lstStyle/>
          <a:p>
            <a:pPr algn="ctr"/>
            <a:r>
              <a:rPr lang="es-GT" dirty="0"/>
              <a:t/>
            </a:r>
            <a:br>
              <a:rPr lang="es-GT" dirty="0"/>
            </a:br>
            <a:r>
              <a:rPr lang="es-GT" b="1" dirty="0">
                <a:ln>
                  <a:solidFill>
                    <a:srgbClr val="C00000"/>
                  </a:solidFill>
                </a:ln>
                <a:solidFill>
                  <a:srgbClr val="C00000"/>
                </a:solidFill>
                <a:latin typeface="+mn-lt"/>
              </a:rPr>
              <a:t>Prevalencia de diabéticos en población ≥18 años</a:t>
            </a:r>
            <a:br>
              <a:rPr lang="es-GT" b="1" dirty="0">
                <a:ln>
                  <a:solidFill>
                    <a:srgbClr val="C00000"/>
                  </a:solidFill>
                </a:ln>
                <a:solidFill>
                  <a:srgbClr val="C00000"/>
                </a:solidFill>
                <a:latin typeface="+mn-lt"/>
              </a:rPr>
            </a:br>
            <a:r>
              <a:rPr lang="es-GT" b="1" dirty="0">
                <a:ln>
                  <a:solidFill>
                    <a:srgbClr val="C00000"/>
                  </a:solidFill>
                </a:ln>
                <a:solidFill>
                  <a:srgbClr val="C00000"/>
                </a:solidFill>
                <a:latin typeface="+mn-lt"/>
              </a:rPr>
              <a:t>Guatemala 2015 </a:t>
            </a:r>
            <a:r>
              <a:rPr lang="es-GT" b="1" dirty="0"/>
              <a:t/>
            </a:r>
            <a:br>
              <a:rPr lang="es-GT" b="1" dirty="0"/>
            </a:br>
            <a:endParaRPr lang="es-GT" dirty="0"/>
          </a:p>
        </p:txBody>
      </p:sp>
      <p:pic>
        <p:nvPicPr>
          <p:cNvPr id="18434" name="Picture 2"/>
          <p:cNvPicPr>
            <a:picLocks noGrp="1" noChangeAspect="1" noChangeArrowheads="1"/>
          </p:cNvPicPr>
          <p:nvPr>
            <p:ph idx="1"/>
          </p:nvPr>
        </p:nvPicPr>
        <p:blipFill>
          <a:blip r:embed="rId2"/>
          <a:srcRect/>
          <a:stretch>
            <a:fillRect/>
          </a:stretch>
        </p:blipFill>
        <p:spPr bwMode="auto">
          <a:xfrm>
            <a:off x="0" y="1415786"/>
            <a:ext cx="12191999" cy="544221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2656"/>
            <a:ext cx="10972800" cy="1084982"/>
          </a:xfrm>
        </p:spPr>
        <p:txBody>
          <a:bodyPr>
            <a:normAutofit/>
          </a:bodyPr>
          <a:lstStyle/>
          <a:p>
            <a:pPr algn="ctr"/>
            <a:r>
              <a:rPr lang="es-GT" sz="3600" b="1" dirty="0">
                <a:ln>
                  <a:solidFill>
                    <a:srgbClr val="C00000"/>
                  </a:solidFill>
                </a:ln>
                <a:solidFill>
                  <a:srgbClr val="C00000"/>
                </a:solidFill>
              </a:rPr>
              <a:t>Número estimado de casos de enfermos diabéticos </a:t>
            </a:r>
            <a:br>
              <a:rPr lang="es-GT" sz="3600" b="1" dirty="0">
                <a:ln>
                  <a:solidFill>
                    <a:srgbClr val="C00000"/>
                  </a:solidFill>
                </a:ln>
                <a:solidFill>
                  <a:srgbClr val="C00000"/>
                </a:solidFill>
              </a:rPr>
            </a:br>
            <a:r>
              <a:rPr lang="es-GT" sz="3600" b="1" dirty="0">
                <a:ln>
                  <a:solidFill>
                    <a:srgbClr val="C00000"/>
                  </a:solidFill>
                </a:ln>
                <a:solidFill>
                  <a:srgbClr val="C00000"/>
                </a:solidFill>
              </a:rPr>
              <a:t>en Guatemala </a:t>
            </a:r>
            <a:endParaRPr lang="es-ES" dirty="0">
              <a:effectLst>
                <a:outerShdw blurRad="38100" dist="38100" dir="2700000" algn="tl">
                  <a:srgbClr val="000000">
                    <a:alpha val="43137"/>
                  </a:srgbClr>
                </a:outerShdw>
              </a:effectLst>
            </a:endParaRPr>
          </a:p>
        </p:txBody>
      </p:sp>
      <p:graphicFrame>
        <p:nvGraphicFramePr>
          <p:cNvPr id="7" name="6 Marcador de contenido"/>
          <p:cNvGraphicFramePr>
            <a:graphicFrameLocks noGrp="1"/>
          </p:cNvGraphicFramePr>
          <p:nvPr>
            <p:ph idx="1"/>
          </p:nvPr>
        </p:nvGraphicFramePr>
        <p:xfrm>
          <a:off x="239350" y="1600200"/>
          <a:ext cx="11713301" cy="50691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7421" y="1965960"/>
            <a:ext cx="10972800" cy="4892040"/>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buFont typeface="Wingdings" pitchFamily="2" charset="2"/>
              <a:buChar char="q"/>
            </a:pPr>
            <a:r>
              <a:rPr lang="es-GT" dirty="0">
                <a:ln>
                  <a:solidFill>
                    <a:srgbClr val="0070C0"/>
                  </a:solidFill>
                </a:ln>
                <a:solidFill>
                  <a:srgbClr val="0070C0"/>
                </a:solidFill>
              </a:rPr>
              <a:t> </a:t>
            </a:r>
            <a:r>
              <a:rPr lang="es-GT" sz="3900" dirty="0">
                <a:ln>
                  <a:solidFill>
                    <a:srgbClr val="0070C0"/>
                  </a:solidFill>
                </a:ln>
                <a:solidFill>
                  <a:srgbClr val="0070C0"/>
                </a:solidFill>
              </a:rPr>
              <a:t>Obesidad</a:t>
            </a:r>
          </a:p>
          <a:p>
            <a:pPr algn="just"/>
            <a:endParaRPr lang="es-GT" sz="3200" b="1" dirty="0">
              <a:solidFill>
                <a:srgbClr val="002060"/>
              </a:solidFill>
            </a:endParaRPr>
          </a:p>
          <a:p>
            <a:pPr algn="just"/>
            <a:r>
              <a:rPr lang="es-GT" sz="3200" b="1" dirty="0">
                <a:solidFill>
                  <a:srgbClr val="002060"/>
                </a:solidFill>
              </a:rPr>
              <a:t>Costo público en salud:</a:t>
            </a:r>
          </a:p>
          <a:p>
            <a:pPr algn="ctr">
              <a:buNone/>
            </a:pPr>
            <a:endParaRPr lang="es-GT" sz="4000" b="1" u="sng" dirty="0">
              <a:solidFill>
                <a:srgbClr val="002060"/>
              </a:solidFill>
            </a:endParaRPr>
          </a:p>
          <a:p>
            <a:pPr algn="ctr">
              <a:buNone/>
            </a:pPr>
            <a:r>
              <a:rPr lang="es-GT" sz="4000" b="1" u="sng" dirty="0">
                <a:solidFill>
                  <a:srgbClr val="002060"/>
                </a:solidFill>
              </a:rPr>
              <a:t> Obesidad + Diabetes + HTA para el año 2018</a:t>
            </a:r>
          </a:p>
          <a:p>
            <a:pPr algn="ctr">
              <a:buNone/>
            </a:pPr>
            <a:endParaRPr lang="es-GT" sz="3200" b="1" u="sng" dirty="0"/>
          </a:p>
          <a:p>
            <a:pPr algn="ctr">
              <a:buNone/>
            </a:pPr>
            <a:r>
              <a:rPr lang="es-GT" sz="3900" b="1" dirty="0">
                <a:ln>
                  <a:solidFill>
                    <a:srgbClr val="C00000"/>
                  </a:solidFill>
                </a:ln>
                <a:solidFill>
                  <a:srgbClr val="C00000"/>
                </a:solidFill>
              </a:rPr>
              <a:t>     $3,592,200,000.00 = Q  28,019,160,000.00 </a:t>
            </a:r>
          </a:p>
          <a:p>
            <a:pPr algn="ctr">
              <a:buNone/>
            </a:pPr>
            <a:r>
              <a:rPr lang="es-GT" sz="3200" b="1" dirty="0">
                <a:ln>
                  <a:solidFill>
                    <a:srgbClr val="C00000"/>
                  </a:solidFill>
                </a:ln>
                <a:solidFill>
                  <a:srgbClr val="C00000"/>
                </a:solidFill>
              </a:rPr>
              <a:t>	    ( 4 veces el Presupuesto del Sector Salud)</a:t>
            </a:r>
          </a:p>
          <a:p>
            <a:pPr algn="ctr">
              <a:buNone/>
            </a:pPr>
            <a:r>
              <a:rPr lang="es-GT" sz="3200" b="1" dirty="0">
                <a:ln>
                  <a:solidFill>
                    <a:srgbClr val="C00000"/>
                  </a:solidFill>
                </a:ln>
                <a:solidFill>
                  <a:srgbClr val="C00000"/>
                </a:solidFill>
              </a:rPr>
              <a:t>(30% del Presupuesto Nacional)</a:t>
            </a:r>
          </a:p>
          <a:p>
            <a:pPr algn="ctr">
              <a:buNone/>
            </a:pPr>
            <a:r>
              <a:rPr lang="es-GT" sz="3200" b="1" dirty="0">
                <a:ln>
                  <a:solidFill>
                    <a:srgbClr val="C00000"/>
                  </a:solidFill>
                </a:ln>
                <a:solidFill>
                  <a:srgbClr val="C00000"/>
                </a:solidFill>
              </a:rPr>
              <a:t>(3% del PIB)</a:t>
            </a:r>
          </a:p>
          <a:p>
            <a:pPr>
              <a:buNone/>
            </a:pPr>
            <a:endParaRPr lang="es-GT" sz="2800" b="1" dirty="0">
              <a:ln>
                <a:solidFill>
                  <a:srgbClr val="C00000"/>
                </a:solidFill>
              </a:ln>
              <a:solidFill>
                <a:srgbClr val="C00000"/>
              </a:solidFill>
            </a:endParaRPr>
          </a:p>
          <a:p>
            <a:pPr>
              <a:buNone/>
            </a:pPr>
            <a:r>
              <a:rPr lang="es-GT" sz="1400" b="1" dirty="0">
                <a:ln>
                  <a:solidFill>
                    <a:srgbClr val="C00000"/>
                  </a:solidFill>
                </a:ln>
                <a:solidFill>
                  <a:srgbClr val="C00000"/>
                </a:solidFill>
              </a:rPr>
              <a:t>Tasa de cambio de Q 7.8 x $ 1.0 USA</a:t>
            </a:r>
          </a:p>
        </p:txBody>
      </p:sp>
      <p:sp>
        <p:nvSpPr>
          <p:cNvPr id="5" name="1 Título"/>
          <p:cNvSpPr>
            <a:spLocks noGrp="1"/>
          </p:cNvSpPr>
          <p:nvPr>
            <p:ph type="title"/>
          </p:nvPr>
        </p:nvSpPr>
        <p:spPr>
          <a:xfrm>
            <a:off x="700393" y="272375"/>
            <a:ext cx="10992255" cy="1593001"/>
          </a:xfrm>
          <a:solidFill>
            <a:srgbClr val="C00000"/>
          </a:solidFill>
          <a:scene3d>
            <a:camera prst="orthographicFront"/>
            <a:lightRig rig="threePt" dir="t"/>
          </a:scene3d>
          <a:sp3d>
            <a:bevelT/>
          </a:sp3d>
        </p:spPr>
        <p:txBody>
          <a:bodyPr>
            <a:normAutofit fontScale="90000"/>
          </a:bodyPr>
          <a:lstStyle/>
          <a:p>
            <a:pPr algn="ctr"/>
            <a:r>
              <a:rPr lang="es-GT" b="1" dirty="0">
                <a:ln>
                  <a:solidFill>
                    <a:schemeClr val="bg1"/>
                  </a:solidFill>
                </a:ln>
                <a:solidFill>
                  <a:schemeClr val="bg1"/>
                </a:solidFill>
              </a:rPr>
              <a:t>El Costo de la Doble Carga de la Malnutrición: Efectos sociales y económicos – Guatemala 2018</a:t>
            </a:r>
            <a:br>
              <a:rPr lang="es-GT" b="1" dirty="0">
                <a:ln>
                  <a:solidFill>
                    <a:schemeClr val="bg1"/>
                  </a:solidFill>
                </a:ln>
                <a:solidFill>
                  <a:schemeClr val="bg1"/>
                </a:solidFill>
              </a:rPr>
            </a:br>
            <a:r>
              <a:rPr lang="es-GT" sz="2700" b="1" dirty="0">
                <a:ln>
                  <a:solidFill>
                    <a:schemeClr val="bg1"/>
                  </a:solidFill>
                </a:ln>
                <a:solidFill>
                  <a:schemeClr val="bg1"/>
                </a:solidFill>
              </a:rPr>
              <a:t>PMA – INCAP – CEPAL - CNPECNT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96191" y="1288474"/>
            <a:ext cx="11618258" cy="529568"/>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kumimoji="0" lang="es-GT" sz="3600" b="1" i="0" u="none" strike="noStrike" kern="1200" cap="none" spc="0" normalizeH="0" baseline="0" noProof="0" dirty="0">
                <a:ln>
                  <a:noFill/>
                </a:ln>
                <a:solidFill>
                  <a:srgbClr val="C00000"/>
                </a:solidFill>
                <a:effectLst/>
                <a:uLnTx/>
                <a:uFillTx/>
                <a:latin typeface="+mn-lt"/>
                <a:ea typeface="+mn-ea"/>
                <a:cs typeface="+mn-cs"/>
              </a:rPr>
              <a:t>´Mortalidad por Diabetes Mellitus</a:t>
            </a: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10 Rectángulo"/>
          <p:cNvSpPr/>
          <p:nvPr/>
        </p:nvSpPr>
        <p:spPr>
          <a:xfrm>
            <a:off x="196191" y="1751308"/>
            <a:ext cx="11799497" cy="5037276"/>
          </a:xfrm>
          <a:prstGeom prst="rect">
            <a:avLst/>
          </a:prstGeom>
        </p:spPr>
        <p:txBody>
          <a:bodyPr wrap="square">
            <a:spAutoFit/>
          </a:bodyPr>
          <a:lstStyle/>
          <a:p>
            <a:pPr marL="342900" lvl="0" indent="-342900" algn="just">
              <a:spcAft>
                <a:spcPts val="1000"/>
              </a:spcAft>
              <a:buFont typeface="Symbol" panose="05050102010706020507" pitchFamily="18" charset="2"/>
              <a:buChar char=""/>
            </a:pPr>
            <a:r>
              <a:rPr lang="es-GT" sz="3200" b="1" i="0" dirty="0">
                <a:effectLst/>
                <a:latin typeface="Calibri" panose="020F0502020204030204" pitchFamily="34" charset="0"/>
                <a:ea typeface="Arial" panose="020B0604020202020204" pitchFamily="34" charset="0"/>
                <a:cs typeface="Times New Roman" panose="02020603050405020304" pitchFamily="18" charset="0"/>
              </a:rPr>
              <a:t>El 75% de los diabéticos mueren de Infarto del corazón o de Derrame Cerebral.</a:t>
            </a:r>
          </a:p>
          <a:p>
            <a:pPr marL="342900" lvl="0" indent="-342900" algn="just">
              <a:spcAft>
                <a:spcPts val="1000"/>
              </a:spcAft>
              <a:buFont typeface="Symbol" panose="05050102010706020507" pitchFamily="18" charset="2"/>
              <a:buChar char=""/>
            </a:pPr>
            <a:r>
              <a:rPr lang="es-GT" sz="3200" b="1" dirty="0">
                <a:latin typeface="Calibri" panose="020F0502020204030204" pitchFamily="34" charset="0"/>
                <a:ea typeface="Arial" panose="020B0604020202020204" pitchFamily="34" charset="0"/>
                <a:cs typeface="Times New Roman" panose="02020603050405020304" pitchFamily="18" charset="0"/>
              </a:rPr>
              <a:t>El 60% de afectados con insuficiencia renal terminal son diabéticos.</a:t>
            </a:r>
          </a:p>
          <a:p>
            <a:pPr marL="342900" lvl="0" indent="-342900" algn="just">
              <a:spcAft>
                <a:spcPts val="1000"/>
              </a:spcAft>
              <a:buFont typeface="Symbol" panose="05050102010706020507" pitchFamily="18" charset="2"/>
              <a:buChar char=""/>
            </a:pPr>
            <a:r>
              <a:rPr lang="es-GT" sz="3200" b="1" dirty="0">
                <a:latin typeface="Calibri" panose="020F0502020204030204" pitchFamily="34" charset="0"/>
                <a:ea typeface="Arial" panose="020B0604020202020204" pitchFamily="34" charset="0"/>
                <a:cs typeface="Times New Roman" panose="02020603050405020304" pitchFamily="18" charset="0"/>
              </a:rPr>
              <a:t>La </a:t>
            </a:r>
            <a:r>
              <a:rPr lang="es-GT" sz="3200" b="1" i="0" dirty="0">
                <a:effectLst/>
                <a:latin typeface="Calibri" panose="020F0502020204030204" pitchFamily="34" charset="0"/>
                <a:ea typeface="Arial" panose="020B0604020202020204" pitchFamily="34" charset="0"/>
                <a:cs typeface="Times New Roman" panose="02020603050405020304" pitchFamily="18" charset="0"/>
              </a:rPr>
              <a:t>diabetes causó 5,1 millones de muertes en 2013; de los que 80% vivían en países pobres.</a:t>
            </a:r>
          </a:p>
          <a:p>
            <a:pPr marL="342900" lvl="0" indent="-342900" algn="just">
              <a:spcAft>
                <a:spcPts val="1000"/>
              </a:spcAft>
              <a:buFont typeface="Symbol" panose="05050102010706020507" pitchFamily="18" charset="2"/>
              <a:buChar char=""/>
            </a:pPr>
            <a:r>
              <a:rPr lang="es-GT" sz="3200" b="1" i="0" dirty="0">
                <a:effectLst/>
                <a:latin typeface="Calibri" panose="020F0502020204030204" pitchFamily="34" charset="0"/>
                <a:ea typeface="Arial" panose="020B0604020202020204" pitchFamily="34" charset="0"/>
                <a:cs typeface="Times New Roman" panose="02020603050405020304" pitchFamily="18" charset="0"/>
              </a:rPr>
              <a:t>Cada 6 segundos muere una persona por </a:t>
            </a:r>
            <a:r>
              <a:rPr lang="es-GT" sz="3200" b="1" i="0" dirty="0" smtClean="0">
                <a:effectLst/>
                <a:latin typeface="Calibri" panose="020F0502020204030204" pitchFamily="34" charset="0"/>
                <a:ea typeface="Arial" panose="020B0604020202020204" pitchFamily="34" charset="0"/>
                <a:cs typeface="Times New Roman" panose="02020603050405020304" pitchFamily="18" charset="0"/>
              </a:rPr>
              <a:t>diabetes.</a:t>
            </a:r>
          </a:p>
          <a:p>
            <a:pPr marL="342900" lvl="0" indent="-342900" algn="just">
              <a:spcAft>
                <a:spcPts val="1000"/>
              </a:spcAft>
              <a:buFont typeface="Symbol" panose="05050102010706020507" pitchFamily="18" charset="2"/>
              <a:buChar char=""/>
            </a:pPr>
            <a:r>
              <a:rPr lang="es-GT" sz="3200" b="1" i="0" dirty="0" smtClean="0">
                <a:effectLst/>
                <a:latin typeface="Calibri" panose="020F0502020204030204" pitchFamily="34" charset="0"/>
                <a:ea typeface="Arial" panose="020B0604020202020204" pitchFamily="34" charset="0"/>
                <a:cs typeface="Times New Roman" panose="02020603050405020304" pitchFamily="18" charset="0"/>
              </a:rPr>
              <a:t>El </a:t>
            </a:r>
            <a:r>
              <a:rPr lang="es-GT" sz="3200" b="1" i="0" dirty="0">
                <a:effectLst/>
                <a:latin typeface="Calibri" panose="020F0502020204030204" pitchFamily="34" charset="0"/>
                <a:ea typeface="Arial" panose="020B0604020202020204" pitchFamily="34" charset="0"/>
                <a:cs typeface="Times New Roman" panose="02020603050405020304" pitchFamily="18" charset="0"/>
              </a:rPr>
              <a:t>mayor número de personas con diabetes tiene entre 40 y 59 años de edad.</a:t>
            </a:r>
            <a:endParaRPr lang="es-GT" sz="2400"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0055366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96191" y="1288474"/>
            <a:ext cx="11618258" cy="529568"/>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kumimoji="0" lang="es-GT" sz="3600" b="1" i="0" u="none" strike="noStrike" kern="1200" cap="none" spc="0" normalizeH="0" baseline="0" noProof="0" dirty="0">
                <a:ln>
                  <a:noFill/>
                </a:ln>
                <a:solidFill>
                  <a:srgbClr val="C00000"/>
                </a:solidFill>
                <a:effectLst/>
                <a:uLnTx/>
                <a:uFillTx/>
                <a:latin typeface="+mn-lt"/>
                <a:ea typeface="+mn-ea"/>
                <a:cs typeface="+mn-cs"/>
              </a:rPr>
              <a:t>´Mortalidad por Diabetes Mellitus en Guatemala</a:t>
            </a: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10 Rectángulo"/>
          <p:cNvSpPr/>
          <p:nvPr/>
        </p:nvSpPr>
        <p:spPr>
          <a:xfrm>
            <a:off x="196191" y="1751308"/>
            <a:ext cx="11799497" cy="424732"/>
          </a:xfrm>
          <a:prstGeom prst="rect">
            <a:avLst/>
          </a:prstGeom>
        </p:spPr>
        <p:txBody>
          <a:bodyPr wrap="square">
            <a:spAutoFit/>
          </a:bodyPr>
          <a:lstStyle/>
          <a:p>
            <a:pPr marL="228600" lvl="0" indent="-228600" algn="ctr">
              <a:lnSpc>
                <a:spcPct val="90000"/>
              </a:lnSpc>
              <a:spcBef>
                <a:spcPts val="1000"/>
              </a:spcBef>
              <a:defRPr/>
            </a:pPr>
            <a:r>
              <a:rPr lang="es-ES" b="1" dirty="0"/>
              <a:t>    </a:t>
            </a:r>
            <a:r>
              <a:rPr lang="es-ES" sz="2400" b="1" dirty="0"/>
              <a:t>La Diabetes Mellitus es la principal causa de muerte en Guatemala desde el 2017</a:t>
            </a:r>
          </a:p>
        </p:txBody>
      </p:sp>
      <p:graphicFrame>
        <p:nvGraphicFramePr>
          <p:cNvPr id="13" name="Gráfico 12">
            <a:extLst>
              <a:ext uri="{FF2B5EF4-FFF2-40B4-BE49-F238E27FC236}">
                <a16:creationId xmlns:a16="http://schemas.microsoft.com/office/drawing/2014/main" xmlns="" id="{72633130-CBAC-4238-996A-647DF20D5B7C}"/>
              </a:ext>
            </a:extLst>
          </p:cNvPr>
          <p:cNvGraphicFramePr>
            <a:graphicFrameLocks/>
          </p:cNvGraphicFramePr>
          <p:nvPr>
            <p:extLst>
              <p:ext uri="{D42A27DB-BD31-4B8C-83A1-F6EECF244321}">
                <p14:modId xmlns:p14="http://schemas.microsoft.com/office/powerpoint/2010/main" xmlns="" val="1998362350"/>
              </p:ext>
            </p:extLst>
          </p:nvPr>
        </p:nvGraphicFramePr>
        <p:xfrm>
          <a:off x="571948" y="2057400"/>
          <a:ext cx="11048104"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1561263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9496"/>
            <a:ext cx="12189630" cy="6858000"/>
          </a:xfrm>
          <a:prstGeom prst="rect">
            <a:avLst/>
          </a:prstGeom>
          <a:solidFill>
            <a:srgbClr val="002060"/>
          </a:solidFill>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graphicFrame>
        <p:nvGraphicFramePr>
          <p:cNvPr id="12" name="Gráfico 11">
            <a:extLst>
              <a:ext uri="{FF2B5EF4-FFF2-40B4-BE49-F238E27FC236}">
                <a16:creationId xmlns:a16="http://schemas.microsoft.com/office/drawing/2014/main" xmlns="" id="{AACF2A37-A5ED-4E20-A967-598E1C429E95}"/>
              </a:ext>
            </a:extLst>
          </p:cNvPr>
          <p:cNvGraphicFramePr>
            <a:graphicFrameLocks/>
          </p:cNvGraphicFramePr>
          <p:nvPr>
            <p:extLst>
              <p:ext uri="{D42A27DB-BD31-4B8C-83A1-F6EECF244321}">
                <p14:modId xmlns:p14="http://schemas.microsoft.com/office/powerpoint/2010/main" xmlns="" val="3486763587"/>
              </p:ext>
            </p:extLst>
          </p:nvPr>
        </p:nvGraphicFramePr>
        <p:xfrm>
          <a:off x="1861750" y="1094891"/>
          <a:ext cx="8073081" cy="55388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6504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5"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0" name="Subtítulo 10"/>
          <p:cNvSpPr txBox="1">
            <a:spLocks/>
          </p:cNvSpPr>
          <p:nvPr/>
        </p:nvSpPr>
        <p:spPr>
          <a:xfrm>
            <a:off x="172995" y="1288474"/>
            <a:ext cx="11821297" cy="1685386"/>
          </a:xfrm>
          <a:prstGeom prst="rect">
            <a:avLst/>
          </a:prstGeom>
        </p:spPr>
        <p:txBody>
          <a:bodyPr vert="horz" lIns="91440" tIns="45720" rIns="91440" bIns="45720" rtlCol="0">
            <a:normAutofit fontScale="55000" lnSpcReduction="20000"/>
          </a:bodyPr>
          <a:lstStyle/>
          <a:p>
            <a:pPr marL="228600" marR="0" lvl="0" indent="-228600" algn="ctr" defTabSz="914400" rtl="0" eaLnBrk="1" fontAlgn="auto" latinLnBrk="0" hangingPunct="1">
              <a:lnSpc>
                <a:spcPct val="90000"/>
              </a:lnSpc>
              <a:spcBef>
                <a:spcPts val="1000"/>
              </a:spcBef>
              <a:spcAft>
                <a:spcPts val="0"/>
              </a:spcAft>
              <a:buClrTx/>
              <a:buSzTx/>
              <a:tabLst/>
              <a:defRPr/>
            </a:pPr>
            <a:r>
              <a:rPr kumimoji="0" lang="es-GT" sz="5100" b="1" i="0" u="none" strike="noStrike" kern="1200" cap="none" spc="0" normalizeH="0" baseline="0" noProof="0" dirty="0">
                <a:ln>
                  <a:noFill/>
                </a:ln>
                <a:solidFill>
                  <a:srgbClr val="0070C0"/>
                </a:solidFill>
                <a:effectLst/>
                <a:uLnTx/>
                <a:uFillTx/>
                <a:ea typeface="+mn-ea"/>
                <a:cs typeface="+mn-cs"/>
              </a:rPr>
              <a:t>DÍA MUNDIAL DE LA DIABETES</a:t>
            </a:r>
          </a:p>
          <a:p>
            <a:pPr marL="228600" marR="0" lvl="0" indent="-228600" algn="ctr" defTabSz="914400" rtl="0" eaLnBrk="1" fontAlgn="auto" latinLnBrk="0" hangingPunct="1">
              <a:lnSpc>
                <a:spcPct val="90000"/>
              </a:lnSpc>
              <a:spcBef>
                <a:spcPts val="1000"/>
              </a:spcBef>
              <a:spcAft>
                <a:spcPts val="0"/>
              </a:spcAft>
              <a:buClrTx/>
              <a:buSzTx/>
              <a:tabLst/>
              <a:defRPr/>
            </a:pPr>
            <a:r>
              <a:rPr kumimoji="0" lang="es-GT" sz="5100" b="1" i="0" u="none" strike="noStrike" kern="1200" cap="none" spc="0" normalizeH="0" baseline="0" noProof="0" dirty="0">
                <a:ln>
                  <a:noFill/>
                </a:ln>
                <a:solidFill>
                  <a:srgbClr val="0070C0"/>
                </a:solidFill>
                <a:effectLst/>
                <a:uLnTx/>
                <a:uFillTx/>
                <a:ea typeface="+mn-ea"/>
                <a:cs typeface="+mn-cs"/>
              </a:rPr>
              <a:t>14 DE NOVIEMBREDE CADA AÑO</a:t>
            </a:r>
          </a:p>
          <a:p>
            <a:pPr marL="228600" lvl="0" indent="-228600" algn="ctr">
              <a:lnSpc>
                <a:spcPct val="90000"/>
              </a:lnSpc>
              <a:spcBef>
                <a:spcPts val="1000"/>
              </a:spcBef>
              <a:defRPr/>
            </a:pPr>
            <a:r>
              <a:rPr lang="es-ES" sz="3600" b="1" dirty="0">
                <a:solidFill>
                  <a:srgbClr val="C00000"/>
                </a:solidFill>
              </a:rPr>
              <a:t>Este año el tema es:</a:t>
            </a:r>
          </a:p>
          <a:p>
            <a:pPr marL="228600" lvl="0" indent="-228600" algn="ctr">
              <a:lnSpc>
                <a:spcPct val="90000"/>
              </a:lnSpc>
              <a:spcBef>
                <a:spcPts val="1000"/>
              </a:spcBef>
              <a:defRPr/>
            </a:pPr>
            <a:r>
              <a:rPr lang="es-ES" sz="2800" b="1" dirty="0">
                <a:solidFill>
                  <a:srgbClr val="C00000"/>
                </a:solidFill>
              </a:rPr>
              <a:t> </a:t>
            </a:r>
            <a:r>
              <a:rPr lang="es-ES" sz="6500" b="1" dirty="0">
                <a:solidFill>
                  <a:srgbClr val="C00000"/>
                </a:solidFill>
              </a:rPr>
              <a:t>"Acceso a la Atención a la Diabetes: Si No Ahora, ¿Cuándo?”</a:t>
            </a:r>
            <a:endParaRPr kumimoji="0" lang="es-GT" sz="6500" b="1" i="0" u="none" strike="noStrike" kern="1200" cap="none" spc="0" normalizeH="0" baseline="0" noProof="0" dirty="0">
              <a:ln>
                <a:noFill/>
              </a:ln>
              <a:solidFill>
                <a:srgbClr val="C00000"/>
              </a:solidFill>
              <a:effectLst/>
              <a:uLnTx/>
              <a:uFillTx/>
              <a:ea typeface="+mn-ea"/>
              <a:cs typeface="+mn-cs"/>
            </a:endParaRPr>
          </a:p>
          <a:p>
            <a:pPr marL="228600" marR="0" lvl="0" indent="-228600" algn="ctr" defTabSz="914400" rtl="0" eaLnBrk="1" fontAlgn="auto" latinLnBrk="0" hangingPunct="1">
              <a:lnSpc>
                <a:spcPct val="90000"/>
              </a:lnSpc>
              <a:spcBef>
                <a:spcPts val="1000"/>
              </a:spcBef>
              <a:spcAft>
                <a:spcPts val="0"/>
              </a:spcAft>
              <a:buClrTx/>
              <a:buSzTx/>
              <a:tabLst/>
              <a:defRPr/>
            </a:pPr>
            <a:endParaRPr kumimoji="0" lang="es-GT" sz="2800" b="1" i="0" u="none" strike="noStrike" kern="1200" cap="none" spc="0" normalizeH="0" baseline="0" noProof="0" dirty="0">
              <a:ln>
                <a:noFill/>
              </a:ln>
              <a:solidFill>
                <a:srgbClr val="0070C0"/>
              </a:solidFill>
              <a:effectLst/>
              <a:uLnTx/>
              <a:uFillTx/>
              <a:ea typeface="+mn-ea"/>
              <a:cs typeface="+mn-cs"/>
            </a:endParaRPr>
          </a:p>
          <a:p>
            <a:pPr marL="228600" marR="0" lvl="0" indent="-228600" algn="ctr" defTabSz="914400" rtl="0" eaLnBrk="1" fontAlgn="auto" latinLnBrk="0" hangingPunct="1">
              <a:lnSpc>
                <a:spcPct val="90000"/>
              </a:lnSpc>
              <a:spcBef>
                <a:spcPts val="1000"/>
              </a:spcBef>
              <a:spcAft>
                <a:spcPts val="0"/>
              </a:spcAft>
              <a:buClrTx/>
              <a:buSzTx/>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329514" y="3126260"/>
            <a:ext cx="11574162" cy="3731740"/>
          </a:xfrm>
          <a:prstGeom prst="rect">
            <a:avLst/>
          </a:prstGeom>
        </p:spPr>
        <p:txBody>
          <a:bodyPr vert="horz" lIns="91440" tIns="45720" rIns="91440" bIns="45720" rtlCol="0">
            <a:normAutofit fontScale="77500" lnSpcReduction="20000"/>
          </a:bodyPr>
          <a:lstStyle/>
          <a:p>
            <a:pPr marL="228600" lvl="0" indent="-228600" algn="ctr">
              <a:lnSpc>
                <a:spcPct val="90000"/>
              </a:lnSpc>
              <a:spcBef>
                <a:spcPts val="1000"/>
              </a:spcBef>
              <a:defRPr/>
            </a:pPr>
            <a:r>
              <a:rPr lang="es-ES" sz="3300" b="1" dirty="0"/>
              <a:t>Cada 14 de noviembre, se conmemora el Día Mundial de la Diabetes, que es una oportunidad para crear conciencia sobre el impacto de la diabetes en la salud de las personas y compartir lo que estamos haciendo y los pasos a seguir para mejorar su prevención, diagnóstico y manejo.</a:t>
            </a:r>
          </a:p>
          <a:p>
            <a:pPr marL="228600" lvl="0" indent="-228600" algn="ctr">
              <a:lnSpc>
                <a:spcPct val="90000"/>
              </a:lnSpc>
              <a:spcBef>
                <a:spcPts val="1000"/>
              </a:spcBef>
              <a:defRPr/>
            </a:pPr>
            <a:r>
              <a:rPr lang="es-ES" sz="3300" b="1" dirty="0">
                <a:solidFill>
                  <a:srgbClr val="C00000"/>
                </a:solidFill>
              </a:rPr>
              <a:t>Tras 100 años del descubrimiento de la insulina, el acceso al cuidado de la diabetes sigue siendo un desafío en muchos países; solo la mitad saben que la padecen y solo la mitad de los enfermos tienen acceso a medicamentos…</a:t>
            </a:r>
            <a:endParaRPr lang="es-GT" sz="3300" b="1" dirty="0">
              <a:solidFill>
                <a:srgbClr val="C00000"/>
              </a:solidFill>
            </a:endParaRPr>
          </a:p>
          <a:p>
            <a:pPr marL="228600" lvl="0" indent="-228600" algn="just">
              <a:lnSpc>
                <a:spcPct val="90000"/>
              </a:lnSpc>
              <a:spcBef>
                <a:spcPts val="1000"/>
              </a:spcBef>
              <a:defRPr/>
            </a:pPr>
            <a:r>
              <a:rPr lang="es-ES" sz="3300" dirty="0"/>
              <a:t> </a:t>
            </a:r>
            <a:r>
              <a:rPr lang="es-ES" sz="3300" b="1" dirty="0"/>
              <a:t>La COVID-19 ha generado en casi el 50% de los países cierto grado de interrupción en los servicios de control de diabetes, lo que ha dificultado el acceso al manejo y a la medicación.</a:t>
            </a:r>
          </a:p>
          <a:p>
            <a:pPr marL="228600" lvl="0" indent="-228600" algn="ctr">
              <a:lnSpc>
                <a:spcPct val="90000"/>
              </a:lnSpc>
              <a:spcBef>
                <a:spcPts val="1000"/>
              </a:spcBef>
              <a:defRPr/>
            </a:pPr>
            <a:r>
              <a:rPr lang="es-ES" sz="3800" b="1" dirty="0"/>
              <a:t> </a:t>
            </a:r>
            <a:r>
              <a:rPr lang="es-ES" sz="3800" b="1" dirty="0">
                <a:solidFill>
                  <a:srgbClr val="C00000"/>
                </a:solidFill>
              </a:rPr>
              <a:t>Las personas con diabetes son un grupo vulnerable a la COVID-19.</a:t>
            </a:r>
            <a:endParaRPr kumimoji="0" lang="es-GT" sz="3800" b="1" i="0" u="none" strike="noStrike" kern="1200" cap="none" spc="0" normalizeH="0" baseline="0" noProof="0" dirty="0">
              <a:ln>
                <a:noFill/>
              </a:ln>
              <a:solidFill>
                <a:srgbClr val="C00000"/>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rgbClr val="C00000"/>
              </a:solidFill>
              <a:effectLst/>
              <a:uLnTx/>
              <a:uFillTx/>
              <a:latin typeface="+mn-lt"/>
              <a:ea typeface="+mn-ea"/>
              <a:cs typeface="+mn-cs"/>
            </a:endParaRPr>
          </a:p>
        </p:txBody>
      </p:sp>
    </p:spTree>
    <p:extLst>
      <p:ext uri="{BB962C8B-B14F-4D97-AF65-F5344CB8AC3E}">
        <p14:creationId xmlns:p14="http://schemas.microsoft.com/office/powerpoint/2010/main" xmlns="" val="457483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96191" y="1171711"/>
            <a:ext cx="11618258" cy="646331"/>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kumimoji="0" lang="es-GT" sz="3600" b="1" i="0" u="none" strike="noStrike" kern="1200" cap="none" spc="0" normalizeH="0" baseline="0" noProof="0" dirty="0">
                <a:ln>
                  <a:noFill/>
                </a:ln>
                <a:solidFill>
                  <a:srgbClr val="C00000"/>
                </a:solidFill>
                <a:effectLst/>
                <a:uLnTx/>
                <a:uFillTx/>
                <a:latin typeface="+mn-lt"/>
                <a:ea typeface="+mn-ea"/>
                <a:cs typeface="+mn-cs"/>
              </a:rPr>
              <a:t>´</a:t>
            </a:r>
            <a:r>
              <a:rPr lang="es-GT" sz="3600" b="1" i="1" dirty="0">
                <a:solidFill>
                  <a:srgbClr val="C00000"/>
                </a:solidFill>
                <a:effectLst/>
                <a:latin typeface="Calibri" panose="020F0502020204030204" pitchFamily="34" charset="0"/>
                <a:ea typeface="Times New Roman" panose="02020603050405020304" pitchFamily="18" charset="0"/>
              </a:rPr>
              <a:t>Acciones que realiza el MSPAS ante esta enfermedad</a:t>
            </a:r>
            <a:endParaRPr kumimoji="0" lang="es-GT" sz="3600" b="1" i="0" u="none" strike="noStrike" kern="1200" cap="none" spc="0" normalizeH="0" baseline="0" noProof="0" dirty="0">
              <a:ln>
                <a:noFill/>
              </a:ln>
              <a:solidFill>
                <a:srgbClr val="C00000"/>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10 Rectángulo"/>
          <p:cNvSpPr/>
          <p:nvPr/>
        </p:nvSpPr>
        <p:spPr>
          <a:xfrm>
            <a:off x="196191" y="1751308"/>
            <a:ext cx="11799497" cy="4780796"/>
          </a:xfrm>
          <a:prstGeom prst="rect">
            <a:avLst/>
          </a:prstGeom>
        </p:spPr>
        <p:txBody>
          <a:bodyPr wrap="square">
            <a:spAutoFit/>
          </a:bodyPr>
          <a:lstStyle/>
          <a:p>
            <a:pPr marL="742950" lvl="1" indent="-285750" algn="just" fontAlgn="base">
              <a:buFont typeface="Arial" panose="020B0604020202020204" pitchFamily="34" charset="0"/>
              <a:buChar char="•"/>
            </a:pPr>
            <a:r>
              <a:rPr lang="es-ES" sz="3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s-GT" sz="3200" b="1" i="1"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amizaje</a:t>
            </a:r>
            <a:r>
              <a:rPr lang="es-GT" sz="3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 todos los pacientes mayores de 20 años que asisten a los servicios de salud</a:t>
            </a:r>
            <a:endParaRPr lang="es-GT" sz="3200" i="1"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lgn="just" fontAlgn="base">
              <a:spcAft>
                <a:spcPts val="1000"/>
              </a:spcAft>
              <a:buFont typeface="Symbol" panose="05050102010706020507" pitchFamily="18" charset="2"/>
              <a:buChar char=""/>
            </a:pPr>
            <a:r>
              <a:rPr lang="es-GT" sz="3200" b="1"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Educación en base a las Guías Alimentarias para Guatemala.</a:t>
            </a:r>
          </a:p>
          <a:p>
            <a:pPr marL="742950" lvl="1" indent="-285750" algn="just" fontAlgn="base">
              <a:spcAft>
                <a:spcPts val="1000"/>
              </a:spcAft>
              <a:buFont typeface="Symbol" panose="05050102010706020507" pitchFamily="18" charset="2"/>
              <a:buChar char=""/>
            </a:pPr>
            <a:r>
              <a:rPr lang="es-GT" sz="3200" b="1"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Elaboración de </a:t>
            </a: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Guías para la Prevención y Atención Integral de la Diabetes para Servicios de primero y segundo nivel y, para Servicios de segundo nivel con servicios especializados.</a:t>
            </a:r>
          </a:p>
          <a:p>
            <a:pPr marL="742950" lvl="1" indent="-285750" algn="just" fontAlgn="base">
              <a:spcAft>
                <a:spcPts val="1000"/>
              </a:spcAft>
              <a:buFont typeface="Symbol" panose="05050102010706020507" pitchFamily="18" charset="2"/>
              <a:buChar char=""/>
            </a:pPr>
            <a:r>
              <a:rPr lang="es-GT" sz="3200" b="1"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Elaboración de</a:t>
            </a: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 Guías para la Prevención y Atención Integral y la </a:t>
            </a:r>
            <a:r>
              <a:rPr kumimoji="0" lang="es-GT" sz="3200" b="1" i="0" u="none" strike="noStrike" kern="1200" cap="none" spc="0" normalizeH="0" baseline="0" noProof="0" dirty="0">
                <a:ln>
                  <a:noFill/>
                </a:ln>
                <a:solidFill>
                  <a:srgbClr val="222222"/>
                </a:solidFill>
                <a:effectLst/>
                <a:uLnTx/>
                <a:uFillTx/>
                <a:latin typeface="Calibri" panose="020F0502020204030204" pitchFamily="34" charset="0"/>
                <a:ea typeface="Times New Roman" panose="02020603050405020304" pitchFamily="18" charset="0"/>
                <a:cs typeface="Times New Roman" panose="02020603050405020304" pitchFamily="18" charset="0"/>
              </a:rPr>
              <a:t>Estrategia Nacional para la Prevención </a:t>
            </a: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del Sobrepeso y la Obesidad</a:t>
            </a:r>
            <a:endParaRPr lang="es-GT" sz="3200" b="1"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213666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96191" y="1171711"/>
            <a:ext cx="11618258" cy="646331"/>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kumimoji="0" lang="es-GT" sz="3600" b="1" i="0" u="none" strike="noStrike" kern="1200" cap="none" spc="0" normalizeH="0" baseline="0" noProof="0" dirty="0">
                <a:ln>
                  <a:noFill/>
                </a:ln>
                <a:solidFill>
                  <a:srgbClr val="C00000"/>
                </a:solidFill>
                <a:effectLst/>
                <a:uLnTx/>
                <a:uFillTx/>
                <a:latin typeface="+mn-lt"/>
                <a:ea typeface="+mn-ea"/>
                <a:cs typeface="+mn-cs"/>
              </a:rPr>
              <a:t>´</a:t>
            </a:r>
            <a:r>
              <a:rPr lang="es-GT" sz="3600" b="1" i="1" dirty="0">
                <a:solidFill>
                  <a:srgbClr val="C00000"/>
                </a:solidFill>
                <a:effectLst/>
                <a:latin typeface="Calibri" panose="020F0502020204030204" pitchFamily="34" charset="0"/>
                <a:ea typeface="Times New Roman" panose="02020603050405020304" pitchFamily="18" charset="0"/>
              </a:rPr>
              <a:t>Acciones que realiza el MSPAS ante esta enfermedad</a:t>
            </a:r>
            <a:endParaRPr kumimoji="0" lang="es-GT" sz="3600" b="1" i="0" u="none" strike="noStrike" kern="1200" cap="none" spc="0" normalizeH="0" baseline="0" noProof="0" dirty="0">
              <a:ln>
                <a:noFill/>
              </a:ln>
              <a:solidFill>
                <a:srgbClr val="C00000"/>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1" name="10 Rectángulo"/>
          <p:cNvSpPr/>
          <p:nvPr/>
        </p:nvSpPr>
        <p:spPr>
          <a:xfrm>
            <a:off x="196191" y="1751308"/>
            <a:ext cx="11799497" cy="3209597"/>
          </a:xfrm>
          <a:prstGeom prst="rect">
            <a:avLst/>
          </a:prstGeom>
        </p:spPr>
        <p:txBody>
          <a:bodyPr wrap="square">
            <a:spAutoFit/>
          </a:bodyPr>
          <a:lstStyle/>
          <a:p>
            <a:pPr algn="just">
              <a:lnSpc>
                <a:spcPct val="120000"/>
              </a:lnSpc>
              <a:spcBef>
                <a:spcPts val="600"/>
              </a:spcBef>
              <a:spcAft>
                <a:spcPts val="1000"/>
              </a:spcAft>
            </a:pP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Además se está implementando la Ley de Alimentación Escolar y se impulsa la iniciativa 5504 ”Ley de Promoción de la Alimentación Saludable” en el Congreso de la República.</a:t>
            </a:r>
          </a:p>
          <a:p>
            <a:pPr algn="just">
              <a:lnSpc>
                <a:spcPct val="120000"/>
              </a:lnSpc>
              <a:spcBef>
                <a:spcPts val="600"/>
              </a:spcBef>
              <a:spcAft>
                <a:spcPts val="1000"/>
              </a:spcAft>
            </a:pPr>
            <a:r>
              <a:rPr lang="es-GT" sz="32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También existe un Programa de Actividad Física en el Aula a nivel escolar.</a:t>
            </a:r>
            <a:endParaRPr lang="es-GT" sz="2400" i="1"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500548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4952" y="1288473"/>
            <a:ext cx="12174678" cy="767255"/>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kumimoji="0" lang="es-GT" sz="3600" b="1" i="0" u="none" strike="noStrike" kern="1200" cap="none" spc="0" normalizeH="0" baseline="0" noProof="0" dirty="0">
                <a:ln>
                  <a:noFill/>
                </a:ln>
                <a:solidFill>
                  <a:srgbClr val="C00000"/>
                </a:solidFill>
                <a:effectLst/>
                <a:uLnTx/>
                <a:uFillTx/>
                <a:latin typeface="+mn-lt"/>
                <a:ea typeface="+mn-ea"/>
                <a:cs typeface="+mn-cs"/>
              </a:rPr>
              <a:t>ETIQUETADO FRONTAL DE ADVERTENCIA NUTRICIONAL - EFAN</a:t>
            </a: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pic>
        <p:nvPicPr>
          <p:cNvPr id="12" name="Imagen 11">
            <a:extLst>
              <a:ext uri="{FF2B5EF4-FFF2-40B4-BE49-F238E27FC236}">
                <a16:creationId xmlns:a16="http://schemas.microsoft.com/office/drawing/2014/main" xmlns="" id="{AA1A9345-374E-475F-87AF-F44D76A1D107}"/>
              </a:ext>
            </a:extLst>
          </p:cNvPr>
          <p:cNvPicPr>
            <a:picLocks noChangeAspect="1"/>
          </p:cNvPicPr>
          <p:nvPr/>
        </p:nvPicPr>
        <p:blipFill rotWithShape="1">
          <a:blip r:embed="rId3"/>
          <a:srcRect l="33145" t="27617" r="34073" b="11809"/>
          <a:stretch/>
        </p:blipFill>
        <p:spPr>
          <a:xfrm>
            <a:off x="7642961" y="2073217"/>
            <a:ext cx="4354014" cy="4681544"/>
          </a:xfrm>
          <a:prstGeom prst="rect">
            <a:avLst/>
          </a:prstGeom>
        </p:spPr>
      </p:pic>
      <p:pic>
        <p:nvPicPr>
          <p:cNvPr id="14" name="Imagen 13">
            <a:extLst>
              <a:ext uri="{FF2B5EF4-FFF2-40B4-BE49-F238E27FC236}">
                <a16:creationId xmlns:a16="http://schemas.microsoft.com/office/drawing/2014/main" xmlns="" id="{84C32B48-ABE6-482B-AF1C-B2516E7C44FD}"/>
              </a:ext>
            </a:extLst>
          </p:cNvPr>
          <p:cNvPicPr>
            <a:picLocks noChangeAspect="1"/>
          </p:cNvPicPr>
          <p:nvPr/>
        </p:nvPicPr>
        <p:blipFill rotWithShape="1">
          <a:blip r:embed="rId4"/>
          <a:srcRect l="18777" t="26649" r="20526" b="6564"/>
          <a:stretch/>
        </p:blipFill>
        <p:spPr>
          <a:xfrm>
            <a:off x="195025" y="2073217"/>
            <a:ext cx="7400148" cy="4577992"/>
          </a:xfrm>
          <a:prstGeom prst="rect">
            <a:avLst/>
          </a:prstGeom>
        </p:spPr>
      </p:pic>
    </p:spTree>
    <p:extLst>
      <p:ext uri="{BB962C8B-B14F-4D97-AF65-F5344CB8AC3E}">
        <p14:creationId xmlns:p14="http://schemas.microsoft.com/office/powerpoint/2010/main" xmlns="" val="390013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n 3" descr="para presentación portada-01.jpg"/>
          <p:cNvPicPr>
            <a:picLocks noChangeAspect="1"/>
          </p:cNvPicPr>
          <p:nvPr/>
        </p:nvPicPr>
        <p:blipFill>
          <a:blip r:embed="rId2" cstate="print"/>
          <a:srcRect/>
          <a:stretch>
            <a:fillRect/>
          </a:stretch>
        </p:blipFill>
        <p:spPr bwMode="auto">
          <a:xfrm>
            <a:off x="0" y="0"/>
            <a:ext cx="12187767" cy="6858000"/>
          </a:xfrm>
          <a:prstGeom prst="rect">
            <a:avLst/>
          </a:prstGeom>
          <a:noFill/>
          <a:ln w="9525">
            <a:noFill/>
            <a:miter lim="800000"/>
            <a:headEnd/>
            <a:tailEnd/>
          </a:ln>
        </p:spPr>
      </p:pic>
      <p:sp>
        <p:nvSpPr>
          <p:cNvPr id="4" name="3 Rectángulo"/>
          <p:cNvSpPr/>
          <p:nvPr/>
        </p:nvSpPr>
        <p:spPr>
          <a:xfrm>
            <a:off x="1047714" y="2034073"/>
            <a:ext cx="11144285" cy="3416320"/>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 P</a:t>
            </a:r>
            <a:r>
              <a:rPr kumimoji="0" lang="es-ES" sz="5400" b="1" i="0" u="none" strike="noStrike" kern="1200" cap="none"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revenir</a:t>
            </a: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 </a:t>
            </a:r>
            <a:r>
              <a:rPr kumimoji="0" lang="es-ES" sz="5400" b="1" i="0" u="none" strike="noStrike" kern="1200" cap="none"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es</a:t>
            </a: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 </a:t>
            </a:r>
            <a:r>
              <a:rPr kumimoji="0" lang="es-ES" sz="5400" b="1" i="0" u="none" strike="noStrike" kern="1200" cap="all" spc="0" normalizeH="0" baseline="0" noProof="0" dirty="0">
                <a:ln w="0"/>
                <a:solidFill>
                  <a:srgbClr val="A5A5A5"/>
                </a:solidFill>
                <a:effectLst>
                  <a:reflection blurRad="12700" stA="50000" endPos="50000" dist="5000" dir="5400000" sy="-100000" rotWithShape="0"/>
                </a:effectLst>
                <a:uLnTx/>
                <a:uFillTx/>
                <a:latin typeface="Calibri"/>
                <a:ea typeface="+mn-ea"/>
                <a:cs typeface="+mn-cs"/>
              </a:rPr>
              <a:t>vivir</a:t>
            </a: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 </a:t>
            </a:r>
            <a:r>
              <a:rPr kumimoji="0" lang="es-ES" sz="5400" b="1" i="0" u="none" strike="noStrike" kern="1200" cap="all" spc="0" normalizeH="0" baseline="0" noProof="0" dirty="0">
                <a:ln w="0"/>
                <a:solidFill>
                  <a:srgbClr val="ED7D31"/>
                </a:solidFill>
                <a:effectLst>
                  <a:reflection blurRad="12700" stA="50000" endPos="50000" dist="5000" dir="5400000" sy="-100000" rotWithShape="0"/>
                </a:effectLst>
                <a:uLnTx/>
                <a:uFillTx/>
                <a:latin typeface="Calibri"/>
                <a:ea typeface="+mn-ea"/>
                <a:cs typeface="+mn-cs"/>
              </a:rPr>
              <a:t>no</a:t>
            </a: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 </a:t>
            </a:r>
            <a:r>
              <a:rPr kumimoji="0" lang="es-ES" sz="5400" b="1" i="0" u="none" strike="noStrike" kern="1200" cap="none"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es cuestión de suerte</a:t>
            </a:r>
            <a:r>
              <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rPr>
              <a:t>¡Tú Decides!</a:t>
            </a:r>
            <a:endPar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5400" b="1" i="0" u="none" strike="noStrike" kern="1200" cap="all" spc="0" normalizeH="0" baseline="0" noProof="0" dirty="0">
              <a:ln w="0"/>
              <a:gradFill flip="none">
                <a:gsLst>
                  <a:gs pos="0">
                    <a:srgbClr val="5B9BD5">
                      <a:tint val="75000"/>
                      <a:shade val="75000"/>
                      <a:satMod val="170000"/>
                    </a:srgbClr>
                  </a:gs>
                  <a:gs pos="49000">
                    <a:srgbClr val="5B9BD5">
                      <a:tint val="88000"/>
                      <a:shade val="65000"/>
                      <a:satMod val="172000"/>
                    </a:srgbClr>
                  </a:gs>
                  <a:gs pos="50000">
                    <a:srgbClr val="5B9BD5">
                      <a:shade val="65000"/>
                      <a:satMod val="130000"/>
                    </a:srgbClr>
                  </a:gs>
                  <a:gs pos="92000">
                    <a:srgbClr val="5B9BD5">
                      <a:shade val="50000"/>
                      <a:satMod val="120000"/>
                    </a:srgbClr>
                  </a:gs>
                  <a:gs pos="100000">
                    <a:srgbClr val="5B9BD5">
                      <a:shade val="48000"/>
                      <a:satMod val="120000"/>
                    </a:srgbClr>
                  </a:gs>
                </a:gsLst>
                <a:lin ang="5400000"/>
              </a:gradFill>
              <a:effectLst>
                <a:reflection blurRad="12700" stA="50000" endPos="50000" dist="5000" dir="5400000" sy="-100000" rotWithShape="0"/>
              </a:effectLst>
              <a:uLnTx/>
              <a:uFillTx/>
              <a:latin typeface="Calibri"/>
              <a:ea typeface="+mn-ea"/>
              <a:cs typeface="+mn-cs"/>
            </a:endParaRPr>
          </a:p>
        </p:txBody>
      </p:sp>
      <p:sp>
        <p:nvSpPr>
          <p:cNvPr id="14" name="13 Marcador de número de diapositiva"/>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A0F03-E944-4F41-A04C-D632B1C09EF2}"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18" name="Picture 2"/>
          <p:cNvPicPr>
            <a:picLocks noChangeAspect="1" noChangeArrowheads="1"/>
          </p:cNvPicPr>
          <p:nvPr/>
        </p:nvPicPr>
        <p:blipFill>
          <a:blip r:embed="rId3" cstate="print"/>
          <a:srcRect l="21211" b="41667"/>
          <a:stretch>
            <a:fillRect/>
          </a:stretch>
        </p:blipFill>
        <p:spPr bwMode="auto">
          <a:xfrm>
            <a:off x="9810752" y="4683967"/>
            <a:ext cx="2381249" cy="2174033"/>
          </a:xfrm>
          <a:prstGeom prst="rect">
            <a:avLst/>
          </a:prstGeom>
          <a:noFill/>
          <a:ln w="9525">
            <a:noFill/>
            <a:miter lim="800000"/>
            <a:headEnd/>
            <a:tailEnd/>
          </a:ln>
        </p:spPr>
      </p:pic>
      <p:pic>
        <p:nvPicPr>
          <p:cNvPr id="19" name="18 Imagen"/>
          <p:cNvPicPr>
            <a:picLocks noChangeAspect="1" noChangeArrowheads="1"/>
          </p:cNvPicPr>
          <p:nvPr/>
        </p:nvPicPr>
        <p:blipFill>
          <a:blip r:embed="rId4" cstate="print"/>
          <a:srcRect/>
          <a:stretch>
            <a:fillRect/>
          </a:stretch>
        </p:blipFill>
        <p:spPr bwMode="auto">
          <a:xfrm>
            <a:off x="0" y="4929188"/>
            <a:ext cx="2286000" cy="1928812"/>
          </a:xfrm>
          <a:prstGeom prst="rect">
            <a:avLst/>
          </a:prstGeom>
          <a:noFill/>
          <a:ln w="9525">
            <a:noFill/>
            <a:miter lim="800000"/>
            <a:headEnd/>
            <a:tailEnd/>
          </a:ln>
        </p:spPr>
      </p:pic>
      <p:pic>
        <p:nvPicPr>
          <p:cNvPr id="23" name="Picture 8" descr="C:\Documents and Settings\jcruz\Mis documentos\Mis imágenes\PERSONA PESANDOSE.bmp"/>
          <p:cNvPicPr>
            <a:picLocks noChangeAspect="1" noChangeArrowheads="1"/>
          </p:cNvPicPr>
          <p:nvPr/>
        </p:nvPicPr>
        <p:blipFill>
          <a:blip r:embed="rId5" cstate="print"/>
          <a:srcRect l="10258" r="9447" b="4878"/>
          <a:stretch>
            <a:fillRect/>
          </a:stretch>
        </p:blipFill>
        <p:spPr bwMode="auto">
          <a:xfrm>
            <a:off x="8763000" y="0"/>
            <a:ext cx="3429000" cy="1928813"/>
          </a:xfrm>
          <a:prstGeom prst="rect">
            <a:avLst/>
          </a:prstGeom>
          <a:noFill/>
          <a:ln w="9525">
            <a:noFill/>
            <a:miter lim="800000"/>
            <a:headEnd/>
            <a:tailEnd/>
          </a:ln>
        </p:spPr>
      </p:pic>
      <p:pic>
        <p:nvPicPr>
          <p:cNvPr id="24" name="Picture 2" descr="C:\Documents and Settings\epalacios\Mis documentos\Mis imágenes\Imagen\Imagen 766.jpg"/>
          <p:cNvPicPr>
            <a:picLocks noGrp="1" noChangeAspect="1" noChangeArrowheads="1"/>
          </p:cNvPicPr>
          <p:nvPr>
            <p:ph idx="1"/>
          </p:nvPr>
        </p:nvPicPr>
        <p:blipFill>
          <a:blip r:embed="rId6" cstate="print"/>
          <a:srcRect/>
          <a:stretch>
            <a:fillRect/>
          </a:stretch>
        </p:blipFill>
        <p:spPr>
          <a:xfrm>
            <a:off x="2286001" y="0"/>
            <a:ext cx="3307491" cy="2125362"/>
          </a:xfrm>
        </p:spPr>
      </p:pic>
      <p:pic>
        <p:nvPicPr>
          <p:cNvPr id="25" name="3 Marcador de contenido" descr="the_evolution_of_man_more_funny_evolution_pics-s675x274-51751.jpg"/>
          <p:cNvPicPr>
            <a:picLocks noChangeAspect="1"/>
          </p:cNvPicPr>
          <p:nvPr/>
        </p:nvPicPr>
        <p:blipFill>
          <a:blip r:embed="rId7" cstate="print"/>
          <a:srcRect/>
          <a:stretch>
            <a:fillRect/>
          </a:stretch>
        </p:blipFill>
        <p:spPr bwMode="auto">
          <a:xfrm>
            <a:off x="2286001" y="4929188"/>
            <a:ext cx="5162551" cy="1928812"/>
          </a:xfrm>
          <a:prstGeom prst="rect">
            <a:avLst/>
          </a:prstGeom>
          <a:noFill/>
          <a:ln w="9525">
            <a:noFill/>
            <a:miter lim="800000"/>
            <a:headEnd/>
            <a:tailEnd/>
          </a:ln>
        </p:spPr>
      </p:pic>
      <p:pic>
        <p:nvPicPr>
          <p:cNvPr id="26" name="Picture 3" descr="C:\Users\usuario\Documents\Mis Imagenes\ImagenES cRONICAS 3\ImagenES cRONICAS 3 007.jpg"/>
          <p:cNvPicPr>
            <a:picLocks noChangeAspect="1" noChangeArrowheads="1"/>
          </p:cNvPicPr>
          <p:nvPr/>
        </p:nvPicPr>
        <p:blipFill>
          <a:blip r:embed="rId8" cstate="print"/>
          <a:srcRect r="37895" b="12820"/>
          <a:stretch>
            <a:fillRect/>
          </a:stretch>
        </p:blipFill>
        <p:spPr bwMode="auto">
          <a:xfrm>
            <a:off x="0" y="0"/>
            <a:ext cx="2286000" cy="2133600"/>
          </a:xfrm>
          <a:prstGeom prst="rect">
            <a:avLst/>
          </a:prstGeom>
          <a:noFill/>
          <a:ln w="9525">
            <a:noFill/>
            <a:miter lim="800000"/>
            <a:headEnd/>
            <a:tailEnd/>
          </a:ln>
        </p:spPr>
      </p:pic>
      <p:pic>
        <p:nvPicPr>
          <p:cNvPr id="50187" name="Picture 4"/>
          <p:cNvPicPr>
            <a:picLocks noChangeAspect="1" noChangeArrowheads="1"/>
          </p:cNvPicPr>
          <p:nvPr/>
        </p:nvPicPr>
        <p:blipFill>
          <a:blip r:embed="rId9" cstate="print"/>
          <a:srcRect/>
          <a:stretch>
            <a:fillRect/>
          </a:stretch>
        </p:blipFill>
        <p:spPr bwMode="auto">
          <a:xfrm>
            <a:off x="5482282" y="0"/>
            <a:ext cx="3282777" cy="2125362"/>
          </a:xfrm>
          <a:prstGeom prst="rect">
            <a:avLst/>
          </a:prstGeom>
          <a:noFill/>
          <a:ln w="9525">
            <a:solidFill>
              <a:schemeClr val="tx1"/>
            </a:solidFill>
            <a:miter lim="800000"/>
            <a:headEnd/>
            <a:tailEnd/>
          </a:ln>
        </p:spPr>
      </p:pic>
      <p:pic>
        <p:nvPicPr>
          <p:cNvPr id="50188" name="Picture 3" descr="C:\Documents and Settings\vcastellanos.DRPAP\Escritorio\Imagen0001 (3).JPG"/>
          <p:cNvPicPr>
            <a:picLocks noChangeAspect="1" noChangeArrowheads="1"/>
          </p:cNvPicPr>
          <p:nvPr/>
        </p:nvPicPr>
        <p:blipFill>
          <a:blip r:embed="rId10" cstate="print"/>
          <a:srcRect l="17870" t="9747" r="15981" b="24802"/>
          <a:stretch>
            <a:fillRect/>
          </a:stretch>
        </p:blipFill>
        <p:spPr bwMode="auto">
          <a:xfrm>
            <a:off x="7429500" y="4665306"/>
            <a:ext cx="2381251" cy="2192694"/>
          </a:xfrm>
          <a:prstGeom prst="rect">
            <a:avLst/>
          </a:prstGeom>
          <a:noFill/>
          <a:ln w="9525">
            <a:noFill/>
            <a:miter lim="800000"/>
            <a:headEnd/>
            <a:tailEnd/>
          </a:ln>
        </p:spPr>
      </p:pic>
      <p:sp>
        <p:nvSpPr>
          <p:cNvPr id="13" name="12 CuadroTexto"/>
          <p:cNvSpPr txBox="1"/>
          <p:nvPr/>
        </p:nvSpPr>
        <p:spPr>
          <a:xfrm>
            <a:off x="9744405" y="4581129"/>
            <a:ext cx="244759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Dra. Verónica Castellanos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4)">
                                      <p:cBhvr>
                                        <p:cTn id="7" dur="1000"/>
                                        <p:tgtEl>
                                          <p:spTgt spid="18"/>
                                        </p:tgtEl>
                                      </p:cBhvr>
                                    </p:animEffect>
                                  </p:childTnLst>
                                </p:cTn>
                              </p:par>
                            </p:childTnLst>
                          </p:cTn>
                        </p:par>
                        <p:par>
                          <p:cTn id="8" fill="hold">
                            <p:stCondLst>
                              <p:cond delay="1000"/>
                            </p:stCondLst>
                            <p:childTnLst>
                              <p:par>
                                <p:cTn id="9" presetID="39" presetClass="entr" presetSubtype="0" accel="10000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ppt_h</p:attrName>
                                        </p:attrNameLst>
                                      </p:cBhvr>
                                      <p:tavLst>
                                        <p:tav tm="0">
                                          <p:val>
                                            <p:strVal val="#ppt_h/20"/>
                                          </p:val>
                                        </p:tav>
                                        <p:tav tm="50000">
                                          <p:val>
                                            <p:strVal val="#ppt_h/20"/>
                                          </p:val>
                                        </p:tav>
                                        <p:tav tm="100000">
                                          <p:val>
                                            <p:strVal val="#ppt_h"/>
                                          </p:val>
                                        </p:tav>
                                      </p:tavLst>
                                    </p:anim>
                                    <p:anim calcmode="lin" valueType="num">
                                      <p:cBhvr>
                                        <p:cTn id="12" dur="1000" fill="hold"/>
                                        <p:tgtEl>
                                          <p:spTgt spid="19"/>
                                        </p:tgtEl>
                                        <p:attrNameLst>
                                          <p:attrName>ppt_w</p:attrName>
                                        </p:attrNameLst>
                                      </p:cBhvr>
                                      <p:tavLst>
                                        <p:tav tm="0">
                                          <p:val>
                                            <p:strVal val="#ppt_w+.3"/>
                                          </p:val>
                                        </p:tav>
                                        <p:tav tm="50000">
                                          <p:val>
                                            <p:strVal val="#ppt_w+.3"/>
                                          </p:val>
                                        </p:tav>
                                        <p:tav tm="100000">
                                          <p:val>
                                            <p:strVal val="#ppt_w"/>
                                          </p:val>
                                        </p:tav>
                                      </p:tavLst>
                                    </p:anim>
                                    <p:anim calcmode="lin" valueType="num">
                                      <p:cBhvr>
                                        <p:cTn id="13" dur="1000" fill="hold"/>
                                        <p:tgtEl>
                                          <p:spTgt spid="19"/>
                                        </p:tgtEl>
                                        <p:attrNameLst>
                                          <p:attrName>ppt_x</p:attrName>
                                        </p:attrNameLst>
                                      </p:cBhvr>
                                      <p:tavLst>
                                        <p:tav tm="0">
                                          <p:val>
                                            <p:strVal val="#ppt_x-.3"/>
                                          </p:val>
                                        </p:tav>
                                        <p:tav tm="5000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20"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edge">
                                      <p:cBhvr>
                                        <p:cTn id="18" dur="1000"/>
                                        <p:tgtEl>
                                          <p:spTgt spid="23"/>
                                        </p:tgtEl>
                                      </p:cBhvr>
                                    </p:animEffect>
                                  </p:childTnLst>
                                </p:cTn>
                              </p:par>
                            </p:childTnLst>
                          </p:cTn>
                        </p:par>
                        <p:par>
                          <p:cTn id="19" fill="hold">
                            <p:stCondLst>
                              <p:cond delay="3000"/>
                            </p:stCondLst>
                            <p:childTnLst>
                              <p:par>
                                <p:cTn id="20" presetID="4" presetClass="entr" presetSubtype="16"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ox(in)">
                                      <p:cBhvr>
                                        <p:cTn id="22" dur="500"/>
                                        <p:tgtEl>
                                          <p:spTgt spid="24"/>
                                        </p:tgtEl>
                                      </p:cBhvr>
                                    </p:animEffect>
                                  </p:childTnLst>
                                </p:cTn>
                              </p:par>
                            </p:childTnLst>
                          </p:cTn>
                        </p:par>
                        <p:par>
                          <p:cTn id="23" fill="hold">
                            <p:stCondLst>
                              <p:cond delay="3500"/>
                            </p:stCondLst>
                            <p:childTnLst>
                              <p:par>
                                <p:cTn id="24" presetID="9" presetClass="entr" presetSubtype="0" fill="hold" nodeType="afterEffect">
                                  <p:stCondLst>
                                    <p:cond delay="0"/>
                                  </p:stCondLst>
                                  <p:iterate type="lt">
                                    <p:tmPct val="0"/>
                                  </p:iterate>
                                  <p:childTnLst>
                                    <p:set>
                                      <p:cBhvr>
                                        <p:cTn id="25" dur="1" fill="hold">
                                          <p:stCondLst>
                                            <p:cond delay="0"/>
                                          </p:stCondLst>
                                        </p:cTn>
                                        <p:tgtEl>
                                          <p:spTgt spid="25"/>
                                        </p:tgtEl>
                                        <p:attrNameLst>
                                          <p:attrName>style.visibility</p:attrName>
                                        </p:attrNameLst>
                                      </p:cBhvr>
                                      <p:to>
                                        <p:strVal val="visible"/>
                                      </p:to>
                                    </p:set>
                                    <p:animEffect transition="in" filter="dissolve">
                                      <p:cBhvr>
                                        <p:cTn id="26" dur="1000"/>
                                        <p:tgtEl>
                                          <p:spTgt spid="25"/>
                                        </p:tgtEl>
                                      </p:cBhvr>
                                    </p:animEffect>
                                  </p:childTnLst>
                                </p:cTn>
                              </p:par>
                            </p:childTnLst>
                          </p:cTn>
                        </p:par>
                        <p:par>
                          <p:cTn id="27" fill="hold">
                            <p:stCondLst>
                              <p:cond delay="4500"/>
                            </p:stCondLst>
                            <p:childTnLst>
                              <p:par>
                                <p:cTn id="28" presetID="19" presetClass="entr" presetSubtype="10" fill="hold" nodeType="afterEffect">
                                  <p:stCondLst>
                                    <p:cond delay="0"/>
                                  </p:stCondLst>
                                  <p:iterate type="lt">
                                    <p:tmPct val="0"/>
                                  </p:iterate>
                                  <p:childTnLst>
                                    <p:set>
                                      <p:cBhvr>
                                        <p:cTn id="29" dur="1" fill="hold">
                                          <p:stCondLst>
                                            <p:cond delay="0"/>
                                          </p:stCondLst>
                                        </p:cTn>
                                        <p:tgtEl>
                                          <p:spTgt spid="25"/>
                                        </p:tgtEl>
                                        <p:attrNameLst>
                                          <p:attrName>style.visibility</p:attrName>
                                        </p:attrNameLst>
                                      </p:cBhvr>
                                      <p:to>
                                        <p:strVal val="visible"/>
                                      </p:to>
                                    </p:set>
                                    <p:anim calcmode="lin" valueType="num">
                                      <p:cBhvr>
                                        <p:cTn id="30" dur="2000" fill="hold"/>
                                        <p:tgtEl>
                                          <p:spTgt spid="25"/>
                                        </p:tgtEl>
                                        <p:attrNameLst>
                                          <p:attrName>ppt_w</p:attrName>
                                        </p:attrNameLst>
                                      </p:cBhvr>
                                      <p:tavLst>
                                        <p:tav tm="0" fmla="#ppt_w*sin(2.5*pi*$)">
                                          <p:val>
                                            <p:fltVal val="0"/>
                                          </p:val>
                                        </p:tav>
                                        <p:tav tm="100000">
                                          <p:val>
                                            <p:fltVal val="1"/>
                                          </p:val>
                                        </p:tav>
                                      </p:tavLst>
                                    </p:anim>
                                    <p:anim calcmode="lin" valueType="num">
                                      <p:cBhvr>
                                        <p:cTn id="31" dur="2000" fill="hold"/>
                                        <p:tgtEl>
                                          <p:spTgt spid="25"/>
                                        </p:tgtEl>
                                        <p:attrNameLst>
                                          <p:attrName>ppt_h</p:attrName>
                                        </p:attrNameLst>
                                      </p:cBhvr>
                                      <p:tavLst>
                                        <p:tav tm="0">
                                          <p:val>
                                            <p:strVal val="#ppt_h"/>
                                          </p:val>
                                        </p:tav>
                                        <p:tav tm="100000">
                                          <p:val>
                                            <p:strVal val="#ppt_h"/>
                                          </p:val>
                                        </p:tav>
                                      </p:tavLst>
                                    </p:anim>
                                  </p:childTnLst>
                                </p:cTn>
                              </p:par>
                              <p:par>
                                <p:cTn id="32" presetID="39" presetClass="entr" presetSubtype="0" accel="10000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1000" fill="hold"/>
                                        <p:tgtEl>
                                          <p:spTgt spid="26"/>
                                        </p:tgtEl>
                                        <p:attrNameLst>
                                          <p:attrName>ppt_h</p:attrName>
                                        </p:attrNameLst>
                                      </p:cBhvr>
                                      <p:tavLst>
                                        <p:tav tm="0">
                                          <p:val>
                                            <p:strVal val="#ppt_h/20"/>
                                          </p:val>
                                        </p:tav>
                                        <p:tav tm="50000">
                                          <p:val>
                                            <p:strVal val="#ppt_h/20"/>
                                          </p:val>
                                        </p:tav>
                                        <p:tav tm="100000">
                                          <p:val>
                                            <p:strVal val="#ppt_h"/>
                                          </p:val>
                                        </p:tav>
                                      </p:tavLst>
                                    </p:anim>
                                    <p:anim calcmode="lin" valueType="num">
                                      <p:cBhvr>
                                        <p:cTn id="35" dur="1000" fill="hold"/>
                                        <p:tgtEl>
                                          <p:spTgt spid="26"/>
                                        </p:tgtEl>
                                        <p:attrNameLst>
                                          <p:attrName>ppt_w</p:attrName>
                                        </p:attrNameLst>
                                      </p:cBhvr>
                                      <p:tavLst>
                                        <p:tav tm="0">
                                          <p:val>
                                            <p:strVal val="#ppt_w+.3"/>
                                          </p:val>
                                        </p:tav>
                                        <p:tav tm="50000">
                                          <p:val>
                                            <p:strVal val="#ppt_w+.3"/>
                                          </p:val>
                                        </p:tav>
                                        <p:tav tm="100000">
                                          <p:val>
                                            <p:strVal val="#ppt_w"/>
                                          </p:val>
                                        </p:tav>
                                      </p:tavLst>
                                    </p:anim>
                                    <p:anim calcmode="lin" valueType="num">
                                      <p:cBhvr>
                                        <p:cTn id="36" dur="1000" fill="hold"/>
                                        <p:tgtEl>
                                          <p:spTgt spid="26"/>
                                        </p:tgtEl>
                                        <p:attrNameLst>
                                          <p:attrName>ppt_x</p:attrName>
                                        </p:attrNameLst>
                                      </p:cBhvr>
                                      <p:tavLst>
                                        <p:tav tm="0">
                                          <p:val>
                                            <p:strVal val="#ppt_x-.3"/>
                                          </p:val>
                                        </p:tav>
                                        <p:tav tm="5000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xmlns="" id="{A04FEEF8-6100-4A2C-8548-B7D778FEFD24}"/>
              </a:ext>
            </a:extLst>
          </p:cNvPr>
          <p:cNvSpPr txBox="1"/>
          <p:nvPr/>
        </p:nvSpPr>
        <p:spPr>
          <a:xfrm>
            <a:off x="3126828" y="455629"/>
            <a:ext cx="5938344" cy="1323439"/>
          </a:xfrm>
          <a:prstGeom prst="rect">
            <a:avLst/>
          </a:prstGeom>
          <a:noFill/>
        </p:spPr>
        <p:txBody>
          <a:bodyPr wrap="square" rtlCol="0">
            <a:spAutoFit/>
          </a:bodyPr>
          <a:lstStyle/>
          <a:p>
            <a:pPr algn="ctr"/>
            <a:r>
              <a:rPr lang="es-GT" sz="8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a:t>
            </a:r>
            <a:endParaRPr lang="en-US" sz="4800" b="1" dirty="0">
              <a:solidFill>
                <a:schemeClr val="bg1"/>
              </a:solidFill>
            </a:endParaRPr>
          </a:p>
        </p:txBody>
      </p:sp>
    </p:spTree>
    <p:extLst>
      <p:ext uri="{BB962C8B-B14F-4D97-AF65-F5344CB8AC3E}">
        <p14:creationId xmlns:p14="http://schemas.microsoft.com/office/powerpoint/2010/main" xmlns="" val="341563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5" y="16476"/>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58184" y="1288474"/>
            <a:ext cx="11618258" cy="529568"/>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s-ES" sz="3600" b="1" dirty="0">
                <a:solidFill>
                  <a:srgbClr val="0070C0"/>
                </a:solidFill>
                <a:effectLst>
                  <a:outerShdw blurRad="38100" dist="38100" dir="2700000" algn="tl">
                    <a:srgbClr val="000000">
                      <a:alpha val="43137"/>
                    </a:srgbClr>
                  </a:outerShdw>
                </a:effectLst>
              </a:rPr>
              <a:t>Definición de la Diabetes </a:t>
            </a:r>
            <a:r>
              <a:rPr lang="es-ES" sz="3600" b="1" dirty="0" err="1">
                <a:solidFill>
                  <a:srgbClr val="0070C0"/>
                </a:solidFill>
                <a:effectLst>
                  <a:outerShdw blurRad="38100" dist="38100" dir="2700000" algn="tl">
                    <a:srgbClr val="000000">
                      <a:alpha val="43137"/>
                    </a:srgbClr>
                  </a:outerShdw>
                </a:effectLst>
              </a:rPr>
              <a:t>Mellitus</a:t>
            </a:r>
            <a:r>
              <a:rPr lang="es-ES" sz="3600" b="1" dirty="0">
                <a:solidFill>
                  <a:srgbClr val="0070C0"/>
                </a:solidFill>
                <a:effectLst>
                  <a:outerShdw blurRad="38100" dist="38100" dir="2700000" algn="tl">
                    <a:srgbClr val="000000">
                      <a:alpha val="43137"/>
                    </a:srgbClr>
                  </a:outerShdw>
                </a:effectLst>
              </a:rPr>
              <a:t> </a:t>
            </a:r>
            <a:endParaRPr kumimoji="0" lang="es-GT" sz="3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247135" y="1968286"/>
            <a:ext cx="11664779" cy="4889714"/>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s-GT" sz="3000" b="1" dirty="0"/>
              <a:t>Es una enfermedad crónica </a:t>
            </a:r>
            <a:r>
              <a:rPr lang="es-ES" sz="3000" b="1" dirty="0"/>
              <a:t>caracterizada </a:t>
            </a:r>
            <a:r>
              <a:rPr lang="es-ES" sz="3000" b="1" dirty="0" smtClean="0"/>
              <a:t>por trastornos</a:t>
            </a:r>
            <a:r>
              <a:rPr lang="es-GT" sz="3000" b="1" dirty="0" smtClean="0"/>
              <a:t> </a:t>
            </a:r>
            <a:r>
              <a:rPr lang="es-GT" sz="3000" b="1" dirty="0"/>
              <a:t>en el metabolismo de los carbohidratos, grasas y proteínas; con </a:t>
            </a:r>
            <a:r>
              <a:rPr lang="es-ES" sz="3000" b="1" dirty="0"/>
              <a:t>niveles elevados de glucosa en la sangre (hiperglucemia) </a:t>
            </a:r>
            <a:r>
              <a:rPr lang="es-GT" sz="3000" b="1" dirty="0"/>
              <a:t>y  se debe a </a:t>
            </a:r>
            <a:r>
              <a:rPr lang="es-GT" sz="3000" b="1" dirty="0" smtClean="0"/>
              <a:t>que: a) El </a:t>
            </a:r>
            <a:r>
              <a:rPr lang="es-GT" sz="3000" b="1" dirty="0"/>
              <a:t>organismo no produce insulina, </a:t>
            </a:r>
            <a:r>
              <a:rPr lang="es-GT" sz="3000" b="1" dirty="0" smtClean="0"/>
              <a:t>b) Produce </a:t>
            </a:r>
            <a:r>
              <a:rPr lang="es-GT" sz="3000" b="1" dirty="0"/>
              <a:t>en cantidad insuficiente ó </a:t>
            </a:r>
            <a:r>
              <a:rPr lang="es-GT" sz="3000" b="1" dirty="0" smtClean="0"/>
              <a:t>c) </a:t>
            </a:r>
            <a:r>
              <a:rPr lang="es-GT" sz="3000" b="1" dirty="0" smtClean="0"/>
              <a:t>N</a:t>
            </a:r>
            <a:r>
              <a:rPr lang="es-GT" sz="3000" b="1" dirty="0" smtClean="0"/>
              <a:t>o </a:t>
            </a:r>
            <a:r>
              <a:rPr lang="es-GT" sz="3000" b="1" dirty="0"/>
              <a:t>la puede utilizar adecuadamente. </a:t>
            </a:r>
          </a:p>
          <a:p>
            <a:pPr marL="228600" lvl="0" indent="-228600" algn="ctr">
              <a:lnSpc>
                <a:spcPct val="90000"/>
              </a:lnSpc>
              <a:spcBef>
                <a:spcPts val="1000"/>
              </a:spcBef>
              <a:defRPr/>
            </a:pPr>
            <a:r>
              <a:rPr lang="es-GT" sz="3000" b="1" dirty="0">
                <a:solidFill>
                  <a:srgbClr val="C00000"/>
                </a:solidFill>
              </a:rPr>
              <a:t>La insulina es una hormona necesaria para transformar el azúcar, el almidón y otros alimentos en la energía que necesitamos para vivir. </a:t>
            </a:r>
          </a:p>
          <a:p>
            <a:pPr marL="228600" lvl="0" indent="-228600" algn="ctr">
              <a:lnSpc>
                <a:spcPct val="90000"/>
              </a:lnSpc>
              <a:spcBef>
                <a:spcPts val="1000"/>
              </a:spcBef>
              <a:defRPr/>
            </a:pPr>
            <a:r>
              <a:rPr lang="es-GT" sz="3000" b="1" dirty="0">
                <a:solidFill>
                  <a:srgbClr val="002060"/>
                </a:solidFill>
              </a:rPr>
              <a:t>La causa de tal alteración se encuentra, tanto en factores genéticos como medioambientales, siendo los principales factores desencadenantes la alimentación no saludable, la falta de ejercicio y, la obesidad</a:t>
            </a:r>
            <a:r>
              <a:rPr lang="es-ES" sz="3000" b="1" dirty="0">
                <a:solidFill>
                  <a:srgbClr val="002060"/>
                </a:solidFill>
              </a:rPr>
              <a:t>.</a:t>
            </a:r>
            <a:endParaRPr kumimoji="0" lang="es-GT" sz="3000" b="0" i="0" u="none" strike="noStrike" kern="1200" cap="none" spc="0" normalizeH="0" baseline="0" noProof="0" dirty="0">
              <a:ln>
                <a:noFill/>
              </a:ln>
              <a:solidFill>
                <a:srgbClr val="002060"/>
              </a:solidFill>
              <a:effectLst/>
              <a:uLnTx/>
              <a:uFillTx/>
              <a:latin typeface="+mn-lt"/>
              <a:ea typeface="+mn-ea"/>
              <a:cs typeface="+mn-cs"/>
            </a:endParaRPr>
          </a:p>
        </p:txBody>
      </p:sp>
      <p:sp>
        <p:nvSpPr>
          <p:cNvPr id="11"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Tree>
    <p:extLst>
      <p:ext uri="{BB962C8B-B14F-4D97-AF65-F5344CB8AC3E}">
        <p14:creationId xmlns:p14="http://schemas.microsoft.com/office/powerpoint/2010/main" xmlns="" val="457483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3403" y="-70338"/>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165684" y="1156650"/>
            <a:ext cx="11972494" cy="5757619"/>
          </a:xfrm>
          <a:prstGeom prst="rect">
            <a:avLst/>
          </a:prstGeom>
        </p:spPr>
        <p:txBody>
          <a:bodyPr vert="horz" lIns="91440" tIns="45720" rIns="91440" bIns="45720" rtlCol="0">
            <a:noAutofit/>
          </a:bodyPr>
          <a:lstStyle/>
          <a:p>
            <a:pPr marL="228600" lvl="0" indent="-228600" algn="ctr">
              <a:lnSpc>
                <a:spcPct val="90000"/>
              </a:lnSpc>
              <a:spcBef>
                <a:spcPts val="1000"/>
              </a:spcBef>
              <a:defRPr/>
            </a:pPr>
            <a:r>
              <a:rPr lang="es-ES" sz="3200" b="1" dirty="0">
                <a:solidFill>
                  <a:srgbClr val="0070C0"/>
                </a:solidFill>
                <a:effectLst>
                  <a:outerShdw blurRad="38100" dist="38100" dir="2700000" algn="tl">
                    <a:srgbClr val="000000">
                      <a:alpha val="43137"/>
                    </a:srgbClr>
                  </a:outerShdw>
                </a:effectLst>
              </a:rPr>
              <a:t>Diferentes tipos de Diabetes</a:t>
            </a:r>
          </a:p>
          <a:p>
            <a:pPr marL="228600" indent="-228600" algn="ctr">
              <a:lnSpc>
                <a:spcPct val="90000"/>
              </a:lnSpc>
              <a:spcBef>
                <a:spcPts val="1000"/>
              </a:spcBef>
              <a:defRPr/>
            </a:pPr>
            <a:r>
              <a:rPr lang="es-GT" sz="2800" b="1" dirty="0"/>
              <a:t>Existen varios tipos de diabetes pero la más frecuente es la tipo 2.</a:t>
            </a:r>
          </a:p>
          <a:p>
            <a:pPr marL="228600" indent="-228600" algn="just">
              <a:lnSpc>
                <a:spcPct val="90000"/>
              </a:lnSpc>
              <a:spcBef>
                <a:spcPts val="1000"/>
              </a:spcBef>
              <a:defRPr/>
            </a:pPr>
            <a:r>
              <a:rPr lang="es-ES" sz="2500" b="1" dirty="0"/>
              <a:t>	</a:t>
            </a:r>
            <a:r>
              <a:rPr lang="es-ES" sz="2600" b="1" u="sng" dirty="0"/>
              <a:t>La diabetes de tipo 1</a:t>
            </a:r>
            <a:r>
              <a:rPr lang="es-ES" sz="2600" b="1" dirty="0"/>
              <a:t> (también llamada juvenil) se debe a una producción deficiente o total de insulina; se presenta abruptamente en la niñez y adolescentes, requiere la inyección diaria de esta hormona. Se asocia una etiología autoinmune en la que se destruyen las células beta del páncreas y no se puede prevenir.</a:t>
            </a:r>
          </a:p>
          <a:p>
            <a:pPr marL="228600" indent="-228600" algn="just">
              <a:lnSpc>
                <a:spcPct val="90000"/>
              </a:lnSpc>
              <a:spcBef>
                <a:spcPts val="1000"/>
              </a:spcBef>
              <a:defRPr/>
            </a:pPr>
            <a:r>
              <a:rPr lang="en-US" sz="2600" b="1" dirty="0"/>
              <a:t>	</a:t>
            </a:r>
            <a:r>
              <a:rPr lang="en-US" sz="2600" b="1" u="sng" dirty="0"/>
              <a:t>La diabetes de </a:t>
            </a:r>
            <a:r>
              <a:rPr lang="en-US" sz="2600" b="1" u="sng" dirty="0" err="1"/>
              <a:t>tipo</a:t>
            </a:r>
            <a:r>
              <a:rPr lang="en-US" sz="2600" b="1" u="sng" dirty="0"/>
              <a:t> 2</a:t>
            </a:r>
            <a:r>
              <a:rPr lang="en-US" sz="2600" b="1" dirty="0"/>
              <a:t> se </a:t>
            </a:r>
            <a:r>
              <a:rPr lang="en-US" sz="2600" b="1" dirty="0" err="1"/>
              <a:t>debe</a:t>
            </a:r>
            <a:r>
              <a:rPr lang="en-US" sz="2600" b="1" dirty="0"/>
              <a:t> a </a:t>
            </a:r>
            <a:r>
              <a:rPr lang="en-US" sz="2600" b="1" dirty="0" err="1"/>
              <a:t>una</a:t>
            </a:r>
            <a:r>
              <a:rPr lang="en-US" sz="2600" b="1" dirty="0"/>
              <a:t> </a:t>
            </a:r>
            <a:r>
              <a:rPr lang="en-US" sz="2600" b="1" dirty="0" err="1"/>
              <a:t>producción</a:t>
            </a:r>
            <a:r>
              <a:rPr lang="en-US" sz="2600" b="1" dirty="0"/>
              <a:t> </a:t>
            </a:r>
            <a:r>
              <a:rPr lang="en-US" sz="2600" b="1" dirty="0" err="1"/>
              <a:t>limitada</a:t>
            </a:r>
            <a:r>
              <a:rPr lang="en-US" sz="2600" b="1" dirty="0"/>
              <a:t> o a </a:t>
            </a:r>
            <a:r>
              <a:rPr lang="en-US" sz="2600" b="1" dirty="0" err="1"/>
              <a:t>una</a:t>
            </a:r>
            <a:r>
              <a:rPr lang="en-US" sz="2600" b="1" dirty="0"/>
              <a:t> </a:t>
            </a:r>
            <a:r>
              <a:rPr lang="en-US" sz="2600" b="1" dirty="0" err="1"/>
              <a:t>utilización</a:t>
            </a:r>
            <a:r>
              <a:rPr lang="en-US" sz="2600" b="1" dirty="0"/>
              <a:t> </a:t>
            </a:r>
            <a:r>
              <a:rPr lang="en-US" sz="2600" b="1" dirty="0" err="1"/>
              <a:t>ineficaz</a:t>
            </a:r>
            <a:r>
              <a:rPr lang="en-US" sz="2600" b="1" dirty="0"/>
              <a:t> de la </a:t>
            </a:r>
            <a:r>
              <a:rPr lang="en-US" sz="2600" b="1" dirty="0" err="1"/>
              <a:t>insulina</a:t>
            </a:r>
            <a:r>
              <a:rPr lang="en-US" sz="2600" b="1" dirty="0"/>
              <a:t>,</a:t>
            </a:r>
            <a:r>
              <a:rPr lang="es-GT" sz="2600" b="1" dirty="0"/>
              <a:t> representa el 95% de los casos y se asocia, a dieta no saludable, peso corporal excesivo y a la inactividad física. </a:t>
            </a:r>
            <a:r>
              <a:rPr lang="en-US" sz="2600" b="1" dirty="0"/>
              <a:t>en la </a:t>
            </a:r>
            <a:r>
              <a:rPr lang="en-US" sz="2600" b="1" dirty="0" err="1"/>
              <a:t>actualidad</a:t>
            </a:r>
            <a:r>
              <a:rPr lang="en-US" sz="2600" b="1" dirty="0"/>
              <a:t> </a:t>
            </a:r>
            <a:r>
              <a:rPr lang="en-US" sz="2600" b="1" dirty="0" err="1"/>
              <a:t>también</a:t>
            </a:r>
            <a:r>
              <a:rPr lang="en-US" sz="2600" b="1" dirty="0"/>
              <a:t> se </a:t>
            </a:r>
            <a:r>
              <a:rPr lang="en-US" sz="2600" b="1" dirty="0" err="1"/>
              <a:t>está</a:t>
            </a:r>
            <a:r>
              <a:rPr lang="en-US" sz="2600" b="1" dirty="0"/>
              <a:t> </a:t>
            </a:r>
            <a:r>
              <a:rPr lang="en-US" sz="2600" b="1" dirty="0" err="1"/>
              <a:t>manifestando</a:t>
            </a:r>
            <a:r>
              <a:rPr lang="en-US" sz="2600" b="1" dirty="0"/>
              <a:t> en </a:t>
            </a:r>
            <a:r>
              <a:rPr lang="en-US" sz="2600" b="1" dirty="0" err="1"/>
              <a:t>niños</a:t>
            </a:r>
            <a:endParaRPr lang="en-US" sz="2600" b="1" dirty="0"/>
          </a:p>
          <a:p>
            <a:pPr marL="228600" indent="-228600" algn="just">
              <a:lnSpc>
                <a:spcPct val="90000"/>
              </a:lnSpc>
              <a:spcBef>
                <a:spcPts val="1000"/>
              </a:spcBef>
              <a:defRPr/>
            </a:pPr>
            <a:r>
              <a:rPr lang="en-US" sz="2600" b="1" dirty="0"/>
              <a:t>   </a:t>
            </a:r>
            <a:r>
              <a:rPr lang="es-ES" sz="2600" b="1" u="sng" dirty="0"/>
              <a:t>La diabetes </a:t>
            </a:r>
            <a:r>
              <a:rPr lang="es-ES" sz="2600" b="1" u="sng" dirty="0" err="1"/>
              <a:t>gestacional</a:t>
            </a:r>
            <a:r>
              <a:rPr lang="es-ES" sz="2600" b="1" dirty="0"/>
              <a:t> se presenta durante el embarazo y luego puede </a:t>
            </a:r>
            <a:r>
              <a:rPr lang="es-ES" sz="2600" b="1" dirty="0" smtClean="0"/>
              <a:t>desaparecer. </a:t>
            </a:r>
            <a:r>
              <a:rPr lang="es-ES" sz="2600" b="1" dirty="0"/>
              <a:t>Las mujeres con diabetes </a:t>
            </a:r>
            <a:r>
              <a:rPr lang="es-ES" sz="2600" b="1" dirty="0" err="1"/>
              <a:t>gestacional</a:t>
            </a:r>
            <a:r>
              <a:rPr lang="es-ES" sz="2600" b="1" dirty="0"/>
              <a:t> corren mayor riesgo de sufrir complicaciones durante el embarazo y el parto. Además, tanto ellas como sus hijos corren mayor riesgo de padecer diabetes de tipo 2 en el futuro.</a:t>
            </a:r>
            <a:endParaRPr lang="es-ES" sz="2600" dirty="0"/>
          </a:p>
          <a:p>
            <a:pPr marL="228600" indent="-228600" algn="just">
              <a:lnSpc>
                <a:spcPct val="90000"/>
              </a:lnSpc>
              <a:spcBef>
                <a:spcPts val="1000"/>
              </a:spcBef>
              <a:defRPr/>
            </a:pPr>
            <a:endParaRPr lang="es-ES" sz="2500" dirty="0"/>
          </a:p>
          <a:p>
            <a:pPr marL="228600" indent="-228600" algn="ctr">
              <a:lnSpc>
                <a:spcPct val="90000"/>
              </a:lnSpc>
              <a:spcBef>
                <a:spcPts val="1000"/>
              </a:spcBef>
              <a:defRPr/>
            </a:pPr>
            <a:endParaRPr lang="es-GT" sz="2500" b="1" dirty="0"/>
          </a:p>
          <a:p>
            <a:pPr marL="228600" indent="-228600" algn="ctr">
              <a:lnSpc>
                <a:spcPct val="90000"/>
              </a:lnSpc>
              <a:spcBef>
                <a:spcPts val="1000"/>
              </a:spcBef>
              <a:defRPr/>
            </a:pPr>
            <a:endParaRPr lang="es-GT" sz="2500" b="1" dirty="0"/>
          </a:p>
          <a:p>
            <a:pPr marL="228600" indent="-228600" algn="ctr">
              <a:lnSpc>
                <a:spcPct val="90000"/>
              </a:lnSpc>
              <a:spcBef>
                <a:spcPts val="1000"/>
              </a:spcBef>
              <a:defRPr/>
            </a:pPr>
            <a:r>
              <a:rPr lang="es-GT" sz="2500" b="1" dirty="0"/>
              <a:t> </a:t>
            </a:r>
            <a:endParaRPr lang="es-ES" sz="2500" i="1" dirty="0"/>
          </a:p>
          <a:p>
            <a:pPr marL="228600" lvl="0" indent="-228600" algn="ctr">
              <a:lnSpc>
                <a:spcPct val="90000"/>
              </a:lnSpc>
              <a:spcBef>
                <a:spcPts val="1000"/>
              </a:spcBef>
              <a:defRPr/>
            </a:pPr>
            <a:endParaRPr kumimoji="0" lang="es-GT" sz="25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247135" y="1828800"/>
            <a:ext cx="11664779" cy="5029200"/>
          </a:xfrm>
          <a:prstGeom prst="rect">
            <a:avLst/>
          </a:prstGeom>
        </p:spPr>
        <p:txBody>
          <a:bodyPr vert="horz" lIns="91440" tIns="45720" rIns="91440" bIns="45720" rtlCol="0">
            <a:normAutofit/>
          </a:bodyPr>
          <a:lstStyle/>
          <a:p>
            <a:pPr marL="228600" lvl="0" indent="-228600" algn="ctr">
              <a:lnSpc>
                <a:spcPct val="90000"/>
              </a:lnSpc>
              <a:spcBef>
                <a:spcPts val="1000"/>
              </a:spcBef>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025"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Existen varios tipos de diabetes pero la m</a:t>
            </a:r>
            <a:r>
              <a:rPr kumimoji="0" lang="es-GT" sz="1100" b="1" i="0" u="none" strike="noStrike" cap="none" normalizeH="0" baseline="0">
                <a:ln>
                  <a:noFill/>
                </a:ln>
                <a:solidFill>
                  <a:schemeClr val="tx1"/>
                </a:solidFill>
                <a:effectLst/>
                <a:latin typeface="Arial"/>
                <a:ea typeface="Arial" pitchFamily="34" charset="0"/>
                <a:cs typeface="Calibri" pitchFamily="34" charset="0"/>
              </a:rPr>
              <a:t>á</a:t>
            </a:r>
            <a:r>
              <a:rPr kumimoji="0" lang="es-GT" sz="1100" b="1" i="0" u="none" strike="noStrike" cap="none" normalizeH="0" baseline="0">
                <a:ln>
                  <a:noFill/>
                </a:ln>
                <a:solidFill>
                  <a:schemeClr val="tx1"/>
                </a:solidFill>
                <a:effectLst/>
                <a:latin typeface="Calibri" pitchFamily="34" charset="0"/>
                <a:ea typeface="Arial" pitchFamily="34" charset="0"/>
                <a:cs typeface="Calibri" pitchFamily="34" charset="0"/>
              </a:rPr>
              <a:t>s frecuente es la tipo 2. </a:t>
            </a:r>
            <a:endParaRPr kumimoji="0" lang="es-GT"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457483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85" y="0"/>
            <a:ext cx="12189630" cy="6858000"/>
          </a:xfrm>
          <a:prstGeom prst="rect">
            <a:avLst/>
          </a:prstGeom>
        </p:spPr>
      </p:pic>
      <p:sp>
        <p:nvSpPr>
          <p:cNvPr id="6" name="TextBox 5"/>
          <p:cNvSpPr txBox="1"/>
          <p:nvPr/>
        </p:nvSpPr>
        <p:spPr>
          <a:xfrm>
            <a:off x="38942" y="340200"/>
            <a:ext cx="1475509" cy="461665"/>
          </a:xfrm>
          <a:prstGeom prst="rect">
            <a:avLst/>
          </a:prstGeom>
          <a:noFill/>
        </p:spPr>
        <p:txBody>
          <a:bodyPr wrap="square" rtlCol="0">
            <a:spAutoFit/>
          </a:bodyPr>
          <a:lstStyle/>
          <a:p>
            <a:r>
              <a:rPr lang="es-GT" sz="24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DRPAP</a:t>
            </a:r>
            <a:endParaRPr lang="en-US" sz="2400" b="1" dirty="0">
              <a:solidFill>
                <a:srgbClr val="00B0F0"/>
              </a:solidFill>
            </a:endParaRPr>
          </a:p>
        </p:txBody>
      </p:sp>
      <p:sp>
        <p:nvSpPr>
          <p:cNvPr id="4" name="3 Rectángulo"/>
          <p:cNvSpPr/>
          <p:nvPr/>
        </p:nvSpPr>
        <p:spPr>
          <a:xfrm>
            <a:off x="1282276" y="147148"/>
            <a:ext cx="52552" cy="7672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Subtítulo 10"/>
          <p:cNvSpPr txBox="1">
            <a:spLocks/>
          </p:cNvSpPr>
          <p:nvPr/>
        </p:nvSpPr>
        <p:spPr>
          <a:xfrm>
            <a:off x="258184" y="1288474"/>
            <a:ext cx="11618258" cy="529568"/>
          </a:xfrm>
          <a:prstGeom prst="rect">
            <a:avLst/>
          </a:prstGeom>
        </p:spPr>
        <p:txBody>
          <a:bodyPr vert="horz" lIns="91440" tIns="45720" rIns="91440" bIns="45720" rtlCol="0">
            <a:normAutofit/>
          </a:bodyPr>
          <a:lstStyle/>
          <a:p>
            <a:pPr marL="228600" lvl="0" indent="-228600" algn="ctr">
              <a:lnSpc>
                <a:spcPct val="90000"/>
              </a:lnSpc>
              <a:spcBef>
                <a:spcPts val="1000"/>
              </a:spcBef>
              <a:defRPr/>
            </a:pPr>
            <a:r>
              <a:rPr lang="es-ES" sz="2800" b="1" dirty="0">
                <a:solidFill>
                  <a:srgbClr val="0070C0"/>
                </a:solidFill>
              </a:rPr>
              <a:t> </a:t>
            </a: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Subtítulo 10"/>
          <p:cNvSpPr txBox="1">
            <a:spLocks/>
          </p:cNvSpPr>
          <p:nvPr/>
        </p:nvSpPr>
        <p:spPr>
          <a:xfrm>
            <a:off x="571948" y="1894703"/>
            <a:ext cx="11067826" cy="4463066"/>
          </a:xfrm>
          <a:prstGeom prst="rect">
            <a:avLst/>
          </a:prstGeom>
        </p:spPr>
        <p:txBody>
          <a:bodyPr vert="horz" lIns="91440" tIns="45720" rIns="91440" bIns="45720" rtlCol="0">
            <a:normAutofit/>
          </a:body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3100" b="0" i="0" u="none" strike="noStrike" kern="1200" cap="none" spc="0" normalizeH="0" baseline="0" noProof="0" dirty="0">
              <a:ln>
                <a:noFill/>
              </a:ln>
              <a:solidFill>
                <a:schemeClr val="tx1"/>
              </a:solidFill>
              <a:effectLst/>
              <a:uLnTx/>
              <a:uFillTx/>
              <a:latin typeface="+mn-lt"/>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2"/>
          <p:cNvSpPr txBox="1"/>
          <p:nvPr/>
        </p:nvSpPr>
        <p:spPr>
          <a:xfrm>
            <a:off x="1282276" y="224280"/>
            <a:ext cx="6957849" cy="646331"/>
          </a:xfrm>
          <a:prstGeom prst="rect">
            <a:avLst/>
          </a:prstGeom>
          <a:noFill/>
        </p:spPr>
        <p:txBody>
          <a:bodyPr wrap="square" rtlCol="0">
            <a:spAutoFit/>
          </a:bodyPr>
          <a:lstStyle/>
          <a:p>
            <a:r>
              <a:rPr lang="es-GT" dirty="0">
                <a:solidFill>
                  <a:srgbClr val="00B0F0"/>
                </a:solidFill>
                <a:latin typeface="Arial" pitchFamily="34" charset="0"/>
                <a:cs typeface="Arial" pitchFamily="34" charset="0"/>
              </a:rPr>
              <a:t>Programa Nacional para la prevención de enfermedades </a:t>
            </a:r>
          </a:p>
          <a:p>
            <a:r>
              <a:rPr lang="es-GT" dirty="0">
                <a:solidFill>
                  <a:srgbClr val="00B0F0"/>
                </a:solidFill>
                <a:latin typeface="Arial" pitchFamily="34" charset="0"/>
                <a:cs typeface="Arial" pitchFamily="34" charset="0"/>
              </a:rPr>
              <a:t>crónicas no transmisibles y cáncer</a:t>
            </a:r>
          </a:p>
        </p:txBody>
      </p:sp>
      <p:sp>
        <p:nvSpPr>
          <p:cNvPr id="12" name="CuadroTexto 11">
            <a:extLst>
              <a:ext uri="{FF2B5EF4-FFF2-40B4-BE49-F238E27FC236}">
                <a16:creationId xmlns:a16="http://schemas.microsoft.com/office/drawing/2014/main" xmlns="" id="{CB6CD3B6-594B-474C-B980-722E86BFDF78}"/>
              </a:ext>
            </a:extLst>
          </p:cNvPr>
          <p:cNvSpPr txBox="1"/>
          <p:nvPr/>
        </p:nvSpPr>
        <p:spPr>
          <a:xfrm>
            <a:off x="258184" y="1309283"/>
            <a:ext cx="11618258" cy="5123454"/>
          </a:xfrm>
          <a:prstGeom prst="rect">
            <a:avLst/>
          </a:prstGeom>
          <a:noFill/>
        </p:spPr>
        <p:txBody>
          <a:bodyPr wrap="square">
            <a:spAutoFit/>
          </a:bodyPr>
          <a:lstStyle/>
          <a:p>
            <a:pPr algn="just">
              <a:lnSpc>
                <a:spcPct val="120000"/>
              </a:lnSpc>
              <a:spcBef>
                <a:spcPts val="600"/>
              </a:spcBef>
              <a:spcAft>
                <a:spcPts val="1000"/>
              </a:spcAft>
            </a:pPr>
            <a:r>
              <a:rPr lang="es-GT" sz="2800"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t>
            </a:r>
            <a:r>
              <a:rPr lang="es-GT" sz="28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CUÁLES SON LAS CAUSAS DE LA DIABETES tipo 2? </a:t>
            </a:r>
            <a:endParaRPr lang="es-GT" sz="28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Bef>
                <a:spcPts val="600"/>
              </a:spcBef>
              <a:buFont typeface="+mj-lt"/>
              <a:buAutoNum type="alphaLcPeriod"/>
            </a:pPr>
            <a:r>
              <a:rPr lang="es-GT" sz="28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Alimentación con exceso de azúcares simples (Aguas gaseosas, jugos envasados, helados, dulces, postres, pasteles, etc.), de grasas (Pan dulce, pasteles, mantequilla, leche de vaca entera, quesos procesados, frituras, carnes con grasas, caldos, cubitos y consomés, margarinas, </a:t>
            </a:r>
            <a:r>
              <a:rPr lang="es-GT" sz="2800" b="1" i="0" dirty="0" err="1">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etc</a:t>
            </a:r>
            <a:r>
              <a:rPr lang="es-GT" sz="28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GT" sz="28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buFont typeface="+mj-lt"/>
              <a:buAutoNum type="alphaLcPeriod"/>
            </a:pPr>
            <a:r>
              <a:rPr lang="es-GT" sz="2800" b="1" i="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Falta de actividad física: los niños deben hacer un mínimo de 1 hora diaria y los adultos 30 minutos diarios 5 veces por semana</a:t>
            </a:r>
            <a:r>
              <a:rPr lang="es-GT" sz="2800" b="1" i="0" dirty="0">
                <a:solidFill>
                  <a:srgbClr val="22222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GT" sz="2800" b="1" i="1"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buFont typeface="+mj-lt"/>
              <a:buAutoNum type="alphaLcPeriod"/>
            </a:pPr>
            <a:r>
              <a:rPr lang="es-GT" sz="2800" b="1" i="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El tabaco por si solo puede desencadenar la diabetes.</a:t>
            </a:r>
            <a:endParaRPr lang="es-GT" sz="2800" b="1" i="1"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buFont typeface="+mj-lt"/>
              <a:buAutoNum type="alphaLcPeriod"/>
            </a:pPr>
            <a:r>
              <a:rPr lang="es-GT" sz="2800" b="1" i="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El alcohol favorece la aparición de diabetes y ya instalada la agrava.</a:t>
            </a:r>
            <a:endParaRPr lang="es-GT" sz="2800" b="1" i="1" dirty="0">
              <a:solidFill>
                <a:srgbClr val="002060"/>
              </a:solidFill>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spcAft>
                <a:spcPts val="600"/>
              </a:spcAft>
              <a:buFont typeface="+mj-lt"/>
              <a:buAutoNum type="alphaLcPeriod"/>
            </a:pPr>
            <a:r>
              <a:rPr lang="es-GT" sz="2800" b="1" i="1" u="sng"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rPr>
              <a:t>La obesidad es el factor biológico más importante como causa de diabetes</a:t>
            </a:r>
            <a:endParaRPr lang="es-GT" sz="2800" b="1" i="1" dirty="0">
              <a:solidFill>
                <a:srgbClr val="C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9761065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65125"/>
            <a:ext cx="10515600" cy="854075"/>
          </a:xfrm>
        </p:spPr>
        <p:txBody>
          <a:bodyPr/>
          <a:lstStyle/>
          <a:p>
            <a:pPr algn="ctr"/>
            <a:r>
              <a:rPr lang="es-GT" b="1" dirty="0">
                <a:ln>
                  <a:solidFill>
                    <a:srgbClr val="C00000"/>
                  </a:solidFill>
                </a:ln>
                <a:solidFill>
                  <a:srgbClr val="C00000"/>
                </a:solidFill>
              </a:rPr>
              <a:t>DIETA NO SALUDABLE</a:t>
            </a:r>
          </a:p>
        </p:txBody>
      </p:sp>
      <p:sp>
        <p:nvSpPr>
          <p:cNvPr id="4" name="3 Rectángulo redondeado"/>
          <p:cNvSpPr/>
          <p:nvPr/>
        </p:nvSpPr>
        <p:spPr>
          <a:xfrm>
            <a:off x="226838" y="1214274"/>
            <a:ext cx="1246362" cy="1520459"/>
          </a:xfrm>
          <a:prstGeom prst="roundRect">
            <a:avLst/>
          </a:prstGeom>
          <a:blipFill>
            <a:blip r:embed="rId2" cstate="print">
              <a:clrChange>
                <a:clrFrom>
                  <a:srgbClr val="B77179"/>
                </a:clrFrom>
                <a:clrTo>
                  <a:srgbClr val="B77179">
                    <a:alpha val="0"/>
                  </a:srgbClr>
                </a:clrTo>
              </a:clrChange>
            </a:blip>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 name="4 Rectángulo"/>
          <p:cNvSpPr/>
          <p:nvPr/>
        </p:nvSpPr>
        <p:spPr>
          <a:xfrm>
            <a:off x="1507068" y="1380066"/>
            <a:ext cx="1456266"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360 ml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152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calorias</a:t>
            </a:r>
            <a:endPar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8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cucharaditas</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de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azúcar</a:t>
            </a:r>
            <a:endPar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7" name="Picture 4" descr="http://atthebakery.files.wordpress.com/2012/02/coca-cola.jpg"/>
          <p:cNvPicPr>
            <a:picLocks noGrp="1" noChangeAspect="1" noChangeArrowheads="1"/>
          </p:cNvPicPr>
          <p:nvPr>
            <p:ph sz="half" idx="4294967295"/>
          </p:nvPr>
        </p:nvPicPr>
        <p:blipFill>
          <a:blip r:embed="rId3" cstate="print"/>
          <a:srcRect/>
          <a:stretch>
            <a:fillRect/>
          </a:stretch>
        </p:blipFill>
        <p:spPr>
          <a:xfrm>
            <a:off x="0" y="2726266"/>
            <a:ext cx="1659467" cy="4131734"/>
          </a:xfrm>
          <a:prstGeom prst="rect">
            <a:avLst/>
          </a:prstGeom>
        </p:spPr>
      </p:pic>
      <p:sp>
        <p:nvSpPr>
          <p:cNvPr id="8" name="7 Rectángulo"/>
          <p:cNvSpPr/>
          <p:nvPr/>
        </p:nvSpPr>
        <p:spPr>
          <a:xfrm>
            <a:off x="1591733" y="3563035"/>
            <a:ext cx="1540933" cy="258532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1.3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litros</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 555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calorias</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Para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su</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consumo</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se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necesitan</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2.5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horas</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de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actividad</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física</a:t>
            </a:r>
            <a:r>
              <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 </a:t>
            </a:r>
            <a:r>
              <a:rPr kumimoji="0" lang="en-US" altLang="en-US" sz="18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a:ea typeface="+mn-ea"/>
                <a:cs typeface="+mn-cs"/>
              </a:rPr>
              <a:t>moderada</a:t>
            </a:r>
            <a:endParaRPr kumimoji="0" lang="en-US" altLang="en-US"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endParaRPr>
          </a:p>
        </p:txBody>
      </p:sp>
      <p:pic>
        <p:nvPicPr>
          <p:cNvPr id="9" name="Picture 7"/>
          <p:cNvPicPr>
            <a:picLocks noGrp="1" noChangeAspect="1" noChangeArrowheads="1"/>
          </p:cNvPicPr>
          <p:nvPr>
            <p:ph idx="1"/>
          </p:nvPr>
        </p:nvPicPr>
        <p:blipFill>
          <a:blip r:embed="rId4" cstate="print"/>
          <a:srcRect/>
          <a:stretch>
            <a:fillRect/>
          </a:stretch>
        </p:blipFill>
        <p:spPr>
          <a:xfrm>
            <a:off x="3414173" y="1470012"/>
            <a:ext cx="1953694" cy="1594921"/>
          </a:xfrm>
          <a:noFill/>
        </p:spPr>
      </p:pic>
      <p:pic>
        <p:nvPicPr>
          <p:cNvPr id="10" name="Picture 5"/>
          <p:cNvPicPr>
            <a:picLocks noChangeAspect="1" noChangeArrowheads="1"/>
          </p:cNvPicPr>
          <p:nvPr/>
        </p:nvPicPr>
        <p:blipFill>
          <a:blip r:embed="rId5" cstate="print"/>
          <a:srcRect/>
          <a:stretch>
            <a:fillRect/>
          </a:stretch>
        </p:blipFill>
        <p:spPr bwMode="auto">
          <a:xfrm>
            <a:off x="3301999" y="3183467"/>
            <a:ext cx="3115733" cy="3388805"/>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a:stretch>
            <a:fillRect/>
          </a:stretch>
        </p:blipFill>
        <p:spPr bwMode="auto">
          <a:xfrm>
            <a:off x="6824133" y="4842933"/>
            <a:ext cx="4622801" cy="1693334"/>
          </a:xfrm>
          <a:prstGeom prst="rect">
            <a:avLst/>
          </a:prstGeom>
          <a:noFill/>
          <a:ln w="9525">
            <a:noFill/>
            <a:miter lim="800000"/>
            <a:headEnd/>
            <a:tailEnd/>
          </a:ln>
        </p:spPr>
      </p:pic>
      <p:pic>
        <p:nvPicPr>
          <p:cNvPr id="12" name="Picture 6" descr="PANCAKE"/>
          <p:cNvPicPr>
            <a:picLocks noChangeAspect="1" noChangeArrowheads="1"/>
          </p:cNvPicPr>
          <p:nvPr/>
        </p:nvPicPr>
        <p:blipFill>
          <a:blip r:embed="rId7" cstate="print"/>
          <a:srcRect/>
          <a:stretch>
            <a:fillRect/>
          </a:stretch>
        </p:blipFill>
        <p:spPr bwMode="auto">
          <a:xfrm>
            <a:off x="5689599" y="1481666"/>
            <a:ext cx="2556933" cy="1600200"/>
          </a:xfrm>
          <a:prstGeom prst="rect">
            <a:avLst/>
          </a:prstGeom>
          <a:noFill/>
        </p:spPr>
      </p:pic>
      <p:pic>
        <p:nvPicPr>
          <p:cNvPr id="13" name="Picture 2" descr="C:\Users\usuario\Documents\FOTOS (D1)\053 HOT DOG.TIF"/>
          <p:cNvPicPr>
            <a:picLocks noChangeAspect="1" noChangeArrowheads="1"/>
          </p:cNvPicPr>
          <p:nvPr/>
        </p:nvPicPr>
        <p:blipFill>
          <a:blip r:embed="rId8" cstate="print"/>
          <a:srcRect t="17555" b="21001"/>
          <a:stretch>
            <a:fillRect/>
          </a:stretch>
        </p:blipFill>
        <p:spPr bwMode="auto">
          <a:xfrm>
            <a:off x="6705600" y="3285066"/>
            <a:ext cx="4853555" cy="1401245"/>
          </a:xfrm>
          <a:prstGeom prst="rect">
            <a:avLst/>
          </a:prstGeom>
          <a:solidFill>
            <a:schemeClr val="tx1"/>
          </a:solidFill>
        </p:spPr>
      </p:pic>
      <p:pic>
        <p:nvPicPr>
          <p:cNvPr id="14" name="Picture 2" descr="C:\Users\usuario\Documents\FOTOS (D1)\054 PIZZA.TIF"/>
          <p:cNvPicPr>
            <a:picLocks noChangeAspect="1" noChangeArrowheads="1"/>
          </p:cNvPicPr>
          <p:nvPr/>
        </p:nvPicPr>
        <p:blipFill>
          <a:blip r:embed="rId9" cstate="print"/>
          <a:srcRect l="3127" t="7892" r="1495" b="8453"/>
          <a:stretch>
            <a:fillRect/>
          </a:stretch>
        </p:blipFill>
        <p:spPr bwMode="auto">
          <a:xfrm>
            <a:off x="8669865" y="1320800"/>
            <a:ext cx="3056507" cy="1828800"/>
          </a:xfrm>
          <a:prstGeom prst="rect">
            <a:avLst/>
          </a:prstGeom>
          <a:noFill/>
        </p:spPr>
      </p:pic>
      <p:sp>
        <p:nvSpPr>
          <p:cNvPr id="15" name="14 CuadroTexto"/>
          <p:cNvSpPr txBox="1"/>
          <p:nvPr/>
        </p:nvSpPr>
        <p:spPr>
          <a:xfrm>
            <a:off x="568411" y="1260390"/>
            <a:ext cx="476797" cy="1433384"/>
          </a:xfrm>
          <a:prstGeom prst="rect">
            <a:avLst/>
          </a:prstGeom>
          <a:solidFill>
            <a:srgbClr val="C00000"/>
          </a:solidFill>
        </p:spPr>
        <p:txBody>
          <a:bodyPr vert="wordA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800" b="1" i="0" u="none" strike="noStrike" kern="1200" cap="none" spc="0" normalizeH="0" baseline="0" noProof="0" dirty="0">
                <a:ln>
                  <a:noFill/>
                </a:ln>
                <a:solidFill>
                  <a:prstClr val="white"/>
                </a:solidFill>
                <a:effectLst/>
                <a:uLnTx/>
                <a:uFillTx/>
                <a:latin typeface="Calibri"/>
                <a:ea typeface="+mn-ea"/>
                <a:cs typeface="+mn-cs"/>
              </a:rPr>
              <a:t>No Saludable</a:t>
            </a:r>
          </a:p>
        </p:txBody>
      </p:sp>
      <p:sp>
        <p:nvSpPr>
          <p:cNvPr id="18" name="17 Rectángulo"/>
          <p:cNvSpPr/>
          <p:nvPr/>
        </p:nvSpPr>
        <p:spPr>
          <a:xfrm>
            <a:off x="5839359" y="3244334"/>
            <a:ext cx="51328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a:ea typeface="+mn-ea"/>
                <a:cs typeface="+mn-cs"/>
              </a:rPr>
              <a:t>No </a:t>
            </a:r>
            <a:endParaRPr kumimoji="0" lang="es-E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18 CuadroTexto"/>
          <p:cNvSpPr txBox="1"/>
          <p:nvPr/>
        </p:nvSpPr>
        <p:spPr>
          <a:xfrm>
            <a:off x="247135" y="4357816"/>
            <a:ext cx="1186249" cy="646331"/>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a:ea typeface="+mn-ea"/>
                <a:cs typeface="+mn-cs"/>
              </a:rPr>
              <a:t>No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Calibri"/>
                <a:ea typeface="+mn-ea"/>
                <a:cs typeface="+mn-cs"/>
              </a:rPr>
              <a:t>Saludable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000"/>
                                        <p:tgtEl>
                                          <p:spTgt spid="9"/>
                                        </p:tgtEl>
                                      </p:cBhvr>
                                    </p:animEffect>
                                  </p:childTnLst>
                                </p:cTn>
                              </p:par>
                              <p:par>
                                <p:cTn id="8" presetID="2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edge">
                                      <p:cBhvr>
                                        <p:cTn id="10" dur="1000"/>
                                        <p:tgtEl>
                                          <p:spTgt spid="10"/>
                                        </p:tgtEl>
                                      </p:cBhvr>
                                    </p:animEffect>
                                  </p:childTnLst>
                                </p:cTn>
                              </p:par>
                            </p:childTnLst>
                          </p:cTn>
                        </p:par>
                        <p:par>
                          <p:cTn id="11" fill="hold">
                            <p:stCondLst>
                              <p:cond delay="1000"/>
                            </p:stCondLst>
                            <p:childTnLst>
                              <p:par>
                                <p:cTn id="12" presetID="2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edge">
                                      <p:cBhvr>
                                        <p:cTn id="14" dur="1000"/>
                                        <p:tgtEl>
                                          <p:spTgt spid="11"/>
                                        </p:tgtEl>
                                      </p:cBhvr>
                                    </p:animEffect>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9803" y="410096"/>
            <a:ext cx="12192000" cy="1325563"/>
          </a:xfrm>
        </p:spPr>
        <p:txBody>
          <a:bodyPr>
            <a:normAutofit fontScale="90000"/>
          </a:bodyPr>
          <a:lstStyle/>
          <a:p>
            <a:pPr algn="ctr"/>
            <a:r>
              <a:rPr lang="es-ES" b="1" dirty="0">
                <a:ln w="1905">
                  <a:solidFill>
                    <a:srgbClr val="C00000"/>
                  </a:solidFill>
                </a:ln>
                <a:solidFill>
                  <a:srgbClr val="C00000"/>
                </a:solidFill>
                <a:effectLst>
                  <a:innerShdw blurRad="69850" dist="43180" dir="5400000">
                    <a:srgbClr val="000000">
                      <a:alpha val="65000"/>
                    </a:srgbClr>
                  </a:innerShdw>
                </a:effectLst>
              </a:rPr>
              <a:t>Dieta no Saludable Guatemala 2015</a:t>
            </a:r>
            <a:br>
              <a:rPr lang="es-ES" b="1" dirty="0">
                <a:ln w="1905">
                  <a:solidFill>
                    <a:srgbClr val="C00000"/>
                  </a:solidFill>
                </a:ln>
                <a:solidFill>
                  <a:srgbClr val="C00000"/>
                </a:solidFill>
                <a:effectLst>
                  <a:innerShdw blurRad="69850" dist="43180" dir="5400000">
                    <a:srgbClr val="000000">
                      <a:alpha val="65000"/>
                    </a:srgbClr>
                  </a:innerShdw>
                </a:effectLst>
              </a:rPr>
            </a:br>
            <a:r>
              <a:rPr lang="es-ES" sz="3100" b="1" dirty="0">
                <a:ln w="1905">
                  <a:solidFill>
                    <a:srgbClr val="C00000"/>
                  </a:solidFill>
                </a:ln>
                <a:solidFill>
                  <a:srgbClr val="C00000"/>
                </a:solidFill>
                <a:effectLst>
                  <a:innerShdw blurRad="69850" dist="43180" dir="5400000">
                    <a:srgbClr val="000000">
                      <a:alpha val="65000"/>
                    </a:srgbClr>
                  </a:innerShdw>
                </a:effectLst>
              </a:rPr>
              <a:t>92% de  adultos  consumen menos de 5 pociones de frutas + verduras por día </a:t>
            </a:r>
            <a:r>
              <a:rPr lang="es-ES" b="1" dirty="0">
                <a:ln w="1905">
                  <a:solidFill>
                    <a:srgbClr val="C00000"/>
                  </a:solidFill>
                </a:ln>
                <a:solidFill>
                  <a:srgbClr val="C00000"/>
                </a:solidFill>
                <a:effectLst>
                  <a:innerShdw blurRad="69850" dist="43180" dir="5400000">
                    <a:srgbClr val="000000">
                      <a:alpha val="65000"/>
                    </a:srgbClr>
                  </a:innerShdw>
                </a:effectLst>
              </a:rPr>
              <a:t>- </a:t>
            </a:r>
            <a:r>
              <a:rPr lang="es-ES" sz="2800" b="1" dirty="0">
                <a:ln w="1905">
                  <a:solidFill>
                    <a:srgbClr val="C00000"/>
                  </a:solidFill>
                </a:ln>
                <a:solidFill>
                  <a:srgbClr val="C00000"/>
                </a:solidFill>
                <a:effectLst>
                  <a:innerShdw blurRad="69850" dist="43180" dir="5400000">
                    <a:srgbClr val="000000">
                      <a:alpha val="65000"/>
                    </a:srgbClr>
                  </a:innerShdw>
                </a:effectLst>
              </a:rPr>
              <a:t>ENPECNTYFR</a:t>
            </a:r>
            <a:endParaRPr lang="es-ES" sz="1600" b="1" dirty="0">
              <a:ln w="1905">
                <a:solidFill>
                  <a:srgbClr val="C00000"/>
                </a:solidFill>
              </a:ln>
              <a:solidFill>
                <a:srgbClr val="C00000"/>
              </a:solidFill>
              <a:effectLst>
                <a:innerShdw blurRad="69850" dist="43180" dir="5400000">
                  <a:srgbClr val="000000">
                    <a:alpha val="65000"/>
                  </a:srgbClr>
                </a:innerShdw>
              </a:effectLst>
            </a:endParaRPr>
          </a:p>
        </p:txBody>
      </p:sp>
      <p:graphicFrame>
        <p:nvGraphicFramePr>
          <p:cNvPr id="6" name="1 Gráfico"/>
          <p:cNvGraphicFramePr>
            <a:graphicFrameLocks noGrp="1"/>
          </p:cNvGraphicFramePr>
          <p:nvPr>
            <p:ph idx="1"/>
          </p:nvPr>
        </p:nvGraphicFramePr>
        <p:xfrm>
          <a:off x="609600" y="1663907"/>
          <a:ext cx="10972800" cy="49917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b="1" dirty="0">
                <a:ln w="1905">
                  <a:solidFill>
                    <a:srgbClr val="C00000"/>
                  </a:solidFill>
                </a:ln>
                <a:solidFill>
                  <a:srgbClr val="C00000"/>
                </a:solidFill>
                <a:effectLst>
                  <a:innerShdw blurRad="69850" dist="43180" dir="5400000">
                    <a:srgbClr val="000000">
                      <a:alpha val="65000"/>
                    </a:srgbClr>
                  </a:innerShdw>
                </a:effectLst>
              </a:rPr>
              <a:t>Dieta no Saludable Guatemala 2015</a:t>
            </a:r>
            <a:br>
              <a:rPr lang="es-ES" b="1" dirty="0">
                <a:ln w="1905">
                  <a:solidFill>
                    <a:srgbClr val="C00000"/>
                  </a:solidFill>
                </a:ln>
                <a:solidFill>
                  <a:srgbClr val="C00000"/>
                </a:solidFill>
                <a:effectLst>
                  <a:innerShdw blurRad="69850" dist="43180" dir="5400000">
                    <a:srgbClr val="000000">
                      <a:alpha val="65000"/>
                    </a:srgbClr>
                  </a:innerShdw>
                </a:effectLst>
              </a:rPr>
            </a:br>
            <a:r>
              <a:rPr lang="es-ES" sz="3100" b="1" dirty="0">
                <a:ln w="1905">
                  <a:solidFill>
                    <a:srgbClr val="C00000"/>
                  </a:solidFill>
                </a:ln>
                <a:solidFill>
                  <a:srgbClr val="C00000"/>
                </a:solidFill>
                <a:effectLst>
                  <a:innerShdw blurRad="69850" dist="43180" dir="5400000">
                    <a:srgbClr val="000000">
                      <a:alpha val="65000"/>
                    </a:srgbClr>
                  </a:innerShdw>
                </a:effectLst>
              </a:rPr>
              <a:t>Consumo promedio de bebidas azucaradas por día, ADULTOS</a:t>
            </a:r>
            <a:br>
              <a:rPr lang="es-ES" sz="3100" b="1" dirty="0">
                <a:ln w="1905">
                  <a:solidFill>
                    <a:srgbClr val="C00000"/>
                  </a:solidFill>
                </a:ln>
                <a:solidFill>
                  <a:srgbClr val="C00000"/>
                </a:solidFill>
                <a:effectLst>
                  <a:innerShdw blurRad="69850" dist="43180" dir="5400000">
                    <a:srgbClr val="000000">
                      <a:alpha val="65000"/>
                    </a:srgbClr>
                  </a:innerShdw>
                </a:effectLst>
              </a:rPr>
            </a:br>
            <a:r>
              <a:rPr lang="es-ES" sz="1600" b="1" dirty="0">
                <a:ln w="1905">
                  <a:solidFill>
                    <a:srgbClr val="C00000"/>
                  </a:solidFill>
                </a:ln>
                <a:solidFill>
                  <a:srgbClr val="C00000"/>
                </a:solidFill>
                <a:effectLst>
                  <a:innerShdw blurRad="69850" dist="43180" dir="5400000">
                    <a:srgbClr val="000000">
                      <a:alpha val="65000"/>
                    </a:srgbClr>
                  </a:innerShdw>
                </a:effectLst>
              </a:rPr>
              <a:t>ENPECNTYFR </a:t>
            </a:r>
            <a:r>
              <a:rPr lang="es-ES" sz="3100" b="1" dirty="0">
                <a:ln w="1905">
                  <a:solidFill>
                    <a:srgbClr val="C00000"/>
                  </a:solidFill>
                </a:ln>
                <a:solidFill>
                  <a:srgbClr val="C00000"/>
                </a:solidFill>
                <a:effectLst>
                  <a:innerShdw blurRad="69850" dist="43180" dir="5400000">
                    <a:srgbClr val="000000">
                      <a:alpha val="65000"/>
                    </a:srgbClr>
                  </a:innerShdw>
                </a:effectLst>
              </a:rPr>
              <a:t/>
            </a:r>
            <a:br>
              <a:rPr lang="es-ES" sz="3100" b="1" dirty="0">
                <a:ln w="1905">
                  <a:solidFill>
                    <a:srgbClr val="C00000"/>
                  </a:solidFill>
                </a:ln>
                <a:solidFill>
                  <a:srgbClr val="C00000"/>
                </a:solidFill>
                <a:effectLst>
                  <a:innerShdw blurRad="69850" dist="43180" dir="5400000">
                    <a:srgbClr val="000000">
                      <a:alpha val="65000"/>
                    </a:srgbClr>
                  </a:innerShdw>
                </a:effectLst>
              </a:rPr>
            </a:br>
            <a:endParaRPr lang="es-ES" sz="3100" dirty="0">
              <a:ln w="1905">
                <a:solidFill>
                  <a:srgbClr val="C00000"/>
                </a:solidFill>
              </a:ln>
              <a:solidFill>
                <a:srgbClr val="C00000"/>
              </a:solidFill>
            </a:endParaRPr>
          </a:p>
        </p:txBody>
      </p:sp>
      <p:graphicFrame>
        <p:nvGraphicFramePr>
          <p:cNvPr id="4" name="2 Gráfico"/>
          <p:cNvGraphicFramePr>
            <a:graphicFrameLocks noGrp="1"/>
          </p:cNvGraphicFramePr>
          <p:nvPr>
            <p:ph idx="1"/>
          </p:nvPr>
        </p:nvGraphicFramePr>
        <p:xfrm>
          <a:off x="609600" y="1600200"/>
          <a:ext cx="10972800" cy="46699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771</TotalTime>
  <Words>1738</Words>
  <Application>Microsoft Office PowerPoint</Application>
  <PresentationFormat>Personalizado</PresentationFormat>
  <Paragraphs>197</Paragraphs>
  <Slides>34</Slides>
  <Notes>0</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Office Theme</vt:lpstr>
      <vt:lpstr>Tema de Office</vt:lpstr>
      <vt:lpstr>Diapositiva 1</vt:lpstr>
      <vt:lpstr>Diapositiva 2</vt:lpstr>
      <vt:lpstr>Diapositiva 3</vt:lpstr>
      <vt:lpstr>Diapositiva 4</vt:lpstr>
      <vt:lpstr>Diapositiva 5</vt:lpstr>
      <vt:lpstr>Diapositiva 6</vt:lpstr>
      <vt:lpstr>DIETA NO SALUDABLE</vt:lpstr>
      <vt:lpstr>Dieta no Saludable Guatemala 2015 92% de  adultos  consumen menos de 5 pociones de frutas + verduras por día - ENPECNTYFR</vt:lpstr>
      <vt:lpstr>Dieta no Saludable Guatemala 2015 Consumo promedio de bebidas azucaradas por día, ADULTOS ENPECNTYFR  </vt:lpstr>
      <vt:lpstr>55% de jóvenes consumen comida alta en grasa como chorizo, pan dulce o chicharrón ≥ 1 vez al día, EMSE,  2015.</vt:lpstr>
      <vt:lpstr>57% Consumen comida rápida alta en grasa como Pollo Frito, Hamburguesas, Pizzas u otros    ≥ 1 vez a la semana, EMSE,  2015.</vt:lpstr>
      <vt:lpstr>Porcentaje de entrevistados que no cubre las  recomendaciones de la OMS sobre actividad física Encuesta Nacional: Dominio I Urbano Metropolitana</vt:lpstr>
      <vt:lpstr>Adolescentes en 2015: Solo el 16.7% llenaron los requerimientos de la OMS (60 minutos de actividad física al día) GSHS 2015</vt:lpstr>
      <vt:lpstr>PREVALENCIA DE SOBREPESO Y OBESIDAD </vt:lpstr>
      <vt:lpstr>Diapositiva 15</vt:lpstr>
      <vt:lpstr>Prevalencia de sobrepeso y obesidad  en el curso de vida Guatemala 2015-2016 (ENSMI, GSHS, ENPECNT y FR)</vt:lpstr>
      <vt:lpstr>Prevalencia de Alcoholismo - 2015</vt:lpstr>
      <vt:lpstr>Diapositiva 18</vt:lpstr>
      <vt:lpstr>Diapositiva 19</vt:lpstr>
      <vt:lpstr>Diapositiva 20</vt:lpstr>
      <vt:lpstr>Diapositiva 21</vt:lpstr>
      <vt:lpstr>Diapositiva 22</vt:lpstr>
      <vt:lpstr> Situación de la glucemia en en población ≥18 años Guatemala 2015  </vt:lpstr>
      <vt:lpstr> Prevalencia de diabéticos en población ≥18 años Guatemala 2015  </vt:lpstr>
      <vt:lpstr>Número estimado de casos de enfermos diabéticos  en Guatemala </vt:lpstr>
      <vt:lpstr>El Costo de la Doble Carga de la Malnutrición: Efectos sociales y económicos – Guatemala 2018 PMA – INCAP – CEPAL - CNPECNT</vt:lpstr>
      <vt:lpstr>Diapositiva 27</vt:lpstr>
      <vt:lpstr>Diapositiva 28</vt:lpstr>
      <vt:lpstr>Diapositiva 29</vt:lpstr>
      <vt:lpstr>Diapositiva 30</vt:lpstr>
      <vt:lpstr>Diapositiva 31</vt:lpstr>
      <vt:lpstr>Diapositiva 32</vt:lpstr>
      <vt:lpstr>Diapositiva 33</vt:lpstr>
      <vt:lpstr>Diapositiva 34</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 Ramazzini Alfaro</dc:creator>
  <cp:lastModifiedBy>Dr. MSC. Eduardo Palacios Cacacho</cp:lastModifiedBy>
  <cp:revision>69</cp:revision>
  <dcterms:created xsi:type="dcterms:W3CDTF">2021-03-24T21:31:23Z</dcterms:created>
  <dcterms:modified xsi:type="dcterms:W3CDTF">2021-11-10T17:58:15Z</dcterms:modified>
</cp:coreProperties>
</file>