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257" r:id="rId4"/>
    <p:sldId id="258" r:id="rId5"/>
    <p:sldId id="259" r:id="rId6"/>
    <p:sldId id="271" r:id="rId7"/>
    <p:sldId id="272" r:id="rId8"/>
    <p:sldId id="261" r:id="rId9"/>
    <p:sldId id="262" r:id="rId10"/>
    <p:sldId id="263" r:id="rId11"/>
    <p:sldId id="264" r:id="rId12"/>
    <p:sldId id="265" r:id="rId13"/>
    <p:sldId id="273" r:id="rId14"/>
    <p:sldId id="266" r:id="rId15"/>
    <p:sldId id="267" r:id="rId16"/>
    <p:sldId id="268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Nk5wgIaFHmkk03Q70sacrne6E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356B50-0D5C-48D9-9FF8-D6DE9F55257E}">
  <a:tblStyle styleId="{73356B50-0D5C-48D9-9FF8-D6DE9F5525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48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a8dc3ff2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gfa8dc3ff2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a8dc3ff2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gfa8dc3ff2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744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a8dc3ff2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gfa8dc3ff2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f88ce4f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8" name="Google Shape;188;gcf88ce4f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f8d081ea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gcf8d081ea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f8d081e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gcf8d081e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f8d081ea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gcf8d081ea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9390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349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a8dc3ff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fa8dc3ff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a8dc3ff2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gfa8dc3ff2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fa8dc3ff2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gfa8dc3ff2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3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000"/>
            <a:ext cx="12192002" cy="68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3063712" y="2275525"/>
            <a:ext cx="6565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HOSPITAL NACIONAL NICOLASA CRUZ JALAPA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fa8dc3ff2c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2" cy="68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fa8dc3ff2c_0_27"/>
          <p:cNvSpPr txBox="1"/>
          <p:nvPr/>
        </p:nvSpPr>
        <p:spPr>
          <a:xfrm>
            <a:off x="-974725" y="222250"/>
            <a:ext cx="656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Inversión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fa8dc3ff2c_0_27"/>
          <p:cNvSpPr txBox="1"/>
          <p:nvPr/>
        </p:nvSpPr>
        <p:spPr>
          <a:xfrm>
            <a:off x="565825" y="1783250"/>
            <a:ext cx="114288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a realizado la compra de 62 camas, que han sido distribuidas en los distintos servicios </a:t>
            </a:r>
            <a:r>
              <a:rPr lang="en-US" sz="25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 q</a:t>
            </a:r>
            <a:r>
              <a:rPr lang="en-US" sz="2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ue  las anterior se encontraban en mal estado teniendo la meta de realizar el cambio total de las camas, se realizó una inversión de Q 269,000.00.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gfa8dc3ff2c_0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132" y="3512600"/>
            <a:ext cx="3188118" cy="239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fa8dc3ff2c_0_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8264" y="3512600"/>
            <a:ext cx="3184773" cy="238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fa8dc3ff2c_0_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8724" y="3512600"/>
            <a:ext cx="3188118" cy="2388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0" cy="680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 txBox="1"/>
          <p:nvPr/>
        </p:nvSpPr>
        <p:spPr>
          <a:xfrm>
            <a:off x="-974725" y="222250"/>
            <a:ext cx="656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Infraestructura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"/>
          <p:cNvSpPr txBox="1"/>
          <p:nvPr/>
        </p:nvSpPr>
        <p:spPr>
          <a:xfrm>
            <a:off x="0" y="1793125"/>
            <a:ext cx="10372800" cy="3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Construcción de área de sala de espera en la emergencia</a:t>
            </a:r>
            <a:endParaRPr sz="2500" b="0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	Ampliación de encamamiento del área de medicina de mujeres</a:t>
            </a:r>
            <a:endParaRPr sz="2500" b="0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	Ampliación de encamamiento del área de medicina de hombres</a:t>
            </a:r>
            <a:endParaRPr sz="2500" b="0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	Remodelación de quirófanos.  </a:t>
            </a:r>
            <a:endParaRPr sz="2500" b="0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Inversion de  Q 2,793,383.78</a:t>
            </a:r>
            <a:endParaRPr sz="2500" b="0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976" y="4168572"/>
            <a:ext cx="3157498" cy="2368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9391" y="4865359"/>
            <a:ext cx="2228432" cy="167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2187" y="4865359"/>
            <a:ext cx="2228425" cy="167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51849" y="4146569"/>
            <a:ext cx="1790254" cy="2389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fa8dc3ff2c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2" cy="68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fa8dc3ff2c_0_40"/>
          <p:cNvSpPr txBox="1"/>
          <p:nvPr/>
        </p:nvSpPr>
        <p:spPr>
          <a:xfrm>
            <a:off x="-974725" y="222250"/>
            <a:ext cx="656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Infraestructura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fa8dc3ff2c_0_40"/>
          <p:cNvSpPr txBox="1"/>
          <p:nvPr/>
        </p:nvSpPr>
        <p:spPr>
          <a:xfrm>
            <a:off x="0" y="1793125"/>
            <a:ext cx="10372800" cy="190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Construcción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área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sala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espera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emergencia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donde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actualmente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clinica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atencion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pacientes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COVID,</a:t>
            </a:r>
            <a:endParaRPr sz="20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	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Ampliación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encamamiento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área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medicina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mujeres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una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capacidad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14 camas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ahora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cuenta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una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capacidad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26.</a:t>
            </a:r>
            <a:endParaRPr sz="20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2" name="Google Shape;172;gfa8dc3ff2c_0_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1880" y="3845508"/>
            <a:ext cx="3328704" cy="249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fa8dc3ff2c_0_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4096" y="3845508"/>
            <a:ext cx="3328704" cy="2496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fa8dc3ff2c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2" cy="68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fa8dc3ff2c_0_40"/>
          <p:cNvSpPr txBox="1"/>
          <p:nvPr/>
        </p:nvSpPr>
        <p:spPr>
          <a:xfrm>
            <a:off x="-974725" y="222250"/>
            <a:ext cx="656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Infraestructura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fa8dc3ff2c_0_40"/>
          <p:cNvSpPr txBox="1"/>
          <p:nvPr/>
        </p:nvSpPr>
        <p:spPr>
          <a:xfrm>
            <a:off x="0" y="1793125"/>
            <a:ext cx="10372800" cy="248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Ampliación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encamamiento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área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medicina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hombres que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contaba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una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capacidad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28 camas y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ahora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cuenta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un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capacidad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52 camas. </a:t>
            </a:r>
            <a:endParaRPr sz="20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Dichos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proyectos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realizado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través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consejos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desarrollo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una </a:t>
            </a:r>
            <a:r>
              <a:rPr lang="en-US" sz="20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inversión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Q 1,678,811.78</a:t>
            </a:r>
            <a:endParaRPr sz="20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	</a:t>
            </a:r>
            <a:endParaRPr sz="25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gfa8dc3ff2c_0_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3428999"/>
            <a:ext cx="3761040" cy="2820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870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fa8dc3ff2c_0_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2" cy="68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fa8dc3ff2c_0_53"/>
          <p:cNvSpPr txBox="1"/>
          <p:nvPr/>
        </p:nvSpPr>
        <p:spPr>
          <a:xfrm>
            <a:off x="-974725" y="222250"/>
            <a:ext cx="656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Infraestructura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fa8dc3ff2c_0_53"/>
          <p:cNvSpPr txBox="1"/>
          <p:nvPr/>
        </p:nvSpPr>
        <p:spPr>
          <a:xfrm>
            <a:off x="122549" y="1730099"/>
            <a:ext cx="11644500" cy="3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Remodelación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equipamiento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quirófanos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debido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lo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antiguo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las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instalaciones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venían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sufriendo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deterioros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 la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adquisición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equipo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consistente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una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torre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laparoscopia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un valor de Q 600,000.00, dos camas y dos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electrocauterios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haciendo</a:t>
            </a: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 total de Q 1,114,572.00, de inversion.</a:t>
            </a:r>
            <a:endParaRPr sz="20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	</a:t>
            </a:r>
            <a:endParaRPr sz="20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	</a:t>
            </a:r>
            <a:endParaRPr sz="25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gfa8dc3ff2c_0_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0985" y="3776407"/>
            <a:ext cx="3607758" cy="270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fa8dc3ff2c_0_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0666" y="3776407"/>
            <a:ext cx="3607771" cy="2702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Una puerta verde&#10;&#10;Descripción generada automáticamente con confianza media">
            <a:extLst>
              <a:ext uri="{FF2B5EF4-FFF2-40B4-BE49-F238E27FC236}">
                <a16:creationId xmlns:a16="http://schemas.microsoft.com/office/drawing/2014/main" id="{760BBC22-B48F-4095-982C-DD6D22D18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641" y="3776408"/>
            <a:ext cx="4054477" cy="27029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cf88ce4f5c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7000"/>
            <a:ext cx="12192002" cy="68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cf88ce4f5c_0_0"/>
          <p:cNvSpPr txBox="1"/>
          <p:nvPr/>
        </p:nvSpPr>
        <p:spPr>
          <a:xfrm>
            <a:off x="-974725" y="222250"/>
            <a:ext cx="6565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INFRAESTRUCTURA MENOR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cf88ce4f5c_0_0"/>
          <p:cNvSpPr txBox="1"/>
          <p:nvPr/>
        </p:nvSpPr>
        <p:spPr>
          <a:xfrm>
            <a:off x="0" y="1737525"/>
            <a:ext cx="10372800" cy="31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73100" marR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Cambio de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tanque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oxígeno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de uno de 500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galones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uno de 1500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galones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3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73100" marR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Ampliación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las 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tubería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oxígeno</a:t>
            </a:r>
            <a:endParaRPr sz="23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73100" marR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Pintura del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edificio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completo</a:t>
            </a:r>
            <a:endParaRPr sz="23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73100" marR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Construcción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nuevas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oficinas</a:t>
            </a:r>
            <a:endParaRPr sz="23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73100" marR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Remozamiento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las </a:t>
            </a:r>
            <a:r>
              <a:rPr lang="en-US" sz="23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instalaciones</a:t>
            </a:r>
            <a:r>
              <a:rPr lang="en-US" sz="23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300" b="0" i="1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26;gcf88ce4f5c_0_0">
            <a:extLst>
              <a:ext uri="{FF2B5EF4-FFF2-40B4-BE49-F238E27FC236}">
                <a16:creationId xmlns:a16="http://schemas.microsoft.com/office/drawing/2014/main" id="{16505CAF-9881-4817-B209-6EBA2D5838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8342" y="2478616"/>
            <a:ext cx="1569550" cy="20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7;gcf88ce4f5c_0_0">
            <a:extLst>
              <a:ext uri="{FF2B5EF4-FFF2-40B4-BE49-F238E27FC236}">
                <a16:creationId xmlns:a16="http://schemas.microsoft.com/office/drawing/2014/main" id="{C7AF41D4-0AFD-40A0-B0C8-F2347BEF771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2720" y="2461984"/>
            <a:ext cx="1569549" cy="209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8;gcf88ce4f5c_0_0">
            <a:extLst>
              <a:ext uri="{FF2B5EF4-FFF2-40B4-BE49-F238E27FC236}">
                <a16:creationId xmlns:a16="http://schemas.microsoft.com/office/drawing/2014/main" id="{AB40F75E-40CB-4011-ACA4-14826CD850B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0123" y="4624422"/>
            <a:ext cx="2792146" cy="20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9;gcf88ce4f5c_0_0">
            <a:extLst>
              <a:ext uri="{FF2B5EF4-FFF2-40B4-BE49-F238E27FC236}">
                <a16:creationId xmlns:a16="http://schemas.microsoft.com/office/drawing/2014/main" id="{89A4AB0A-8D7A-4D09-92EA-F267417E668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60447" y="2461984"/>
            <a:ext cx="2777881" cy="20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;gcf88ce4f5c_0_0">
            <a:extLst>
              <a:ext uri="{FF2B5EF4-FFF2-40B4-BE49-F238E27FC236}">
                <a16:creationId xmlns:a16="http://schemas.microsoft.com/office/drawing/2014/main" id="{674E3061-84B7-4618-9841-BA20A705D9A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60447" y="4624423"/>
            <a:ext cx="2777881" cy="2083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0" cy="68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4;p1">
            <a:extLst>
              <a:ext uri="{FF2B5EF4-FFF2-40B4-BE49-F238E27FC236}">
                <a16:creationId xmlns:a16="http://schemas.microsoft.com/office/drawing/2014/main" id="{E82D7DA4-95DB-4A53-889B-0881F07E50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Una persona en frente de un edificio&#10;&#10;Descripción generada automáticamente con confianza baja">
            <a:extLst>
              <a:ext uri="{FF2B5EF4-FFF2-40B4-BE49-F238E27FC236}">
                <a16:creationId xmlns:a16="http://schemas.microsoft.com/office/drawing/2014/main" id="{85CFCA5B-1189-41C5-8922-EA854D597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571500"/>
            <a:ext cx="8572500" cy="5714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3541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cf8d081eaf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2" cy="68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cf8d081eaf_0_8"/>
          <p:cNvSpPr txBox="1"/>
          <p:nvPr/>
        </p:nvSpPr>
        <p:spPr>
          <a:xfrm>
            <a:off x="-974725" y="222250"/>
            <a:ext cx="656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HISTORIA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cf8d081eaf_0_8"/>
          <p:cNvSpPr txBox="1"/>
          <p:nvPr/>
        </p:nvSpPr>
        <p:spPr>
          <a:xfrm>
            <a:off x="546100" y="1627235"/>
            <a:ext cx="10372800" cy="4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hospital Nacional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Nicolasa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Cruz de Jalapa (Hospital de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segunda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categoría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 se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fundó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1918 por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iniciativa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Nicolasa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Cruz y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sacerdote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José Ciriaco Argueta.</a:t>
            </a:r>
            <a:endParaRPr sz="28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Posteriormente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construyó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 nuevo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edificio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1972,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durante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gobierno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general Carlos Manuel Arana Osorio,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inaugurado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por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Dr.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Silvano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Antonio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Carias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i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Recinos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8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gcf8d081eaf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8428" y="4588539"/>
            <a:ext cx="1870700" cy="200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cf8d081ea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2" cy="68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cf8d081eaf_0_0"/>
          <p:cNvSpPr txBox="1"/>
          <p:nvPr/>
        </p:nvSpPr>
        <p:spPr>
          <a:xfrm>
            <a:off x="-974725" y="222250"/>
            <a:ext cx="656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cf8d081eaf_0_0"/>
          <p:cNvSpPr txBox="1"/>
          <p:nvPr/>
        </p:nvSpPr>
        <p:spPr>
          <a:xfrm>
            <a:off x="546100" y="2089150"/>
            <a:ext cx="10372800" cy="41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inicia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actual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administración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año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2018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contando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ese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momento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un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presupuesto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Q. </a:t>
            </a:r>
            <a:r>
              <a:rPr lang="en-US" sz="2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29,654,733.00,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derivado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las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gestiones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realizadas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apoyo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gobierno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central del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presidente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50" b="1" i="0" u="none" strike="noStrike" cap="none" dirty="0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Alejandro </a:t>
            </a:r>
            <a:r>
              <a:rPr lang="en-US" sz="2950" b="1" i="0" u="none" strike="noStrike" cap="none" dirty="0" err="1">
                <a:solidFill>
                  <a:srgbClr val="2021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Giammattei</a:t>
            </a:r>
            <a:r>
              <a:rPr lang="en-US" sz="27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actualidad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tienen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un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presupuesto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28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lang="en-US" sz="2700" dirty="0">
                <a:solidFill>
                  <a:schemeClr val="dk1"/>
                </a:solidFill>
              </a:rPr>
              <a:t>Q.</a:t>
            </a:r>
            <a:r>
              <a:rPr lang="en-US" sz="2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54,847,906.00 </a:t>
            </a:r>
            <a:r>
              <a:rPr lang="en-US" sz="27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teniendo</a:t>
            </a:r>
            <a:r>
              <a:rPr lang="en-US" sz="2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US" sz="27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incremento</a:t>
            </a:r>
            <a:r>
              <a:rPr lang="en-US" sz="2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</a:t>
            </a:r>
            <a:r>
              <a:rPr lang="en-US" sz="2700" dirty="0">
                <a:solidFill>
                  <a:schemeClr val="dk1"/>
                </a:solidFill>
              </a:rPr>
              <a:t>or la ley de </a:t>
            </a:r>
            <a:r>
              <a:rPr lang="en-US" sz="2700" dirty="0" err="1">
                <a:solidFill>
                  <a:schemeClr val="dk1"/>
                </a:solidFill>
              </a:rPr>
              <a:t>emergencia</a:t>
            </a:r>
            <a:r>
              <a:rPr lang="en-US" sz="2700" dirty="0">
                <a:solidFill>
                  <a:schemeClr val="dk1"/>
                </a:solidFill>
              </a:rPr>
              <a:t> de COVID de </a:t>
            </a:r>
            <a:r>
              <a:rPr lang="en-US" sz="2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Q. 14,965,225.00.</a:t>
            </a:r>
            <a:endParaRPr sz="2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cf8d081eaf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2" cy="68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cf8d081eaf_0_22"/>
          <p:cNvSpPr txBox="1"/>
          <p:nvPr/>
        </p:nvSpPr>
        <p:spPr>
          <a:xfrm>
            <a:off x="-233050" y="190000"/>
            <a:ext cx="9122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ATENCION EMERGENCIA COVID 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cf8d081eaf_0_22"/>
          <p:cNvSpPr txBox="1"/>
          <p:nvPr/>
        </p:nvSpPr>
        <p:spPr>
          <a:xfrm>
            <a:off x="481625" y="1347450"/>
            <a:ext cx="10372800" cy="27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</a:endParaRPr>
          </a:p>
          <a:p>
            <a:pPr marL="457200" marR="0" lvl="0" indent="-4000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</a:rPr>
              <a:t>Pacientes atendidos año 2021, 1881 casos, 978 positivos, 381 hospitalizados, 1488 con tratamiento ambulatorio.</a:t>
            </a:r>
            <a:r>
              <a:rPr lang="en-US" sz="2700">
                <a:solidFill>
                  <a:schemeClr val="dk1"/>
                </a:solidFill>
              </a:rPr>
              <a:t>  </a:t>
            </a:r>
            <a:endParaRPr sz="2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9" name="Google Shape;109;gcf8d081eaf_0_22"/>
          <p:cNvGraphicFramePr/>
          <p:nvPr>
            <p:extLst>
              <p:ext uri="{D42A27DB-BD31-4B8C-83A1-F6EECF244321}">
                <p14:modId xmlns:p14="http://schemas.microsoft.com/office/powerpoint/2010/main" val="314337898"/>
              </p:ext>
            </p:extLst>
          </p:nvPr>
        </p:nvGraphicFramePr>
        <p:xfrm>
          <a:off x="1978404" y="3374198"/>
          <a:ext cx="8467400" cy="2036615"/>
        </p:xfrm>
        <a:graphic>
          <a:graphicData uri="http://schemas.openxmlformats.org/drawingml/2006/table">
            <a:tbl>
              <a:tblPr>
                <a:noFill/>
                <a:tableStyleId>{73356B50-0D5C-48D9-9FF8-D6DE9F55257E}</a:tableStyleId>
              </a:tblPr>
              <a:tblGrid>
                <a:gridCol w="245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7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 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dirty="0"/>
                        <a:t>PACIENTES</a:t>
                      </a:r>
                      <a:endParaRPr sz="1000" b="1" dirty="0"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POSITIVOS</a:t>
                      </a:r>
                      <a:endParaRPr sz="1000" b="1"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NEGATIVOS</a:t>
                      </a:r>
                      <a:endParaRPr sz="1000" b="1"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AISLAMIENTO</a:t>
                      </a:r>
                      <a:endParaRPr sz="1000" b="1"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381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325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46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AMBULATORIOS</a:t>
                      </a:r>
                      <a:endParaRPr sz="1000" b="1"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1488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646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512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OTROS SERVICIOS</a:t>
                      </a:r>
                      <a:endParaRPr sz="1000" b="1"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7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TOTAL</a:t>
                      </a:r>
                      <a:endParaRPr sz="1000" b="1"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1881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978</a:t>
                      </a:r>
                      <a:endParaRPr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562</a:t>
                      </a:r>
                      <a:endParaRPr dirty="0"/>
                    </a:p>
                  </a:txBody>
                  <a:tcPr marL="44450" marR="44450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0" cy="68040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-974725" y="222250"/>
            <a:ext cx="656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Inversión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99" name="Google Shape;99;p3"/>
          <p:cNvSpPr txBox="1"/>
          <p:nvPr/>
        </p:nvSpPr>
        <p:spPr>
          <a:xfrm>
            <a:off x="565825" y="1783250"/>
            <a:ext cx="10372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3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realizado de una inversión en compra de equipo en el hospital nacional de Q4,843,553.60.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00" name="Google Shape;10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057" y="3000045"/>
            <a:ext cx="3633968" cy="27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6313" y="2974879"/>
            <a:ext cx="2745664" cy="366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213009" y="2405173"/>
            <a:ext cx="3172933" cy="4230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104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0" cy="68040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-974725" y="222250"/>
            <a:ext cx="656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Inversión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01" name="Google Shape;10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3880" y="1414106"/>
            <a:ext cx="3236688" cy="242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3880" y="3975834"/>
            <a:ext cx="3236688" cy="242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5133" y="1413374"/>
            <a:ext cx="3511452" cy="468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6839" y="1413374"/>
            <a:ext cx="2448979" cy="1834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6840" y="3356350"/>
            <a:ext cx="2448978" cy="304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477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fa8dc3ff2c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2" cy="68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fa8dc3ff2c_0_0"/>
          <p:cNvSpPr txBox="1"/>
          <p:nvPr/>
        </p:nvSpPr>
        <p:spPr>
          <a:xfrm>
            <a:off x="-974725" y="222250"/>
            <a:ext cx="656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Inversión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fa8dc3ff2c_0_0"/>
          <p:cNvSpPr txBox="1"/>
          <p:nvPr/>
        </p:nvSpPr>
        <p:spPr>
          <a:xfrm>
            <a:off x="565825" y="1783250"/>
            <a:ext cx="10372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4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realizó la compra de aparato de rayos X moderno digital,  se contaba con un aparato de 30 años de antigüedad el cual trabaja a un 30% de su capacidad, con una   inversión de  Q, 888,966.00, la cual incluye un revestimiento para la protección contra los rayo x, con un valor de Q 80,000.00 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gfa8dc3ff2c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2973" y="3550100"/>
            <a:ext cx="3640400" cy="272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fa8dc3ff2c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6732" y="3550100"/>
            <a:ext cx="3640426" cy="272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gfa8dc3ff2c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12192002" cy="68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fa8dc3ff2c_0_17"/>
          <p:cNvSpPr txBox="1"/>
          <p:nvPr/>
        </p:nvSpPr>
        <p:spPr>
          <a:xfrm>
            <a:off x="-974725" y="222250"/>
            <a:ext cx="6565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Inversión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fa8dc3ff2c_0_17"/>
          <p:cNvSpPr txBox="1"/>
          <p:nvPr/>
        </p:nvSpPr>
        <p:spPr>
          <a:xfrm>
            <a:off x="565825" y="1783250"/>
            <a:ext cx="114195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2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 realizó la compra de seis ventiladores</a:t>
            </a:r>
            <a:r>
              <a:rPr lang="en-US" sz="25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5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ya que el</a:t>
            </a:r>
            <a:r>
              <a:rPr lang="en-US" sz="2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hospital no contaban con tal equipo, al día de hoy se utilizan en la pediatría y los servicios de medicina de hombre, medicina de mujeres y el área de covid, esto ha servido para disminuir la muerte y  traslados de neonatos y pacientes adultos, con una inversión de Q. 1,286,000.00</a:t>
            </a:r>
            <a:r>
              <a:rPr lang="en-US" sz="25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25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gfa8dc3ff2c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6313" y="3630206"/>
            <a:ext cx="2168676" cy="28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fa8dc3ff2c_0_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7162" y="3633224"/>
            <a:ext cx="2168675" cy="289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fa8dc3ff2c_0_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97662" y="3630206"/>
            <a:ext cx="3586826" cy="289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Microsoft Office PowerPoint</Application>
  <PresentationFormat>Panorámica</PresentationFormat>
  <Paragraphs>71</Paragraphs>
  <Slides>16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Silvia Ramazzini Alfaro</dc:creator>
  <cp:lastModifiedBy>Boris Barrios</cp:lastModifiedBy>
  <cp:revision>1</cp:revision>
  <dcterms:created xsi:type="dcterms:W3CDTF">2020-10-30T17:50:28Z</dcterms:created>
  <dcterms:modified xsi:type="dcterms:W3CDTF">2021-11-15T03:04:14Z</dcterms:modified>
</cp:coreProperties>
</file>