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>
                <a:latin typeface="Arial" panose="020B0604020202020204" pitchFamily="34" charset="0"/>
                <a:cs typeface="Arial" panose="020B0604020202020204" pitchFamily="34" charset="0"/>
              </a:rPr>
              <a:t>Casos de malaria por años. Guatemala, 2011 a sem 1</a:t>
            </a:r>
            <a:r>
              <a:rPr lang="es-MX" sz="1800" baseline="0">
                <a:latin typeface="Arial" panose="020B0604020202020204" pitchFamily="34" charset="0"/>
                <a:cs typeface="Arial" panose="020B0604020202020204" pitchFamily="34" charset="0"/>
              </a:rPr>
              <a:t> a 41:2021.</a:t>
            </a:r>
            <a:endParaRPr lang="es-MX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63333333333333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'Casos y MH'!$AA$3:$AK$3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Sem 41:2021</c:v>
                </c:pt>
              </c:strCache>
            </c:strRef>
          </c:cat>
          <c:val>
            <c:numRef>
              <c:f>'Casos y MH'!$AA$4:$AK$4</c:f>
              <c:numCache>
                <c:formatCode>General</c:formatCode>
                <c:ptCount val="11"/>
                <c:pt idx="0">
                  <c:v>6817</c:v>
                </c:pt>
                <c:pt idx="1">
                  <c:v>5346</c:v>
                </c:pt>
                <c:pt idx="2">
                  <c:v>6214</c:v>
                </c:pt>
                <c:pt idx="3">
                  <c:v>5434</c:v>
                </c:pt>
                <c:pt idx="4">
                  <c:v>5091</c:v>
                </c:pt>
                <c:pt idx="5">
                  <c:v>4853</c:v>
                </c:pt>
                <c:pt idx="6">
                  <c:v>4124</c:v>
                </c:pt>
                <c:pt idx="7">
                  <c:v>3018</c:v>
                </c:pt>
                <c:pt idx="8">
                  <c:v>1994</c:v>
                </c:pt>
                <c:pt idx="9">
                  <c:v>1042</c:v>
                </c:pt>
                <c:pt idx="10">
                  <c:v>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D-41B6-87E3-907BB8155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01935"/>
        <c:axId val="1015075327"/>
      </c:lineChart>
      <c:catAx>
        <c:axId val="91850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075327"/>
        <c:crosses val="autoZero"/>
        <c:auto val="1"/>
        <c:lblAlgn val="ctr"/>
        <c:lblOffset val="100"/>
        <c:noMultiLvlLbl val="0"/>
      </c:catAx>
      <c:valAx>
        <c:axId val="1015075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5019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0" i="0" cap="none" baseline="0">
                <a:latin typeface="Arial" panose="020B0604020202020204" pitchFamily="34" charset="0"/>
              </a:rPr>
              <a:t>Casos de malaria por área de salud. Guatemala, sem 1 a 41:2021.</a:t>
            </a:r>
          </a:p>
        </c:rich>
      </c:tx>
      <c:layout>
        <c:manualLayout>
          <c:xMode val="edge"/>
          <c:yMode val="edge"/>
          <c:x val="0.277777777777777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01-4336-AFD6-A2CA0DF5C6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01-4336-AFD6-A2CA0DF5C6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01-4336-AFD6-A2CA0DF5C6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01-4336-AFD6-A2CA0DF5C6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01-4336-AFD6-A2CA0DF5C6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01-4336-AFD6-A2CA0DF5C6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901-4336-AFD6-A2CA0DF5C60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901-4336-AFD6-A2CA0DF5C60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901-4336-AFD6-A2CA0DF5C608}"/>
                </c:ext>
              </c:extLst>
            </c:dLbl>
            <c:dLbl>
              <c:idx val="2"/>
              <c:layout>
                <c:manualLayout>
                  <c:x val="-0.1"/>
                  <c:y val="0.1111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01-4336-AFD6-A2CA0DF5C608}"/>
                </c:ext>
              </c:extLst>
            </c:dLbl>
            <c:dLbl>
              <c:idx val="3"/>
              <c:layout>
                <c:manualLayout>
                  <c:x val="-0.15277777777777779"/>
                  <c:y val="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01-4336-AFD6-A2CA0DF5C608}"/>
                </c:ext>
              </c:extLst>
            </c:dLbl>
            <c:dLbl>
              <c:idx val="4"/>
              <c:layout>
                <c:manualLayout>
                  <c:x val="-0.21111111111111111"/>
                  <c:y val="-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01-4336-AFD6-A2CA0DF5C608}"/>
                </c:ext>
              </c:extLst>
            </c:dLbl>
            <c:dLbl>
              <c:idx val="5"/>
              <c:layout>
                <c:manualLayout>
                  <c:x val="1.1111111111111112E-2"/>
                  <c:y val="-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01-4336-AFD6-A2CA0DF5C608}"/>
                </c:ext>
              </c:extLst>
            </c:dLbl>
            <c:dLbl>
              <c:idx val="6"/>
              <c:layout>
                <c:manualLayout>
                  <c:x val="8.611111111111111E-2"/>
                  <c:y val="1.8518518518518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901-4336-AFD6-A2CA0DF5C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'%'!$J$6:$J$12</c:f>
              <c:strCache>
                <c:ptCount val="7"/>
                <c:pt idx="0">
                  <c:v>Alta Verapaz</c:v>
                </c:pt>
                <c:pt idx="1">
                  <c:v>Izabal </c:v>
                </c:pt>
                <c:pt idx="2">
                  <c:v>Escuintla</c:v>
                </c:pt>
                <c:pt idx="3">
                  <c:v>Petén Norte</c:v>
                </c:pt>
                <c:pt idx="4">
                  <c:v>Petén Sur occidente</c:v>
                </c:pt>
                <c:pt idx="5">
                  <c:v> Suchitepequez</c:v>
                </c:pt>
                <c:pt idx="6">
                  <c:v>Resto</c:v>
                </c:pt>
              </c:strCache>
            </c:strRef>
          </c:cat>
          <c:val>
            <c:numRef>
              <c:f>'%'!$K$6:$K$12</c:f>
              <c:numCache>
                <c:formatCode>General</c:formatCode>
                <c:ptCount val="7"/>
                <c:pt idx="0">
                  <c:v>489</c:v>
                </c:pt>
                <c:pt idx="1">
                  <c:v>181</c:v>
                </c:pt>
                <c:pt idx="2">
                  <c:v>46</c:v>
                </c:pt>
                <c:pt idx="3">
                  <c:v>37</c:v>
                </c:pt>
                <c:pt idx="4">
                  <c:v>15</c:v>
                </c:pt>
                <c:pt idx="5">
                  <c:v>6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901-4336-AFD6-A2CA0DF5C60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Número de casos y porcentaje</a:t>
            </a:r>
            <a:r>
              <a:rPr lang="en-US" baseline="0"/>
              <a:t> acumulativo </a:t>
            </a:r>
            <a:r>
              <a:rPr lang="en-US"/>
              <a:t>por edad y sexo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000188561620492E-2"/>
          <c:y val="0.18075413416863109"/>
          <c:w val="0.79933051118865206"/>
          <c:h val="0.63093552759962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DashBoard!$D$2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cat>
            <c:strRef>
              <c:f>DashBoard!$B$3:$B$13</c:f>
              <c:strCache>
                <c:ptCount val="11"/>
                <c:pt idx="0">
                  <c:v>&lt;5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&gt;50</c:v>
                </c:pt>
              </c:strCache>
            </c:strRef>
          </c:cat>
          <c:val>
            <c:numRef>
              <c:f>DashBoard!$D$3:$D$13</c:f>
              <c:numCache>
                <c:formatCode>General</c:formatCode>
                <c:ptCount val="11"/>
                <c:pt idx="0">
                  <c:v>25</c:v>
                </c:pt>
                <c:pt idx="1">
                  <c:v>52</c:v>
                </c:pt>
                <c:pt idx="2">
                  <c:v>51</c:v>
                </c:pt>
                <c:pt idx="3">
                  <c:v>42</c:v>
                </c:pt>
                <c:pt idx="4">
                  <c:v>44</c:v>
                </c:pt>
                <c:pt idx="5">
                  <c:v>32</c:v>
                </c:pt>
                <c:pt idx="6">
                  <c:v>33</c:v>
                </c:pt>
                <c:pt idx="7">
                  <c:v>18</c:v>
                </c:pt>
                <c:pt idx="8">
                  <c:v>23</c:v>
                </c:pt>
                <c:pt idx="9">
                  <c:v>11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2-435A-A325-7AED23DD577D}"/>
            </c:ext>
          </c:extLst>
        </c:ser>
        <c:ser>
          <c:idx val="1"/>
          <c:order val="1"/>
          <c:tx>
            <c:strRef>
              <c:f>DashBoard!$E$2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strRef>
              <c:f>DashBoard!$B$3:$B$13</c:f>
              <c:strCache>
                <c:ptCount val="11"/>
                <c:pt idx="0">
                  <c:v>&lt;5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&gt;50</c:v>
                </c:pt>
              </c:strCache>
            </c:strRef>
          </c:cat>
          <c:val>
            <c:numRef>
              <c:f>DashBoard!$E$3:$E$13</c:f>
              <c:numCache>
                <c:formatCode>General</c:formatCode>
                <c:ptCount val="11"/>
                <c:pt idx="0">
                  <c:v>33</c:v>
                </c:pt>
                <c:pt idx="1">
                  <c:v>61</c:v>
                </c:pt>
                <c:pt idx="2">
                  <c:v>72</c:v>
                </c:pt>
                <c:pt idx="3">
                  <c:v>55</c:v>
                </c:pt>
                <c:pt idx="4">
                  <c:v>44</c:v>
                </c:pt>
                <c:pt idx="5">
                  <c:v>26</c:v>
                </c:pt>
                <c:pt idx="6">
                  <c:v>23</c:v>
                </c:pt>
                <c:pt idx="7">
                  <c:v>30</c:v>
                </c:pt>
                <c:pt idx="8">
                  <c:v>12</c:v>
                </c:pt>
                <c:pt idx="9">
                  <c:v>14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2-435A-A325-7AED23DD5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62008832"/>
        <c:axId val="262010752"/>
      </c:barChart>
      <c:lineChart>
        <c:grouping val="standard"/>
        <c:varyColors val="0"/>
        <c:ser>
          <c:idx val="2"/>
          <c:order val="2"/>
          <c:tx>
            <c:strRef>
              <c:f>DashBoard!$G$2</c:f>
              <c:strCache>
                <c:ptCount val="1"/>
                <c:pt idx="0">
                  <c:v>Acumulativo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DashBoard!$G$3:$G$13</c:f>
              <c:numCache>
                <c:formatCode>0%</c:formatCode>
                <c:ptCount val="11"/>
                <c:pt idx="0">
                  <c:v>7.6416337285902497E-2</c:v>
                </c:pt>
                <c:pt idx="1">
                  <c:v>0.22529644268774704</c:v>
                </c:pt>
                <c:pt idx="2">
                  <c:v>0.38735177865612647</c:v>
                </c:pt>
                <c:pt idx="3">
                  <c:v>0.51515151515151514</c:v>
                </c:pt>
                <c:pt idx="4">
                  <c:v>0.63109354413702234</c:v>
                </c:pt>
                <c:pt idx="5">
                  <c:v>0.70750988142292481</c:v>
                </c:pt>
                <c:pt idx="6">
                  <c:v>0.78129117259552028</c:v>
                </c:pt>
                <c:pt idx="7">
                  <c:v>0.84453227931488783</c:v>
                </c:pt>
                <c:pt idx="8">
                  <c:v>0.89064558629776003</c:v>
                </c:pt>
                <c:pt idx="9">
                  <c:v>0.92358366271409731</c:v>
                </c:pt>
                <c:pt idx="10">
                  <c:v>0.99999999999999978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E2-435A-A325-7AED23DD5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080384"/>
        <c:axId val="262078464"/>
      </c:lineChart>
      <c:catAx>
        <c:axId val="26200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2010752"/>
        <c:crosses val="autoZero"/>
        <c:auto val="1"/>
        <c:lblAlgn val="ctr"/>
        <c:lblOffset val="100"/>
        <c:noMultiLvlLbl val="0"/>
      </c:catAx>
      <c:valAx>
        <c:axId val="26201075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Número de casos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262008832"/>
        <c:crosses val="autoZero"/>
        <c:crossBetween val="between"/>
      </c:valAx>
      <c:valAx>
        <c:axId val="262078464"/>
        <c:scaling>
          <c:orientation val="minMax"/>
          <c:max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Porcentaje de casos totales</a:t>
                </a:r>
                <a:endParaRPr lang="en-US" sz="120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62080384"/>
        <c:crosses val="max"/>
        <c:crossBetween val="between"/>
      </c:valAx>
      <c:catAx>
        <c:axId val="262080384"/>
        <c:scaling>
          <c:orientation val="minMax"/>
        </c:scaling>
        <c:delete val="1"/>
        <c:axPos val="b"/>
        <c:majorTickMark val="out"/>
        <c:minorTickMark val="none"/>
        <c:tickLblPos val="nextTo"/>
        <c:crossAx val="2620784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68159" y="2952306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Paludismo o Malaria</a:t>
            </a:r>
            <a:endParaRPr lang="es-GT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51ED4C-AD8C-4687-A49C-69ED9105BDE1}"/>
              </a:ext>
            </a:extLst>
          </p:cNvPr>
          <p:cNvSpPr txBox="1"/>
          <p:nvPr/>
        </p:nvSpPr>
        <p:spPr>
          <a:xfrm>
            <a:off x="0" y="76478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SALUD PÚBLICA Y ASISTENCIA SOCIAL</a:t>
            </a:r>
          </a:p>
          <a:p>
            <a:pPr algn="ctr"/>
            <a:r>
              <a:rPr lang="es-GT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Enfermedades Transmitidas por Vectores</a:t>
            </a:r>
          </a:p>
          <a:p>
            <a:pPr algn="ctr"/>
            <a:r>
              <a:rPr lang="es-G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DRPAP/MSPAS</a:t>
            </a:r>
            <a:endParaRPr lang="es-G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8942" y="1917733"/>
            <a:ext cx="3400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prstClr val="black"/>
                </a:solidFill>
              </a:rPr>
              <a:t>Comunicación para el cambio de comportamiento, </a:t>
            </a:r>
            <a:r>
              <a:rPr lang="es-GT" sz="2000" dirty="0" smtClean="0"/>
              <a:t>reforzando </a:t>
            </a:r>
            <a:r>
              <a:rPr lang="es-GT" sz="2000" dirty="0"/>
              <a:t>los mensajes de información y prevención con las poblaciones de zonas endémicas y de alto </a:t>
            </a:r>
            <a:r>
              <a:rPr lang="es-GT" sz="2000" dirty="0" smtClean="0"/>
              <a:t>riesgo </a:t>
            </a:r>
            <a:r>
              <a:rPr lang="es-GT" sz="2000" dirty="0"/>
              <a:t>sobre el uso de los mosquiteros, conocimiento de los síntomas, transmisión de la malaria y sobre todo la NO automedicación.</a:t>
            </a:r>
            <a:endParaRPr lang="en-US" sz="2000" dirty="0"/>
          </a:p>
          <a:p>
            <a:pPr lvl="0" algn="just"/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Acciones que se están realizando </a:t>
            </a:r>
            <a:endParaRPr lang="es-G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97" y="1156904"/>
            <a:ext cx="4163786" cy="55517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27" y="1273409"/>
            <a:ext cx="4281544" cy="25995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70" y="3971950"/>
            <a:ext cx="4303058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8942" y="2530683"/>
            <a:ext cx="3400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GT" sz="2000" b="1" dirty="0"/>
              <a:t>P</a:t>
            </a:r>
            <a:r>
              <a:rPr lang="es-GT" sz="2000" b="1" dirty="0" smtClean="0"/>
              <a:t>romocionar </a:t>
            </a:r>
            <a:r>
              <a:rPr lang="es-GT" sz="2000" b="1" dirty="0"/>
              <a:t>el diagnóstico temprano, </a:t>
            </a:r>
            <a:r>
              <a:rPr lang="es-GT" sz="2000" dirty="0"/>
              <a:t>para que las personas que tengan síntomas acudan lo antes posible a un servicio de salud o con un colaborador voluntario de su comunidad para hacerse la prueba y si lo necesitan, recibir el tratamiento. 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Acciones que se están realizando </a:t>
            </a:r>
            <a:endParaRPr lang="es-G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53" y="1117827"/>
            <a:ext cx="2844017" cy="56880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78" y="1185874"/>
            <a:ext cx="4203330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04FEEF8-6100-4A2C-8548-B7D778FEFD24}"/>
              </a:ext>
            </a:extLst>
          </p:cNvPr>
          <p:cNvSpPr txBox="1"/>
          <p:nvPr/>
        </p:nvSpPr>
        <p:spPr>
          <a:xfrm>
            <a:off x="3126828" y="455629"/>
            <a:ext cx="593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49076" r="5549" b="9247"/>
          <a:stretch>
            <a:fillRect/>
          </a:stretch>
        </p:blipFill>
        <p:spPr>
          <a:xfrm>
            <a:off x="1184564" y="0"/>
            <a:ext cx="11007436" cy="6858000"/>
          </a:xfrm>
          <a:prstGeom prst="rect">
            <a:avLst/>
          </a:prstGeom>
        </p:spPr>
      </p:pic>
      <p:pic>
        <p:nvPicPr>
          <p:cNvPr id="1026" name="Picture 2" descr="C:\Users\miriam.mendez\Desktop\escritorio 2020\AUTORIDADES 2020\png\LOGO de salud-03.png"/>
          <p:cNvPicPr>
            <a:picLocks noChangeAspect="1" noChangeArrowheads="1"/>
          </p:cNvPicPr>
          <p:nvPr/>
        </p:nvPicPr>
        <p:blipFill>
          <a:blip r:embed="rId3" cstate="print"/>
          <a:srcRect l="1075" t="29293" r="21108" b="26738"/>
          <a:stretch>
            <a:fillRect/>
          </a:stretch>
        </p:blipFill>
        <p:spPr bwMode="auto">
          <a:xfrm>
            <a:off x="1841502" y="2205310"/>
            <a:ext cx="8337180" cy="247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Enfermedades Transmitidas por Vectores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9634" y="1489165"/>
            <a:ext cx="5363247" cy="269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ea typeface="Arial" panose="020B0604020202020204" pitchFamily="34" charset="0"/>
              </a:rPr>
              <a:t>En el periodo 2012-2021 el programa de malaria ha estado </a:t>
            </a:r>
            <a:r>
              <a:rPr lang="es-ES" sz="2800" b="1" dirty="0" smtClean="0">
                <a:latin typeface="Arial" panose="020B0604020202020204" pitchFamily="34" charset="0"/>
                <a:ea typeface="Arial" panose="020B0604020202020204" pitchFamily="34" charset="0"/>
              </a:rPr>
              <a:t>orientado </a:t>
            </a:r>
            <a:r>
              <a:rPr lang="es-ES" sz="2800" b="1" dirty="0">
                <a:latin typeface="Arial" panose="020B0604020202020204" pitchFamily="34" charset="0"/>
                <a:ea typeface="Arial" panose="020B0604020202020204" pitchFamily="34" charset="0"/>
              </a:rPr>
              <a:t>a la eliminación </a:t>
            </a:r>
            <a:r>
              <a:rPr lang="es-ES" sz="2800" dirty="0">
                <a:latin typeface="Arial" panose="020B0604020202020204" pitchFamily="34" charset="0"/>
                <a:ea typeface="Arial" panose="020B0604020202020204" pitchFamily="34" charset="0"/>
              </a:rPr>
              <a:t>de malaria de acuerdo a los lineamientos internacionales proporcionados por OPS. </a:t>
            </a:r>
            <a:endParaRPr lang="es-MX" sz="2800" dirty="0"/>
          </a:p>
        </p:txBody>
      </p:sp>
      <p:sp>
        <p:nvSpPr>
          <p:cNvPr id="11" name="Rectángulo 10"/>
          <p:cNvSpPr/>
          <p:nvPr/>
        </p:nvSpPr>
        <p:spPr>
          <a:xfrm>
            <a:off x="4284618" y="4316382"/>
            <a:ext cx="735438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Para los años 2021 al 2022 los esfuerzos hacia la eliminación se van transfiriendo a la iniciativa </a:t>
            </a:r>
            <a:r>
              <a:rPr lang="es-ES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IREM</a:t>
            </a:r>
            <a:r>
              <a:rPr lang="es-E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administrada por BID y con el apoyo técnico de OPS y CHAI. 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Enfermedades Transmitidas por Vectores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8194" y="1402585"/>
            <a:ext cx="4676502" cy="306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La búsqueda de la </a:t>
            </a:r>
            <a:r>
              <a:rPr lang="es-ES" sz="3200" b="1" dirty="0">
                <a:latin typeface="Arial" panose="020B0604020202020204" pitchFamily="34" charset="0"/>
                <a:ea typeface="Arial" panose="020B0604020202020204" pitchFamily="34" charset="0"/>
              </a:rPr>
              <a:t>eliminación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 de la especie remanente en Guatemala, </a:t>
            </a:r>
            <a:r>
              <a:rPr lang="es-ES" sz="3200" b="1" i="1" dirty="0">
                <a:latin typeface="Arial" panose="020B0604020202020204" pitchFamily="34" charset="0"/>
                <a:ea typeface="Arial" panose="020B0604020202020204" pitchFamily="34" charset="0"/>
              </a:rPr>
              <a:t>P. vivax</a:t>
            </a:r>
            <a:r>
              <a:rPr lang="es-ES" sz="3200" i="1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 se continúa fundamentando en la estrategia </a:t>
            </a:r>
            <a:r>
              <a:rPr lang="es-ES" sz="3200" b="1" dirty="0">
                <a:latin typeface="Arial" panose="020B0604020202020204" pitchFamily="34" charset="0"/>
                <a:ea typeface="Arial" panose="020B0604020202020204" pitchFamily="34" charset="0"/>
              </a:rPr>
              <a:t>DTIR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03225" y="3825316"/>
            <a:ext cx="6109061" cy="308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ea typeface="Arial" panose="020B0604020202020204" pitchFamily="34" charset="0"/>
              </a:rPr>
              <a:t>Con la 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caracterización de los </a:t>
            </a:r>
            <a:r>
              <a:rPr lang="es-ES" sz="3200" b="1" dirty="0">
                <a:latin typeface="Arial" panose="020B0604020202020204" pitchFamily="34" charset="0"/>
                <a:ea typeface="Arial" panose="020B0604020202020204" pitchFamily="34" charset="0"/>
              </a:rPr>
              <a:t>focos de transmisión </a:t>
            </a:r>
            <a:r>
              <a:rPr lang="es-ES" sz="3200" dirty="0" smtClean="0"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generan planes específicos de abordaje en base a la </a:t>
            </a:r>
            <a:r>
              <a:rPr lang="es-ES" sz="3200" b="1" dirty="0">
                <a:latin typeface="Arial" panose="020B0604020202020204" pitchFamily="34" charset="0"/>
                <a:ea typeface="Arial" panose="020B0604020202020204" pitchFamily="34" charset="0"/>
              </a:rPr>
              <a:t>epidemiología local </a:t>
            </a:r>
            <a:r>
              <a:rPr lang="es-ES" sz="3200" dirty="0">
                <a:latin typeface="Arial" panose="020B0604020202020204" pitchFamily="34" charset="0"/>
                <a:ea typeface="Arial" panose="020B0604020202020204" pitchFamily="34" charset="0"/>
              </a:rPr>
              <a:t>de cada foco.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Enfermedades Transmitidas por Vectores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3173" y="1447294"/>
            <a:ext cx="30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2011 al 2020 se tenía una reducción del 85%.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0041" y="2998484"/>
            <a:ext cx="3413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A la semana 41 del 2021 se registran 804 casos a </a:t>
            </a:r>
            <a:r>
              <a:rPr lang="es-ES" i="1" dirty="0" smtClean="0">
                <a:latin typeface="Arial" panose="020B0604020202020204" pitchFamily="34" charset="0"/>
                <a:ea typeface="Arial" panose="020B0604020202020204" pitchFamily="34" charset="0"/>
              </a:rPr>
              <a:t>P. vivax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y con eso se superan los 700 casos que se llevan el 2020 a esa misma semana.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681569"/>
              </p:ext>
            </p:extLst>
          </p:nvPr>
        </p:nvGraphicFramePr>
        <p:xfrm>
          <a:off x="3977820" y="1447294"/>
          <a:ext cx="7798524" cy="480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12544" y="1671042"/>
            <a:ext cx="2586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el 2021 se tiene un resurgimiento de la malaria en el norte del país, con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</a:rPr>
              <a:t>alta concentración de casos en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Alta Verapaz, Izabal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y Peten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Norte (87%),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mientras hay una notable reducción de casos en el sur (</a:t>
            </a:r>
            <a:r>
              <a:rPr lang="es-E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Escuintla, Suchitepéquez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20838"/>
              </p:ext>
            </p:extLst>
          </p:nvPr>
        </p:nvGraphicFramePr>
        <p:xfrm>
          <a:off x="3265713" y="1484755"/>
          <a:ext cx="7053943" cy="500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566160" y="6426926"/>
            <a:ext cx="220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SIGSA</a:t>
            </a:r>
            <a:endParaRPr lang="es-MX" dirty="0"/>
          </a:p>
        </p:txBody>
      </p:sp>
      <p:sp>
        <p:nvSpPr>
          <p:cNvPr id="14" name="TextBox 2"/>
          <p:cNvSpPr txBox="1"/>
          <p:nvPr/>
        </p:nvSpPr>
        <p:spPr>
          <a:xfrm>
            <a:off x="2011378" y="287382"/>
            <a:ext cx="592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Casos por área de salud </a:t>
            </a:r>
            <a:r>
              <a:rPr lang="es-GT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Casos por área de salud 2020 - 2021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3173" y="1881049"/>
            <a:ext cx="2530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de país se tiene un incremento de casos del 15%.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Esto a expensas de incremento en Alta Verapaz e Izabal principalmente.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Escuintla y Suchitepéquez cursan con reducción de casos.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11252"/>
              </p:ext>
            </p:extLst>
          </p:nvPr>
        </p:nvGraphicFramePr>
        <p:xfrm>
          <a:off x="3215816" y="1619793"/>
          <a:ext cx="7471955" cy="4598126"/>
        </p:xfrm>
        <a:graphic>
          <a:graphicData uri="http://schemas.openxmlformats.org/drawingml/2006/table">
            <a:tbl>
              <a:tblPr/>
              <a:tblGrid>
                <a:gridCol w="3235886">
                  <a:extLst>
                    <a:ext uri="{9D8B030D-6E8A-4147-A177-3AD203B41FA5}">
                      <a16:colId xmlns:a16="http://schemas.microsoft.com/office/drawing/2014/main" val="1102087500"/>
                    </a:ext>
                  </a:extLst>
                </a:gridCol>
                <a:gridCol w="1412023">
                  <a:extLst>
                    <a:ext uri="{9D8B030D-6E8A-4147-A177-3AD203B41FA5}">
                      <a16:colId xmlns:a16="http://schemas.microsoft.com/office/drawing/2014/main" val="434740589"/>
                    </a:ext>
                  </a:extLst>
                </a:gridCol>
                <a:gridCol w="1412023">
                  <a:extLst>
                    <a:ext uri="{9D8B030D-6E8A-4147-A177-3AD203B41FA5}">
                      <a16:colId xmlns:a16="http://schemas.microsoft.com/office/drawing/2014/main" val="740591572"/>
                    </a:ext>
                  </a:extLst>
                </a:gridCol>
                <a:gridCol w="1412023">
                  <a:extLst>
                    <a:ext uri="{9D8B030D-6E8A-4147-A177-3AD203B41FA5}">
                      <a16:colId xmlns:a16="http://schemas.microsoft.com/office/drawing/2014/main" val="1931336056"/>
                    </a:ext>
                  </a:extLst>
                </a:gridCol>
              </a:tblGrid>
              <a:tr h="7471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de malaria por área de salud, Guatemala, semanas 1 a 41:2021.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431248"/>
                  </a:ext>
                </a:extLst>
              </a:tr>
              <a:tr h="8046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0692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125898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Escuintla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28429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97478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Izabal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8159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Petén Norte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4569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Petén Sur occidente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19026"/>
                  </a:ext>
                </a:extLst>
              </a:tr>
              <a:tr h="42149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Suchitepequez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92967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915370" y="6323376"/>
            <a:ext cx="218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SIGSA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91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Grupos de edad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5132" y="1933624"/>
            <a:ext cx="3082834" cy="37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 Los </a:t>
            </a:r>
            <a:r>
              <a:rPr lang="es-ES" b="1" dirty="0">
                <a:solidFill>
                  <a:prstClr val="black"/>
                </a:solidFill>
              </a:rPr>
              <a:t>menores de 15 años reúnen el </a:t>
            </a:r>
            <a:r>
              <a:rPr lang="es-ES" b="1" dirty="0" smtClean="0">
                <a:solidFill>
                  <a:prstClr val="black"/>
                </a:solidFill>
              </a:rPr>
              <a:t>39%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de los casos. Los grupos considerados como </a:t>
            </a:r>
            <a:r>
              <a:rPr lang="es-ES" b="1" dirty="0">
                <a:solidFill>
                  <a:prstClr val="black"/>
                </a:solidFill>
              </a:rPr>
              <a:t>económicamente activ</a:t>
            </a:r>
            <a:r>
              <a:rPr lang="es-ES" dirty="0">
                <a:solidFill>
                  <a:prstClr val="black"/>
                </a:solidFill>
              </a:rPr>
              <a:t>os, de 15 a 49 años, reúnen el </a:t>
            </a:r>
            <a:r>
              <a:rPr lang="es-ES" b="1" dirty="0" smtClean="0">
                <a:solidFill>
                  <a:prstClr val="black"/>
                </a:solidFill>
              </a:rPr>
              <a:t>57%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de los casos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Los grupos de jóvenes de 10 a 14 años y de 15 a 19 años, tienen riesgos adicionales debidos a actividades sociales y religiosas en horas de la noche, cuando es mayor la actividad de picadura de los anofelinos. </a:t>
            </a:r>
            <a:endParaRPr lang="es-MX" sz="2800" dirty="0">
              <a:solidFill>
                <a:prstClr val="black"/>
              </a:solidFill>
            </a:endParaRPr>
          </a:p>
          <a:p>
            <a:pPr lvl="0"/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18593"/>
              </p:ext>
            </p:extLst>
          </p:nvPr>
        </p:nvGraphicFramePr>
        <p:xfrm>
          <a:off x="3317966" y="1423908"/>
          <a:ext cx="8451668" cy="502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6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Acciones que se están realizando </a:t>
            </a:r>
            <a:endParaRPr lang="es-G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01833" y="1274693"/>
            <a:ext cx="998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GT" sz="2000" b="1" dirty="0" smtClean="0"/>
              <a:t>Distribución </a:t>
            </a:r>
            <a:r>
              <a:rPr lang="es-GT" sz="2000" b="1" dirty="0"/>
              <a:t>de </a:t>
            </a:r>
            <a:r>
              <a:rPr lang="es-GT" sz="2000" b="1" dirty="0" smtClean="0"/>
              <a:t>Mosquiteros </a:t>
            </a:r>
            <a:r>
              <a:rPr lang="es-GT" sz="2000" b="1" dirty="0"/>
              <a:t>Impregnados con Insecticida de Larga Duración –MTILD </a:t>
            </a:r>
            <a:endParaRPr lang="es-MX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3" y="1748525"/>
            <a:ext cx="5057223" cy="50572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8" y="2469104"/>
            <a:ext cx="6690706" cy="32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599</Words>
  <Application>Microsoft Office PowerPoint</Application>
  <PresentationFormat>Panorámica</PresentationFormat>
  <Paragraphs>85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Ramazzini Alfaro</dc:creator>
  <cp:lastModifiedBy>HP</cp:lastModifiedBy>
  <cp:revision>38</cp:revision>
  <dcterms:created xsi:type="dcterms:W3CDTF">2021-03-24T21:31:23Z</dcterms:created>
  <dcterms:modified xsi:type="dcterms:W3CDTF">2021-11-05T13:17:18Z</dcterms:modified>
</cp:coreProperties>
</file>