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handoutMasterIdLst>
    <p:handoutMasterId r:id="rId34"/>
  </p:handoutMasterIdLst>
  <p:sldIdLst>
    <p:sldId id="256" r:id="rId2"/>
    <p:sldId id="321" r:id="rId3"/>
    <p:sldId id="354" r:id="rId4"/>
    <p:sldId id="356" r:id="rId5"/>
    <p:sldId id="387" r:id="rId6"/>
    <p:sldId id="370" r:id="rId7"/>
    <p:sldId id="376" r:id="rId8"/>
    <p:sldId id="377" r:id="rId9"/>
    <p:sldId id="371" r:id="rId10"/>
    <p:sldId id="391" r:id="rId11"/>
    <p:sldId id="389" r:id="rId12"/>
    <p:sldId id="388" r:id="rId13"/>
    <p:sldId id="373" r:id="rId14"/>
    <p:sldId id="374" r:id="rId15"/>
    <p:sldId id="362" r:id="rId16"/>
    <p:sldId id="360" r:id="rId17"/>
    <p:sldId id="375" r:id="rId18"/>
    <p:sldId id="379" r:id="rId19"/>
    <p:sldId id="380" r:id="rId20"/>
    <p:sldId id="382" r:id="rId21"/>
    <p:sldId id="383" r:id="rId22"/>
    <p:sldId id="384" r:id="rId23"/>
    <p:sldId id="385" r:id="rId24"/>
    <p:sldId id="378" r:id="rId25"/>
    <p:sldId id="363" r:id="rId26"/>
    <p:sldId id="364" r:id="rId27"/>
    <p:sldId id="365" r:id="rId28"/>
    <p:sldId id="367" r:id="rId29"/>
    <p:sldId id="368" r:id="rId30"/>
    <p:sldId id="386" r:id="rId31"/>
    <p:sldId id="381" r:id="rId3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2019" initials="H" lastIdx="2" clrIdx="0">
    <p:extLst>
      <p:ext uri="{19B8F6BF-5375-455C-9EA6-DF929625EA0E}">
        <p15:presenceInfo xmlns:p15="http://schemas.microsoft.com/office/powerpoint/2012/main" userId="HP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77" autoAdjust="0"/>
    <p:restoredTop sz="94660"/>
  </p:normalViewPr>
  <p:slideViewPr>
    <p:cSldViewPr snapToGrid="0">
      <p:cViewPr varScale="1">
        <p:scale>
          <a:sx n="73" d="100"/>
          <a:sy n="73" d="100"/>
        </p:scale>
        <p:origin x="3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D9189-207E-4812-8FBC-9489E66F7BE7}" type="doc">
      <dgm:prSet loTypeId="urn:microsoft.com/office/officeart/2005/8/layout/venn1" loCatId="relationship" qsTypeId="urn:microsoft.com/office/officeart/2005/8/quickstyle/3d3" qsCatId="3D" csTypeId="urn:microsoft.com/office/officeart/2005/8/colors/accent1_2" csCatId="accent1" phldr="1"/>
      <dgm:spPr/>
    </dgm:pt>
    <dgm:pt modelId="{762A7ACA-C870-4ED0-B1E9-03CBDC85C0B6}">
      <dgm:prSet phldrT="[Texto]" custT="1"/>
      <dgm:spPr/>
      <dgm:t>
        <a:bodyPr/>
        <a:lstStyle/>
        <a:p>
          <a:endParaRPr lang="es-ES" sz="1600" b="1" dirty="0">
            <a:latin typeface="Montserrat" panose="00000500000000000000" pitchFamily="2" charset="0"/>
          </a:endParaRPr>
        </a:p>
        <a:p>
          <a:endParaRPr lang="es-ES" sz="1600" b="1" dirty="0">
            <a:latin typeface="Montserrat" panose="00000500000000000000" pitchFamily="2" charset="0"/>
          </a:endParaRPr>
        </a:p>
      </dgm:t>
    </dgm:pt>
    <dgm:pt modelId="{7255F8A5-6D75-41C2-B561-76F041588C15}" type="parTrans" cxnId="{95748465-25E2-476E-B0EC-4E8B2183C308}">
      <dgm:prSet/>
      <dgm:spPr/>
      <dgm:t>
        <a:bodyPr/>
        <a:lstStyle/>
        <a:p>
          <a:endParaRPr lang="es-ES" sz="1600" b="1">
            <a:latin typeface="Montserrat" panose="00000500000000000000" pitchFamily="2" charset="0"/>
          </a:endParaRPr>
        </a:p>
      </dgm:t>
    </dgm:pt>
    <dgm:pt modelId="{7CCBC68C-4467-490D-93B2-2A8FF0E60304}" type="sibTrans" cxnId="{95748465-25E2-476E-B0EC-4E8B2183C308}">
      <dgm:prSet/>
      <dgm:spPr/>
      <dgm:t>
        <a:bodyPr/>
        <a:lstStyle/>
        <a:p>
          <a:endParaRPr lang="es-ES" sz="1600" b="1">
            <a:latin typeface="Montserrat" panose="00000500000000000000" pitchFamily="2" charset="0"/>
          </a:endParaRPr>
        </a:p>
      </dgm:t>
    </dgm:pt>
    <dgm:pt modelId="{B99785B7-ABB4-4AF9-BDA4-D17CDE5D644D}">
      <dgm:prSet phldrT="[Texto]" custT="1"/>
      <dgm:spPr/>
      <dgm:t>
        <a:bodyPr/>
        <a:lstStyle/>
        <a:p>
          <a:r>
            <a:rPr lang="es-ES" sz="1600" b="1" dirty="0">
              <a:latin typeface="Montserrat" panose="00000500000000000000" pitchFamily="2" charset="0"/>
            </a:rPr>
            <a:t>Propietario del Derecho Minero</a:t>
          </a:r>
        </a:p>
      </dgm:t>
    </dgm:pt>
    <dgm:pt modelId="{3C9BFB9A-C88F-474B-9932-C056B2F4D034}" type="parTrans" cxnId="{8B681F7D-C649-4896-BD59-BAB079CEBEB3}">
      <dgm:prSet/>
      <dgm:spPr/>
      <dgm:t>
        <a:bodyPr/>
        <a:lstStyle/>
        <a:p>
          <a:endParaRPr lang="es-ES" sz="1600" b="1">
            <a:latin typeface="Montserrat" panose="00000500000000000000" pitchFamily="2" charset="0"/>
          </a:endParaRPr>
        </a:p>
      </dgm:t>
    </dgm:pt>
    <dgm:pt modelId="{D12B3354-A0C7-41DE-A9BC-15ED241DAD92}" type="sibTrans" cxnId="{8B681F7D-C649-4896-BD59-BAB079CEBEB3}">
      <dgm:prSet/>
      <dgm:spPr/>
      <dgm:t>
        <a:bodyPr/>
        <a:lstStyle/>
        <a:p>
          <a:endParaRPr lang="es-ES" sz="1600" b="1">
            <a:latin typeface="Montserrat" panose="00000500000000000000" pitchFamily="2" charset="0"/>
          </a:endParaRPr>
        </a:p>
      </dgm:t>
    </dgm:pt>
    <dgm:pt modelId="{83380824-EAD1-488C-8E37-02FE1A7FD23F}">
      <dgm:prSet phldrT="[Texto]" custT="1"/>
      <dgm:spPr/>
      <dgm:t>
        <a:bodyPr/>
        <a:lstStyle/>
        <a:p>
          <a:pPr algn="ctr"/>
          <a:r>
            <a:rPr lang="es-ES" sz="1600" b="1" dirty="0">
              <a:latin typeface="Montserrat" panose="00000500000000000000" pitchFamily="2" charset="0"/>
            </a:rPr>
            <a:t>Pueblo Indígena Maya Q'eqchi´</a:t>
          </a:r>
        </a:p>
      </dgm:t>
    </dgm:pt>
    <dgm:pt modelId="{4A8C4ADA-8C58-4B75-A9EC-17DB6A08F741}" type="parTrans" cxnId="{51E33990-85C3-435A-954B-4192AB2BE787}">
      <dgm:prSet/>
      <dgm:spPr/>
      <dgm:t>
        <a:bodyPr/>
        <a:lstStyle/>
        <a:p>
          <a:endParaRPr lang="es-ES" sz="1600" b="1">
            <a:latin typeface="Montserrat" panose="00000500000000000000" pitchFamily="2" charset="0"/>
          </a:endParaRPr>
        </a:p>
      </dgm:t>
    </dgm:pt>
    <dgm:pt modelId="{173938A4-8E72-4442-B578-82C04956A050}" type="sibTrans" cxnId="{51E33990-85C3-435A-954B-4192AB2BE787}">
      <dgm:prSet/>
      <dgm:spPr/>
      <dgm:t>
        <a:bodyPr/>
        <a:lstStyle/>
        <a:p>
          <a:endParaRPr lang="es-ES" sz="1600" b="1">
            <a:latin typeface="Montserrat" panose="00000500000000000000" pitchFamily="2" charset="0"/>
          </a:endParaRPr>
        </a:p>
      </dgm:t>
    </dgm:pt>
    <dgm:pt modelId="{2B4EC085-E65C-4259-A80A-2E0BD1CEF2FE}" type="pres">
      <dgm:prSet presAssocID="{321D9189-207E-4812-8FBC-9489E66F7BE7}" presName="compositeShape" presStyleCnt="0">
        <dgm:presLayoutVars>
          <dgm:chMax val="7"/>
          <dgm:dir/>
          <dgm:resizeHandles val="exact"/>
        </dgm:presLayoutVars>
      </dgm:prSet>
      <dgm:spPr/>
    </dgm:pt>
    <dgm:pt modelId="{F4A510E6-959D-4B70-BC92-8566968BCD84}" type="pres">
      <dgm:prSet presAssocID="{762A7ACA-C870-4ED0-B1E9-03CBDC85C0B6}" presName="circ1" presStyleLbl="vennNode1" presStyleIdx="0" presStyleCnt="3"/>
      <dgm:spPr/>
      <dgm:t>
        <a:bodyPr/>
        <a:lstStyle/>
        <a:p>
          <a:endParaRPr lang="es-ES"/>
        </a:p>
      </dgm:t>
    </dgm:pt>
    <dgm:pt modelId="{3D69D56E-3424-4932-87C9-9C4F90619CF1}" type="pres">
      <dgm:prSet presAssocID="{762A7ACA-C870-4ED0-B1E9-03CBDC85C0B6}" presName="circ1Tx" presStyleLbl="revTx" presStyleIdx="0" presStyleCnt="0">
        <dgm:presLayoutVars>
          <dgm:chMax val="0"/>
          <dgm:chPref val="0"/>
          <dgm:bulletEnabled val="1"/>
        </dgm:presLayoutVars>
      </dgm:prSet>
      <dgm:spPr/>
      <dgm:t>
        <a:bodyPr/>
        <a:lstStyle/>
        <a:p>
          <a:endParaRPr lang="es-ES"/>
        </a:p>
      </dgm:t>
    </dgm:pt>
    <dgm:pt modelId="{D9F1295B-4252-421F-B215-6F465F95E4F3}" type="pres">
      <dgm:prSet presAssocID="{B99785B7-ABB4-4AF9-BDA4-D17CDE5D644D}" presName="circ2" presStyleLbl="vennNode1" presStyleIdx="1" presStyleCnt="3"/>
      <dgm:spPr/>
      <dgm:t>
        <a:bodyPr/>
        <a:lstStyle/>
        <a:p>
          <a:endParaRPr lang="es-ES"/>
        </a:p>
      </dgm:t>
    </dgm:pt>
    <dgm:pt modelId="{8C5A2B6A-52C0-48AD-8467-EA4BACED8B5D}" type="pres">
      <dgm:prSet presAssocID="{B99785B7-ABB4-4AF9-BDA4-D17CDE5D644D}" presName="circ2Tx" presStyleLbl="revTx" presStyleIdx="0" presStyleCnt="0">
        <dgm:presLayoutVars>
          <dgm:chMax val="0"/>
          <dgm:chPref val="0"/>
          <dgm:bulletEnabled val="1"/>
        </dgm:presLayoutVars>
      </dgm:prSet>
      <dgm:spPr/>
      <dgm:t>
        <a:bodyPr/>
        <a:lstStyle/>
        <a:p>
          <a:endParaRPr lang="es-ES"/>
        </a:p>
      </dgm:t>
    </dgm:pt>
    <dgm:pt modelId="{C9F43ED3-981B-46F4-9259-602095602E6F}" type="pres">
      <dgm:prSet presAssocID="{83380824-EAD1-488C-8E37-02FE1A7FD23F}" presName="circ3" presStyleLbl="vennNode1" presStyleIdx="2" presStyleCnt="3" custLinFactNeighborX="93" custLinFactNeighborY="2743"/>
      <dgm:spPr/>
      <dgm:t>
        <a:bodyPr/>
        <a:lstStyle/>
        <a:p>
          <a:endParaRPr lang="es-ES"/>
        </a:p>
      </dgm:t>
    </dgm:pt>
    <dgm:pt modelId="{EC24ABEC-B1FE-47B4-8830-616988982D3F}" type="pres">
      <dgm:prSet presAssocID="{83380824-EAD1-488C-8E37-02FE1A7FD23F}" presName="circ3Tx" presStyleLbl="revTx" presStyleIdx="0" presStyleCnt="0">
        <dgm:presLayoutVars>
          <dgm:chMax val="0"/>
          <dgm:chPref val="0"/>
          <dgm:bulletEnabled val="1"/>
        </dgm:presLayoutVars>
      </dgm:prSet>
      <dgm:spPr/>
      <dgm:t>
        <a:bodyPr/>
        <a:lstStyle/>
        <a:p>
          <a:endParaRPr lang="es-ES"/>
        </a:p>
      </dgm:t>
    </dgm:pt>
  </dgm:ptLst>
  <dgm:cxnLst>
    <dgm:cxn modelId="{43C31CF8-955C-4BE3-8D21-416F6621936B}" type="presOf" srcId="{B99785B7-ABB4-4AF9-BDA4-D17CDE5D644D}" destId="{D9F1295B-4252-421F-B215-6F465F95E4F3}" srcOrd="0" destOrd="0" presId="urn:microsoft.com/office/officeart/2005/8/layout/venn1"/>
    <dgm:cxn modelId="{46B08888-8712-42F5-9F47-DD2D1EEC0016}" type="presOf" srcId="{762A7ACA-C870-4ED0-B1E9-03CBDC85C0B6}" destId="{F4A510E6-959D-4B70-BC92-8566968BCD84}" srcOrd="0" destOrd="0" presId="urn:microsoft.com/office/officeart/2005/8/layout/venn1"/>
    <dgm:cxn modelId="{8B681F7D-C649-4896-BD59-BAB079CEBEB3}" srcId="{321D9189-207E-4812-8FBC-9489E66F7BE7}" destId="{B99785B7-ABB4-4AF9-BDA4-D17CDE5D644D}" srcOrd="1" destOrd="0" parTransId="{3C9BFB9A-C88F-474B-9932-C056B2F4D034}" sibTransId="{D12B3354-A0C7-41DE-A9BC-15ED241DAD92}"/>
    <dgm:cxn modelId="{95748465-25E2-476E-B0EC-4E8B2183C308}" srcId="{321D9189-207E-4812-8FBC-9489E66F7BE7}" destId="{762A7ACA-C870-4ED0-B1E9-03CBDC85C0B6}" srcOrd="0" destOrd="0" parTransId="{7255F8A5-6D75-41C2-B561-76F041588C15}" sibTransId="{7CCBC68C-4467-490D-93B2-2A8FF0E60304}"/>
    <dgm:cxn modelId="{C99BFD38-550D-4958-92EE-5E6278AA49CA}" type="presOf" srcId="{321D9189-207E-4812-8FBC-9489E66F7BE7}" destId="{2B4EC085-E65C-4259-A80A-2E0BD1CEF2FE}" srcOrd="0" destOrd="0" presId="urn:microsoft.com/office/officeart/2005/8/layout/venn1"/>
    <dgm:cxn modelId="{DDEEA58E-9963-4B19-ACCC-BF75E329126C}" type="presOf" srcId="{762A7ACA-C870-4ED0-B1E9-03CBDC85C0B6}" destId="{3D69D56E-3424-4932-87C9-9C4F90619CF1}" srcOrd="1" destOrd="0" presId="urn:microsoft.com/office/officeart/2005/8/layout/venn1"/>
    <dgm:cxn modelId="{FC5EF488-5CED-4FA8-A913-BD9EA917FA7A}" type="presOf" srcId="{83380824-EAD1-488C-8E37-02FE1A7FD23F}" destId="{C9F43ED3-981B-46F4-9259-602095602E6F}" srcOrd="0" destOrd="0" presId="urn:microsoft.com/office/officeart/2005/8/layout/venn1"/>
    <dgm:cxn modelId="{2D6B1D69-097C-46AA-AB2C-2158436CB47F}" type="presOf" srcId="{B99785B7-ABB4-4AF9-BDA4-D17CDE5D644D}" destId="{8C5A2B6A-52C0-48AD-8467-EA4BACED8B5D}" srcOrd="1" destOrd="0" presId="urn:microsoft.com/office/officeart/2005/8/layout/venn1"/>
    <dgm:cxn modelId="{51E33990-85C3-435A-954B-4192AB2BE787}" srcId="{321D9189-207E-4812-8FBC-9489E66F7BE7}" destId="{83380824-EAD1-488C-8E37-02FE1A7FD23F}" srcOrd="2" destOrd="0" parTransId="{4A8C4ADA-8C58-4B75-A9EC-17DB6A08F741}" sibTransId="{173938A4-8E72-4442-B578-82C04956A050}"/>
    <dgm:cxn modelId="{D274F56E-0646-444F-9576-9CEB4B9517CF}" type="presOf" srcId="{83380824-EAD1-488C-8E37-02FE1A7FD23F}" destId="{EC24ABEC-B1FE-47B4-8830-616988982D3F}" srcOrd="1" destOrd="0" presId="urn:microsoft.com/office/officeart/2005/8/layout/venn1"/>
    <dgm:cxn modelId="{844ABA44-AB20-413D-B32F-18A633459947}" type="presParOf" srcId="{2B4EC085-E65C-4259-A80A-2E0BD1CEF2FE}" destId="{F4A510E6-959D-4B70-BC92-8566968BCD84}" srcOrd="0" destOrd="0" presId="urn:microsoft.com/office/officeart/2005/8/layout/venn1"/>
    <dgm:cxn modelId="{D1AC6EC3-0EC0-4633-B047-D30DD4882778}" type="presParOf" srcId="{2B4EC085-E65C-4259-A80A-2E0BD1CEF2FE}" destId="{3D69D56E-3424-4932-87C9-9C4F90619CF1}" srcOrd="1" destOrd="0" presId="urn:microsoft.com/office/officeart/2005/8/layout/venn1"/>
    <dgm:cxn modelId="{2BC52B35-185F-409B-A944-4B4BAA7BD4C5}" type="presParOf" srcId="{2B4EC085-E65C-4259-A80A-2E0BD1CEF2FE}" destId="{D9F1295B-4252-421F-B215-6F465F95E4F3}" srcOrd="2" destOrd="0" presId="urn:microsoft.com/office/officeart/2005/8/layout/venn1"/>
    <dgm:cxn modelId="{AC0D87BE-CC4D-4566-9FB7-14AB41CD9280}" type="presParOf" srcId="{2B4EC085-E65C-4259-A80A-2E0BD1CEF2FE}" destId="{8C5A2B6A-52C0-48AD-8467-EA4BACED8B5D}" srcOrd="3" destOrd="0" presId="urn:microsoft.com/office/officeart/2005/8/layout/venn1"/>
    <dgm:cxn modelId="{06079FC5-4641-442E-BDFF-8063AAB70D76}" type="presParOf" srcId="{2B4EC085-E65C-4259-A80A-2E0BD1CEF2FE}" destId="{C9F43ED3-981B-46F4-9259-602095602E6F}" srcOrd="4" destOrd="0" presId="urn:microsoft.com/office/officeart/2005/8/layout/venn1"/>
    <dgm:cxn modelId="{93E94118-3049-4D6B-A26C-7EDBD3373BF1}" type="presParOf" srcId="{2B4EC085-E65C-4259-A80A-2E0BD1CEF2FE}" destId="{EC24ABEC-B1FE-47B4-8830-616988982D3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510E6-959D-4B70-BC92-8566968BCD84}">
      <dsp:nvSpPr>
        <dsp:cNvPr id="0" name=""/>
        <dsp:cNvSpPr/>
      </dsp:nvSpPr>
      <dsp:spPr>
        <a:xfrm>
          <a:off x="1085741" y="45868"/>
          <a:ext cx="2201671" cy="220167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1" kern="1200" dirty="0">
            <a:latin typeface="Montserrat" panose="00000500000000000000" pitchFamily="2" charset="0"/>
          </a:endParaRPr>
        </a:p>
        <a:p>
          <a:pPr lvl="0" algn="ctr" defTabSz="711200">
            <a:lnSpc>
              <a:spcPct val="90000"/>
            </a:lnSpc>
            <a:spcBef>
              <a:spcPct val="0"/>
            </a:spcBef>
            <a:spcAft>
              <a:spcPct val="35000"/>
            </a:spcAft>
          </a:pPr>
          <a:endParaRPr lang="es-ES" sz="1600" b="1" kern="1200" dirty="0">
            <a:latin typeface="Montserrat" panose="00000500000000000000" pitchFamily="2" charset="0"/>
          </a:endParaRPr>
        </a:p>
      </dsp:txBody>
      <dsp:txXfrm>
        <a:off x="1379297" y="431160"/>
        <a:ext cx="1614559" cy="990752"/>
      </dsp:txXfrm>
    </dsp:sp>
    <dsp:sp modelId="{D9F1295B-4252-421F-B215-6F465F95E4F3}">
      <dsp:nvSpPr>
        <dsp:cNvPr id="0" name=""/>
        <dsp:cNvSpPr/>
      </dsp:nvSpPr>
      <dsp:spPr>
        <a:xfrm>
          <a:off x="1880177" y="1421913"/>
          <a:ext cx="2201671" cy="220167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b="1" kern="1200" dirty="0">
              <a:latin typeface="Montserrat" panose="00000500000000000000" pitchFamily="2" charset="0"/>
            </a:rPr>
            <a:t>Propietario del Derecho Minero</a:t>
          </a:r>
        </a:p>
      </dsp:txBody>
      <dsp:txXfrm>
        <a:off x="2553522" y="1990678"/>
        <a:ext cx="1321003" cy="1210919"/>
      </dsp:txXfrm>
    </dsp:sp>
    <dsp:sp modelId="{C9F43ED3-981B-46F4-9259-602095602E6F}">
      <dsp:nvSpPr>
        <dsp:cNvPr id="0" name=""/>
        <dsp:cNvSpPr/>
      </dsp:nvSpPr>
      <dsp:spPr>
        <a:xfrm>
          <a:off x="293352" y="1467781"/>
          <a:ext cx="2201671" cy="220167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b="1" kern="1200" dirty="0">
              <a:latin typeface="Montserrat" panose="00000500000000000000" pitchFamily="2" charset="0"/>
            </a:rPr>
            <a:t>Pueblo Indígena Maya Q'eqchi´</a:t>
          </a:r>
        </a:p>
      </dsp:txBody>
      <dsp:txXfrm>
        <a:off x="500676" y="2036546"/>
        <a:ext cx="1321003" cy="121091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329310C-0E5D-41B3-908F-27118523199A}"/>
              </a:ext>
            </a:extLst>
          </p:cNvPr>
          <p:cNvSpPr>
            <a:spLocks noGrp="1"/>
          </p:cNvSpPr>
          <p:nvPr>
            <p:ph type="hdr" sz="quarter"/>
          </p:nvPr>
        </p:nvSpPr>
        <p:spPr>
          <a:xfrm>
            <a:off x="3" y="0"/>
            <a:ext cx="3077739" cy="471054"/>
          </a:xfrm>
          <a:prstGeom prst="rect">
            <a:avLst/>
          </a:prstGeom>
        </p:spPr>
        <p:txBody>
          <a:bodyPr vert="horz" lIns="94229" tIns="47114" rIns="94229" bIns="47114" rtlCol="0"/>
          <a:lstStyle>
            <a:lvl1pPr algn="l">
              <a:defRPr sz="1200"/>
            </a:lvl1pPr>
          </a:lstStyle>
          <a:p>
            <a:endParaRPr lang="es-GT"/>
          </a:p>
        </p:txBody>
      </p:sp>
      <p:sp>
        <p:nvSpPr>
          <p:cNvPr id="3" name="Marcador de fecha 2">
            <a:extLst>
              <a:ext uri="{FF2B5EF4-FFF2-40B4-BE49-F238E27FC236}">
                <a16:creationId xmlns:a16="http://schemas.microsoft.com/office/drawing/2014/main" id="{F85A30DB-A1E0-42BF-9DC9-B440590DB235}"/>
              </a:ext>
            </a:extLst>
          </p:cNvPr>
          <p:cNvSpPr>
            <a:spLocks noGrp="1"/>
          </p:cNvSpPr>
          <p:nvPr>
            <p:ph type="dt" sz="quarter" idx="1"/>
          </p:nvPr>
        </p:nvSpPr>
        <p:spPr>
          <a:xfrm>
            <a:off x="4023095" y="0"/>
            <a:ext cx="3077739" cy="471054"/>
          </a:xfrm>
          <a:prstGeom prst="rect">
            <a:avLst/>
          </a:prstGeom>
        </p:spPr>
        <p:txBody>
          <a:bodyPr vert="horz" lIns="94229" tIns="47114" rIns="94229" bIns="47114" rtlCol="0"/>
          <a:lstStyle>
            <a:lvl1pPr algn="r">
              <a:defRPr sz="1200"/>
            </a:lvl1pPr>
          </a:lstStyle>
          <a:p>
            <a:fld id="{7C3F6735-9DB7-43EA-ADD5-E2C35E586BFF}" type="datetimeFigureOut">
              <a:rPr lang="es-GT" smtClean="0"/>
              <a:t>13/12/2021</a:t>
            </a:fld>
            <a:endParaRPr lang="es-GT"/>
          </a:p>
        </p:txBody>
      </p:sp>
      <p:sp>
        <p:nvSpPr>
          <p:cNvPr id="4" name="Marcador de pie de página 3">
            <a:extLst>
              <a:ext uri="{FF2B5EF4-FFF2-40B4-BE49-F238E27FC236}">
                <a16:creationId xmlns:a16="http://schemas.microsoft.com/office/drawing/2014/main" id="{750357C7-967E-4BA2-9DAF-DCC6CE6DB22C}"/>
              </a:ext>
            </a:extLst>
          </p:cNvPr>
          <p:cNvSpPr>
            <a:spLocks noGrp="1"/>
          </p:cNvSpPr>
          <p:nvPr>
            <p:ph type="ftr" sz="quarter" idx="2"/>
          </p:nvPr>
        </p:nvSpPr>
        <p:spPr>
          <a:xfrm>
            <a:off x="3" y="8917424"/>
            <a:ext cx="3077739" cy="471053"/>
          </a:xfrm>
          <a:prstGeom prst="rect">
            <a:avLst/>
          </a:prstGeom>
        </p:spPr>
        <p:txBody>
          <a:bodyPr vert="horz" lIns="94229" tIns="47114" rIns="94229" bIns="47114" rtlCol="0" anchor="b"/>
          <a:lstStyle>
            <a:lvl1pPr algn="l">
              <a:defRPr sz="1200"/>
            </a:lvl1pPr>
          </a:lstStyle>
          <a:p>
            <a:r>
              <a:rPr lang="es-GT"/>
              <a:t>Lic. Wilson Monzón / Asesor Legal VDS</a:t>
            </a:r>
          </a:p>
        </p:txBody>
      </p:sp>
      <p:sp>
        <p:nvSpPr>
          <p:cNvPr id="5" name="Marcador de número de diapositiva 4">
            <a:extLst>
              <a:ext uri="{FF2B5EF4-FFF2-40B4-BE49-F238E27FC236}">
                <a16:creationId xmlns:a16="http://schemas.microsoft.com/office/drawing/2014/main" id="{EAE68B65-2642-45FB-87CE-092828E3A1AF}"/>
              </a:ext>
            </a:extLst>
          </p:cNvPr>
          <p:cNvSpPr>
            <a:spLocks noGrp="1"/>
          </p:cNvSpPr>
          <p:nvPr>
            <p:ph type="sldNum" sz="quarter" idx="3"/>
          </p:nvPr>
        </p:nvSpPr>
        <p:spPr>
          <a:xfrm>
            <a:off x="4023095" y="8917424"/>
            <a:ext cx="3077739" cy="471053"/>
          </a:xfrm>
          <a:prstGeom prst="rect">
            <a:avLst/>
          </a:prstGeom>
        </p:spPr>
        <p:txBody>
          <a:bodyPr vert="horz" lIns="94229" tIns="47114" rIns="94229" bIns="47114" rtlCol="0" anchor="b"/>
          <a:lstStyle>
            <a:lvl1pPr algn="r">
              <a:defRPr sz="1200"/>
            </a:lvl1pPr>
          </a:lstStyle>
          <a:p>
            <a:fld id="{0B313CDE-15BF-448B-972A-827FE82DBBB0}" type="slidenum">
              <a:rPr lang="es-GT" smtClean="0"/>
              <a:t>‹Nº›</a:t>
            </a:fld>
            <a:endParaRPr lang="es-GT"/>
          </a:p>
        </p:txBody>
      </p:sp>
    </p:spTree>
    <p:extLst>
      <p:ext uri="{BB962C8B-B14F-4D97-AF65-F5344CB8AC3E}">
        <p14:creationId xmlns:p14="http://schemas.microsoft.com/office/powerpoint/2010/main" val="65485926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0"/>
            <a:ext cx="3077739" cy="471054"/>
          </a:xfrm>
          <a:prstGeom prst="rect">
            <a:avLst/>
          </a:prstGeom>
        </p:spPr>
        <p:txBody>
          <a:bodyPr vert="horz" lIns="94229" tIns="47114" rIns="94229" bIns="47114" rtlCol="0"/>
          <a:lstStyle>
            <a:lvl1pPr algn="l">
              <a:defRPr sz="1200"/>
            </a:lvl1pPr>
          </a:lstStyle>
          <a:p>
            <a:endParaRPr lang="es-GT"/>
          </a:p>
        </p:txBody>
      </p:sp>
      <p:sp>
        <p:nvSpPr>
          <p:cNvPr id="3" name="Marcador de fecha 2"/>
          <p:cNvSpPr>
            <a:spLocks noGrp="1"/>
          </p:cNvSpPr>
          <p:nvPr>
            <p:ph type="dt" idx="1"/>
          </p:nvPr>
        </p:nvSpPr>
        <p:spPr>
          <a:xfrm>
            <a:off x="4023095" y="0"/>
            <a:ext cx="3077739" cy="471054"/>
          </a:xfrm>
          <a:prstGeom prst="rect">
            <a:avLst/>
          </a:prstGeom>
        </p:spPr>
        <p:txBody>
          <a:bodyPr vert="horz" lIns="94229" tIns="47114" rIns="94229" bIns="47114" rtlCol="0"/>
          <a:lstStyle>
            <a:lvl1pPr algn="r">
              <a:defRPr sz="1200"/>
            </a:lvl1pPr>
          </a:lstStyle>
          <a:p>
            <a:fld id="{2AC04C19-CABB-4033-9944-C4F853F2AC11}" type="datetimeFigureOut">
              <a:rPr lang="es-GT" smtClean="0"/>
              <a:t>13/12/2021</a:t>
            </a:fld>
            <a:endParaRPr lang="es-GT"/>
          </a:p>
        </p:txBody>
      </p:sp>
      <p:sp>
        <p:nvSpPr>
          <p:cNvPr id="4" name="Marcador de imagen de diapositiva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GT"/>
          </a:p>
        </p:txBody>
      </p:sp>
      <p:sp>
        <p:nvSpPr>
          <p:cNvPr id="5" name="Marcador de notas 4"/>
          <p:cNvSpPr>
            <a:spLocks noGrp="1"/>
          </p:cNvSpPr>
          <p:nvPr>
            <p:ph type="body" sz="quarter" idx="3"/>
          </p:nvPr>
        </p:nvSpPr>
        <p:spPr>
          <a:xfrm>
            <a:off x="710248" y="4518205"/>
            <a:ext cx="5681980" cy="3696712"/>
          </a:xfrm>
          <a:prstGeom prst="rect">
            <a:avLst/>
          </a:prstGeom>
        </p:spPr>
        <p:txBody>
          <a:bodyPr vert="horz" lIns="94229" tIns="47114" rIns="94229" bIns="47114"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3" y="8917424"/>
            <a:ext cx="3077739" cy="471053"/>
          </a:xfrm>
          <a:prstGeom prst="rect">
            <a:avLst/>
          </a:prstGeom>
        </p:spPr>
        <p:txBody>
          <a:bodyPr vert="horz" lIns="94229" tIns="47114" rIns="94229" bIns="47114" rtlCol="0" anchor="b"/>
          <a:lstStyle>
            <a:lvl1pPr algn="l">
              <a:defRPr sz="1200"/>
            </a:lvl1pPr>
          </a:lstStyle>
          <a:p>
            <a:r>
              <a:rPr lang="es-GT"/>
              <a:t>Lic. Wilson Monzón / Asesor Legal VDS</a:t>
            </a:r>
          </a:p>
        </p:txBody>
      </p:sp>
      <p:sp>
        <p:nvSpPr>
          <p:cNvPr id="7" name="Marcador de número de diapositiva 6"/>
          <p:cNvSpPr>
            <a:spLocks noGrp="1"/>
          </p:cNvSpPr>
          <p:nvPr>
            <p:ph type="sldNum" sz="quarter" idx="5"/>
          </p:nvPr>
        </p:nvSpPr>
        <p:spPr>
          <a:xfrm>
            <a:off x="4023095" y="8917424"/>
            <a:ext cx="3077739" cy="471053"/>
          </a:xfrm>
          <a:prstGeom prst="rect">
            <a:avLst/>
          </a:prstGeom>
        </p:spPr>
        <p:txBody>
          <a:bodyPr vert="horz" lIns="94229" tIns="47114" rIns="94229" bIns="47114" rtlCol="0" anchor="b"/>
          <a:lstStyle>
            <a:lvl1pPr algn="r">
              <a:defRPr sz="1200"/>
            </a:lvl1pPr>
          </a:lstStyle>
          <a:p>
            <a:fld id="{E79B3CBD-55FB-4CDC-9136-216277BE7C09}" type="slidenum">
              <a:rPr lang="es-GT" smtClean="0"/>
              <a:t>‹Nº›</a:t>
            </a:fld>
            <a:endParaRPr lang="es-GT"/>
          </a:p>
        </p:txBody>
      </p:sp>
    </p:spTree>
    <p:extLst>
      <p:ext uri="{BB962C8B-B14F-4D97-AF65-F5344CB8AC3E}">
        <p14:creationId xmlns:p14="http://schemas.microsoft.com/office/powerpoint/2010/main" val="44385393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FFA03C4-39A0-4B31-BDB3-5327D4910F82}" type="datetime1">
              <a:rPr lang="es-GT" smtClean="0"/>
              <a:t>13/12/2021</a:t>
            </a:fld>
            <a:endParaRPr lang="es-GT"/>
          </a:p>
        </p:txBody>
      </p:sp>
      <p:sp>
        <p:nvSpPr>
          <p:cNvPr id="5" name="Footer Placeholder 4"/>
          <p:cNvSpPr>
            <a:spLocks noGrp="1"/>
          </p:cNvSpPr>
          <p:nvPr>
            <p:ph type="ftr" sz="quarter" idx="11"/>
          </p:nvPr>
        </p:nvSpPr>
        <p:spPr/>
        <p:txBody>
          <a:bodyPr/>
          <a:lstStyle/>
          <a:p>
            <a:r>
              <a:rPr lang="es-GT"/>
              <a:t>Lic. Wilson Monzón /Asesor Legal VDS</a:t>
            </a:r>
          </a:p>
        </p:txBody>
      </p:sp>
      <p:sp>
        <p:nvSpPr>
          <p:cNvPr id="6" name="Slide Number Placeholder 5"/>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207481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991858-1B30-4CD0-80F9-7E415EE20A29}" type="datetime1">
              <a:rPr lang="es-GT" smtClean="0"/>
              <a:t>13/12/2021</a:t>
            </a:fld>
            <a:endParaRPr lang="es-GT"/>
          </a:p>
        </p:txBody>
      </p:sp>
      <p:sp>
        <p:nvSpPr>
          <p:cNvPr id="5" name="Footer Placeholder 4"/>
          <p:cNvSpPr>
            <a:spLocks noGrp="1"/>
          </p:cNvSpPr>
          <p:nvPr>
            <p:ph type="ftr" sz="quarter" idx="11"/>
          </p:nvPr>
        </p:nvSpPr>
        <p:spPr/>
        <p:txBody>
          <a:bodyPr/>
          <a:lstStyle/>
          <a:p>
            <a:r>
              <a:rPr lang="es-GT"/>
              <a:t>Lic. Wilson Monzón /Asesor Legal VDS</a:t>
            </a:r>
          </a:p>
        </p:txBody>
      </p:sp>
      <p:sp>
        <p:nvSpPr>
          <p:cNvPr id="6" name="Slide Number Placeholder 5"/>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152165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048531-52F1-4DEE-9A9E-DAF0086C3EE8}" type="datetime1">
              <a:rPr lang="es-GT" smtClean="0"/>
              <a:t>13/12/2021</a:t>
            </a:fld>
            <a:endParaRPr lang="es-GT"/>
          </a:p>
        </p:txBody>
      </p:sp>
      <p:sp>
        <p:nvSpPr>
          <p:cNvPr id="5" name="Footer Placeholder 4"/>
          <p:cNvSpPr>
            <a:spLocks noGrp="1"/>
          </p:cNvSpPr>
          <p:nvPr>
            <p:ph type="ftr" sz="quarter" idx="11"/>
          </p:nvPr>
        </p:nvSpPr>
        <p:spPr/>
        <p:txBody>
          <a:bodyPr/>
          <a:lstStyle/>
          <a:p>
            <a:r>
              <a:rPr lang="es-GT"/>
              <a:t>Lic. Wilson Monzón /Asesor Legal VDS</a:t>
            </a:r>
          </a:p>
        </p:txBody>
      </p:sp>
      <p:sp>
        <p:nvSpPr>
          <p:cNvPr id="6" name="Slide Number Placeholder 5"/>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96305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AF8C7B-E44C-43BA-A2F4-F372A244A2AC}" type="datetime1">
              <a:rPr lang="es-GT" smtClean="0"/>
              <a:t>13/12/2021</a:t>
            </a:fld>
            <a:endParaRPr lang="es-GT"/>
          </a:p>
        </p:txBody>
      </p:sp>
      <p:sp>
        <p:nvSpPr>
          <p:cNvPr id="5" name="Footer Placeholder 4"/>
          <p:cNvSpPr>
            <a:spLocks noGrp="1"/>
          </p:cNvSpPr>
          <p:nvPr>
            <p:ph type="ftr" sz="quarter" idx="11"/>
          </p:nvPr>
        </p:nvSpPr>
        <p:spPr/>
        <p:txBody>
          <a:bodyPr/>
          <a:lstStyle/>
          <a:p>
            <a:r>
              <a:rPr lang="es-GT"/>
              <a:t>Lic. Wilson Monzón /Asesor Legal VDS</a:t>
            </a:r>
          </a:p>
        </p:txBody>
      </p:sp>
      <p:sp>
        <p:nvSpPr>
          <p:cNvPr id="6" name="Slide Number Placeholder 5"/>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276940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E41F9AD-47C4-4779-9525-485EB0C290B9}" type="datetime1">
              <a:rPr lang="es-GT" smtClean="0"/>
              <a:t>13/12/2021</a:t>
            </a:fld>
            <a:endParaRPr lang="es-GT"/>
          </a:p>
        </p:txBody>
      </p:sp>
      <p:sp>
        <p:nvSpPr>
          <p:cNvPr id="5" name="Footer Placeholder 4"/>
          <p:cNvSpPr>
            <a:spLocks noGrp="1"/>
          </p:cNvSpPr>
          <p:nvPr>
            <p:ph type="ftr" sz="quarter" idx="11"/>
          </p:nvPr>
        </p:nvSpPr>
        <p:spPr/>
        <p:txBody>
          <a:bodyPr/>
          <a:lstStyle/>
          <a:p>
            <a:r>
              <a:rPr lang="es-GT"/>
              <a:t>Lic. Wilson Monzón /Asesor Legal VDS</a:t>
            </a:r>
          </a:p>
        </p:txBody>
      </p:sp>
      <p:sp>
        <p:nvSpPr>
          <p:cNvPr id="6" name="Slide Number Placeholder 5"/>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83557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71BFDB-B1FD-4FEA-8F59-400720A68A00}" type="datetime1">
              <a:rPr lang="es-GT" smtClean="0"/>
              <a:t>13/12/2021</a:t>
            </a:fld>
            <a:endParaRPr lang="es-GT"/>
          </a:p>
        </p:txBody>
      </p:sp>
      <p:sp>
        <p:nvSpPr>
          <p:cNvPr id="6" name="Footer Placeholder 5"/>
          <p:cNvSpPr>
            <a:spLocks noGrp="1"/>
          </p:cNvSpPr>
          <p:nvPr>
            <p:ph type="ftr" sz="quarter" idx="11"/>
          </p:nvPr>
        </p:nvSpPr>
        <p:spPr/>
        <p:txBody>
          <a:bodyPr/>
          <a:lstStyle/>
          <a:p>
            <a:r>
              <a:rPr lang="es-GT"/>
              <a:t>Lic. Wilson Monzón /Asesor Legal VDS</a:t>
            </a:r>
          </a:p>
        </p:txBody>
      </p:sp>
      <p:sp>
        <p:nvSpPr>
          <p:cNvPr id="7" name="Slide Number Placeholder 6"/>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376763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D09590-DFD5-4EB2-B9D4-EA3C64E74016}" type="datetime1">
              <a:rPr lang="es-GT" smtClean="0"/>
              <a:t>13/12/2021</a:t>
            </a:fld>
            <a:endParaRPr lang="es-GT"/>
          </a:p>
        </p:txBody>
      </p:sp>
      <p:sp>
        <p:nvSpPr>
          <p:cNvPr id="8" name="Footer Placeholder 7"/>
          <p:cNvSpPr>
            <a:spLocks noGrp="1"/>
          </p:cNvSpPr>
          <p:nvPr>
            <p:ph type="ftr" sz="quarter" idx="11"/>
          </p:nvPr>
        </p:nvSpPr>
        <p:spPr/>
        <p:txBody>
          <a:bodyPr/>
          <a:lstStyle/>
          <a:p>
            <a:r>
              <a:rPr lang="es-GT"/>
              <a:t>Lic. Wilson Monzón /Asesor Legal VDS</a:t>
            </a:r>
          </a:p>
        </p:txBody>
      </p:sp>
      <p:sp>
        <p:nvSpPr>
          <p:cNvPr id="9" name="Slide Number Placeholder 8"/>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275077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CDEFE0-88AC-4C1F-B7B3-132B52B91E0A}" type="datetime1">
              <a:rPr lang="es-GT" smtClean="0"/>
              <a:t>13/12/2021</a:t>
            </a:fld>
            <a:endParaRPr lang="es-GT"/>
          </a:p>
        </p:txBody>
      </p:sp>
      <p:sp>
        <p:nvSpPr>
          <p:cNvPr id="4" name="Footer Placeholder 3"/>
          <p:cNvSpPr>
            <a:spLocks noGrp="1"/>
          </p:cNvSpPr>
          <p:nvPr>
            <p:ph type="ftr" sz="quarter" idx="11"/>
          </p:nvPr>
        </p:nvSpPr>
        <p:spPr/>
        <p:txBody>
          <a:bodyPr/>
          <a:lstStyle/>
          <a:p>
            <a:r>
              <a:rPr lang="es-GT"/>
              <a:t>Lic. Wilson Monzón /Asesor Legal VDS</a:t>
            </a:r>
          </a:p>
        </p:txBody>
      </p:sp>
      <p:sp>
        <p:nvSpPr>
          <p:cNvPr id="5" name="Slide Number Placeholder 4"/>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318573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90491-F7BB-4C1F-8858-39835A48D262}" type="datetime1">
              <a:rPr lang="es-GT" smtClean="0"/>
              <a:t>13/12/2021</a:t>
            </a:fld>
            <a:endParaRPr lang="es-GT"/>
          </a:p>
        </p:txBody>
      </p:sp>
      <p:sp>
        <p:nvSpPr>
          <p:cNvPr id="3" name="Footer Placeholder 2"/>
          <p:cNvSpPr>
            <a:spLocks noGrp="1"/>
          </p:cNvSpPr>
          <p:nvPr>
            <p:ph type="ftr" sz="quarter" idx="11"/>
          </p:nvPr>
        </p:nvSpPr>
        <p:spPr/>
        <p:txBody>
          <a:bodyPr/>
          <a:lstStyle/>
          <a:p>
            <a:r>
              <a:rPr lang="es-GT"/>
              <a:t>Lic. Wilson Monzón /Asesor Legal VDS</a:t>
            </a:r>
          </a:p>
        </p:txBody>
      </p:sp>
      <p:sp>
        <p:nvSpPr>
          <p:cNvPr id="4" name="Slide Number Placeholder 3"/>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268738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D0F8A8-3FEB-4B79-82E0-9D066FC3EBE8}" type="datetime1">
              <a:rPr lang="es-GT" smtClean="0"/>
              <a:t>13/12/2021</a:t>
            </a:fld>
            <a:endParaRPr lang="es-GT"/>
          </a:p>
        </p:txBody>
      </p:sp>
      <p:sp>
        <p:nvSpPr>
          <p:cNvPr id="6" name="Footer Placeholder 5"/>
          <p:cNvSpPr>
            <a:spLocks noGrp="1"/>
          </p:cNvSpPr>
          <p:nvPr>
            <p:ph type="ftr" sz="quarter" idx="11"/>
          </p:nvPr>
        </p:nvSpPr>
        <p:spPr/>
        <p:txBody>
          <a:bodyPr/>
          <a:lstStyle/>
          <a:p>
            <a:r>
              <a:rPr lang="es-GT"/>
              <a:t>Lic. Wilson Monzón /Asesor Legal VDS</a:t>
            </a:r>
          </a:p>
        </p:txBody>
      </p:sp>
      <p:sp>
        <p:nvSpPr>
          <p:cNvPr id="7" name="Slide Number Placeholder 6"/>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2044209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27095A-DE14-4062-BF33-5A490CDEFEEA}" type="datetime1">
              <a:rPr lang="es-GT" smtClean="0"/>
              <a:t>13/12/2021</a:t>
            </a:fld>
            <a:endParaRPr lang="es-GT"/>
          </a:p>
        </p:txBody>
      </p:sp>
      <p:sp>
        <p:nvSpPr>
          <p:cNvPr id="6" name="Footer Placeholder 5"/>
          <p:cNvSpPr>
            <a:spLocks noGrp="1"/>
          </p:cNvSpPr>
          <p:nvPr>
            <p:ph type="ftr" sz="quarter" idx="11"/>
          </p:nvPr>
        </p:nvSpPr>
        <p:spPr/>
        <p:txBody>
          <a:bodyPr/>
          <a:lstStyle/>
          <a:p>
            <a:r>
              <a:rPr lang="es-GT"/>
              <a:t>Lic. Wilson Monzón /Asesor Legal VDS</a:t>
            </a:r>
          </a:p>
        </p:txBody>
      </p:sp>
      <p:sp>
        <p:nvSpPr>
          <p:cNvPr id="7" name="Slide Number Placeholder 6"/>
          <p:cNvSpPr>
            <a:spLocks noGrp="1"/>
          </p:cNvSpPr>
          <p:nvPr>
            <p:ph type="sldNum" sz="quarter" idx="12"/>
          </p:nvPr>
        </p:nvSpPr>
        <p:spPr/>
        <p:txBody>
          <a:bodyPr/>
          <a:lstStyle/>
          <a:p>
            <a:fld id="{50BE82F5-122F-4A1C-8A4D-94C138A39BD0}" type="slidenum">
              <a:rPr lang="es-GT" smtClean="0"/>
              <a:t>‹Nº›</a:t>
            </a:fld>
            <a:endParaRPr lang="es-GT"/>
          </a:p>
        </p:txBody>
      </p:sp>
    </p:spTree>
    <p:extLst>
      <p:ext uri="{BB962C8B-B14F-4D97-AF65-F5344CB8AC3E}">
        <p14:creationId xmlns:p14="http://schemas.microsoft.com/office/powerpoint/2010/main" val="344945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B671B-D345-4A8D-B853-AA821A3E0034}" type="datetime1">
              <a:rPr lang="es-GT" smtClean="0"/>
              <a:t>13/12/2021</a:t>
            </a:fld>
            <a:endParaRPr lang="es-G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GT"/>
              <a:t>Lic. Wilson Monzón /Asesor Legal VDS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82F5-122F-4A1C-8A4D-94C138A39BD0}" type="slidenum">
              <a:rPr lang="es-GT" smtClean="0"/>
              <a:t>‹Nº›</a:t>
            </a:fld>
            <a:endParaRPr lang="es-GT"/>
          </a:p>
        </p:txBody>
      </p:sp>
    </p:spTree>
    <p:extLst>
      <p:ext uri="{BB962C8B-B14F-4D97-AF65-F5344CB8AC3E}">
        <p14:creationId xmlns:p14="http://schemas.microsoft.com/office/powerpoint/2010/main" val="3869833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8002C55-0FA4-4FFA-AAD9-7FE7B426350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30" name="Rectangle 64">
              <a:extLst>
                <a:ext uri="{FF2B5EF4-FFF2-40B4-BE49-F238E27FC236}">
                  <a16:creationId xmlns:a16="http://schemas.microsoft.com/office/drawing/2014/main" id="{AAE5E59E-FCFA-45CB-9ABF-5BD4AB5C1B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2CE9F67-9E49-4233-96FD-C4FCAAE2A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6053D1C4-E44C-4ECE-8C5B-1175378716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6AD9FBC0-6206-4C1F-9D06-385B69DB94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B1F0823E-6AC7-4446-B6D9-591C3CC98D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2C379857-111B-43C6-86FD-5D8F2328AD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2358E48E-29A0-4B92-8742-3A0FBA58BD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9B99745-BCA2-4A3E-BD8E-48C24BCB36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4858A65F-E708-40E8-A8AD-35640F784C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A307D15A-D3DF-4151-B95A-78CDF8B990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66E150EA-503C-456C-B990-EAB0C3BA66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1E27D0BC-83B2-4316-BB7E-EBB7D1EED8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66DA5F67-DEFA-40DF-8D9C-B18BC95AB8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23EC8C3-378E-40E1-B8E2-DA536F0589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7948413A-3FDD-4D17-BE9A-BCAAE510D6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67BD6567-3347-4771-A73B-4DD5FE2698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B78487E3-A56E-4F72-AD00-24686603AB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0F47E786-3DF3-4770-A252-081FD68533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280607AA-AA3B-4658-92AD-EF70B518FD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68AB296C-9E1D-4F9B-996D-1ECB48F79E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descr="C:\Users\pgonzalez\Downloads\image001.png">
            <a:extLst>
              <a:ext uri="{FF2B5EF4-FFF2-40B4-BE49-F238E27FC236}">
                <a16:creationId xmlns:a16="http://schemas.microsoft.com/office/drawing/2014/main" id="{CCE2583B-DA9C-4E38-940D-D250C901A5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2740" y="292949"/>
            <a:ext cx="5584310" cy="1657278"/>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a:extLst>
              <a:ext uri="{FF2B5EF4-FFF2-40B4-BE49-F238E27FC236}">
                <a16:creationId xmlns:a16="http://schemas.microsoft.com/office/drawing/2014/main"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ítulo 1">
            <a:extLst>
              <a:ext uri="{FF2B5EF4-FFF2-40B4-BE49-F238E27FC236}">
                <a16:creationId xmlns:a16="http://schemas.microsoft.com/office/drawing/2014/main" id="{2607840A-31A8-4BC5-B48A-04D024C9E051}"/>
              </a:ext>
            </a:extLst>
          </p:cNvPr>
          <p:cNvSpPr>
            <a:spLocks noGrp="1"/>
          </p:cNvSpPr>
          <p:nvPr>
            <p:ph type="ctrTitle"/>
          </p:nvPr>
        </p:nvSpPr>
        <p:spPr>
          <a:xfrm>
            <a:off x="381457" y="2800637"/>
            <a:ext cx="5499504" cy="2703268"/>
          </a:xfrm>
        </p:spPr>
        <p:txBody>
          <a:bodyPr anchor="b">
            <a:noAutofit/>
          </a:bodyPr>
          <a:lstStyle/>
          <a:p>
            <a:r>
              <a:rPr lang="es-GT" sz="3200" b="1" dirty="0">
                <a:latin typeface="Montserrat Light" panose="00000400000000000000" pitchFamily="2" charset="0"/>
              </a:rPr>
              <a:t/>
            </a:r>
            <a:br>
              <a:rPr lang="es-GT" sz="3200" b="1" dirty="0">
                <a:latin typeface="Montserrat Light" panose="00000400000000000000" pitchFamily="2" charset="0"/>
              </a:rPr>
            </a:br>
            <a:r>
              <a:rPr lang="es-GT" sz="3200" b="1" dirty="0">
                <a:latin typeface="Montserrat Light" panose="00000400000000000000" pitchFamily="2" charset="0"/>
              </a:rPr>
              <a:t/>
            </a:r>
            <a:br>
              <a:rPr lang="es-GT" sz="3200" b="1" dirty="0">
                <a:latin typeface="Montserrat Light" panose="00000400000000000000" pitchFamily="2" charset="0"/>
              </a:rPr>
            </a:br>
            <a:r>
              <a:rPr lang="es-GT" sz="3200" b="1" dirty="0">
                <a:latin typeface="Montserrat Light" panose="00000400000000000000" pitchFamily="2" charset="0"/>
              </a:rPr>
              <a:t>Proceso de Consulta al Pueblo Indígena Maya Q´eqchi’  del área de influencia del proyecto:</a:t>
            </a:r>
            <a:br>
              <a:rPr lang="es-GT" sz="3200" b="1" dirty="0">
                <a:latin typeface="Montserrat Light" panose="00000400000000000000" pitchFamily="2" charset="0"/>
              </a:rPr>
            </a:br>
            <a:r>
              <a:rPr lang="es-GT" sz="3200" b="1" dirty="0">
                <a:latin typeface="Montserrat Light" panose="00000400000000000000" pitchFamily="2" charset="0"/>
              </a:rPr>
              <a:t>“Extracción Minera Fénix”</a:t>
            </a:r>
            <a:br>
              <a:rPr lang="es-GT" sz="3200" b="1" dirty="0">
                <a:latin typeface="Montserrat Light" panose="00000400000000000000" pitchFamily="2" charset="0"/>
              </a:rPr>
            </a:br>
            <a:r>
              <a:rPr lang="es-GT" sz="3200" b="1" dirty="0">
                <a:latin typeface="Montserrat Light" panose="00000400000000000000" pitchFamily="2" charset="0"/>
              </a:rPr>
              <a:t/>
            </a:r>
            <a:br>
              <a:rPr lang="es-GT" sz="3200" b="1" dirty="0">
                <a:latin typeface="Montserrat Light" panose="00000400000000000000" pitchFamily="2" charset="0"/>
              </a:rPr>
            </a:br>
            <a:r>
              <a:rPr lang="es-GT" sz="3200" b="1" dirty="0">
                <a:latin typeface="Montserrat Light" panose="00000400000000000000" pitchFamily="2" charset="0"/>
              </a:rPr>
              <a:t>Acuerdos</a:t>
            </a:r>
          </a:p>
        </p:txBody>
      </p:sp>
      <p:pic>
        <p:nvPicPr>
          <p:cNvPr id="2" name="Imagen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21704" y="2026312"/>
            <a:ext cx="5215346" cy="3477593"/>
          </a:xfrm>
          <a:prstGeom prst="rect">
            <a:avLst/>
          </a:prstGeom>
        </p:spPr>
      </p:pic>
    </p:spTree>
    <p:extLst>
      <p:ext uri="{BB962C8B-B14F-4D97-AF65-F5344CB8AC3E}">
        <p14:creationId xmlns:p14="http://schemas.microsoft.com/office/powerpoint/2010/main" val="1636922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317" y="790588"/>
            <a:ext cx="8384529" cy="566822"/>
          </a:xfrm>
          <a:prstGeom prst="rect">
            <a:avLst/>
          </a:prstGeom>
        </p:spPr>
        <p:txBody>
          <a:bodyPr vert="horz" wrap="square" lIns="0" tIns="12700" rIns="0" bIns="0" rtlCol="0">
            <a:spAutoFit/>
          </a:bodyPr>
          <a:lstStyle/>
          <a:p>
            <a:pPr marL="1785620">
              <a:lnSpc>
                <a:spcPct val="100000"/>
              </a:lnSpc>
              <a:spcBef>
                <a:spcPts val="100"/>
              </a:spcBef>
            </a:pPr>
            <a:r>
              <a:rPr sz="3600" b="1" spc="-170" dirty="0">
                <a:latin typeface="Montserrat" panose="00000500000000000000" pitchFamily="2" charset="0"/>
              </a:rPr>
              <a:t>Real</a:t>
            </a:r>
            <a:r>
              <a:rPr sz="3600" b="1" spc="-110" dirty="0">
                <a:latin typeface="Montserrat" panose="00000500000000000000" pitchFamily="2" charset="0"/>
              </a:rPr>
              <a:t>i</a:t>
            </a:r>
            <a:r>
              <a:rPr sz="3600" b="1" spc="-145" dirty="0">
                <a:latin typeface="Montserrat" panose="00000500000000000000" pitchFamily="2" charset="0"/>
              </a:rPr>
              <a:t>zac</a:t>
            </a:r>
            <a:r>
              <a:rPr sz="3600" b="1" spc="-95" dirty="0">
                <a:latin typeface="Montserrat" panose="00000500000000000000" pitchFamily="2" charset="0"/>
              </a:rPr>
              <a:t>ión</a:t>
            </a:r>
            <a:r>
              <a:rPr sz="3600" b="1" spc="-185" dirty="0">
                <a:latin typeface="Montserrat" panose="00000500000000000000" pitchFamily="2" charset="0"/>
              </a:rPr>
              <a:t> </a:t>
            </a:r>
            <a:r>
              <a:rPr sz="3600" b="1" spc="-75" dirty="0">
                <a:latin typeface="Montserrat" panose="00000500000000000000" pitchFamily="2" charset="0"/>
              </a:rPr>
              <a:t>de</a:t>
            </a:r>
            <a:r>
              <a:rPr sz="3600" b="1" spc="-204" dirty="0">
                <a:latin typeface="Montserrat" panose="00000500000000000000" pitchFamily="2" charset="0"/>
              </a:rPr>
              <a:t> </a:t>
            </a:r>
            <a:r>
              <a:rPr sz="3600" b="1" spc="-165" dirty="0">
                <a:latin typeface="Montserrat" panose="00000500000000000000" pitchFamily="2" charset="0"/>
              </a:rPr>
              <a:t>la</a:t>
            </a:r>
            <a:r>
              <a:rPr sz="3600" b="1" spc="-204" dirty="0">
                <a:latin typeface="Montserrat" panose="00000500000000000000" pitchFamily="2" charset="0"/>
              </a:rPr>
              <a:t> </a:t>
            </a:r>
            <a:r>
              <a:rPr sz="3600" b="1" spc="-60" dirty="0">
                <a:latin typeface="Montserrat" panose="00000500000000000000" pitchFamily="2" charset="0"/>
              </a:rPr>
              <a:t>co</a:t>
            </a:r>
            <a:r>
              <a:rPr sz="3600" b="1" spc="-85" dirty="0">
                <a:latin typeface="Montserrat" panose="00000500000000000000" pitchFamily="2" charset="0"/>
              </a:rPr>
              <a:t>n</a:t>
            </a:r>
            <a:r>
              <a:rPr sz="3600" b="1" spc="-145" dirty="0">
                <a:latin typeface="Montserrat" panose="00000500000000000000" pitchFamily="2" charset="0"/>
              </a:rPr>
              <a:t>s</a:t>
            </a:r>
            <a:r>
              <a:rPr sz="3600" b="1" spc="-170" dirty="0">
                <a:latin typeface="Montserrat" panose="00000500000000000000" pitchFamily="2" charset="0"/>
              </a:rPr>
              <a:t>u</a:t>
            </a:r>
            <a:r>
              <a:rPr sz="3600" b="1" spc="-95" dirty="0">
                <a:latin typeface="Montserrat" panose="00000500000000000000" pitchFamily="2" charset="0"/>
              </a:rPr>
              <a:t>l</a:t>
            </a:r>
            <a:r>
              <a:rPr sz="3600" b="1" spc="-145" dirty="0">
                <a:latin typeface="Montserrat" panose="00000500000000000000" pitchFamily="2" charset="0"/>
              </a:rPr>
              <a:t>t</a:t>
            </a:r>
            <a:r>
              <a:rPr sz="3600" b="1" spc="-185" dirty="0">
                <a:latin typeface="Montserrat" panose="00000500000000000000" pitchFamily="2" charset="0"/>
              </a:rPr>
              <a:t>a</a:t>
            </a:r>
          </a:p>
        </p:txBody>
      </p:sp>
      <p:pic>
        <p:nvPicPr>
          <p:cNvPr id="7" name="object 7"/>
          <p:cNvPicPr/>
          <p:nvPr/>
        </p:nvPicPr>
        <p:blipFill>
          <a:blip r:embed="rId2" cstate="print"/>
          <a:stretch>
            <a:fillRect/>
          </a:stretch>
        </p:blipFill>
        <p:spPr>
          <a:xfrm>
            <a:off x="2153920" y="1668779"/>
            <a:ext cx="7409180" cy="4889500"/>
          </a:xfrm>
          <a:prstGeom prst="rect">
            <a:avLst/>
          </a:prstGeom>
        </p:spPr>
      </p:pic>
      <p:sp>
        <p:nvSpPr>
          <p:cNvPr id="8" name="object 8"/>
          <p:cNvSpPr txBox="1"/>
          <p:nvPr/>
        </p:nvSpPr>
        <p:spPr>
          <a:xfrm>
            <a:off x="3552190" y="5660390"/>
            <a:ext cx="4610735" cy="574040"/>
          </a:xfrm>
          <a:prstGeom prst="rect">
            <a:avLst/>
          </a:prstGeom>
        </p:spPr>
        <p:txBody>
          <a:bodyPr vert="horz" wrap="square" lIns="0" tIns="12700" rIns="0" bIns="0" rtlCol="0">
            <a:spAutoFit/>
          </a:bodyPr>
          <a:lstStyle/>
          <a:p>
            <a:pPr marL="1231900" marR="5080" indent="-1219200">
              <a:lnSpc>
                <a:spcPct val="100000"/>
              </a:lnSpc>
              <a:spcBef>
                <a:spcPts val="100"/>
              </a:spcBef>
            </a:pPr>
            <a:r>
              <a:rPr sz="1800" b="1" spc="-50" dirty="0">
                <a:solidFill>
                  <a:srgbClr val="FFFFFF"/>
                </a:solidFill>
                <a:latin typeface="Verdana"/>
                <a:cs typeface="Verdana"/>
              </a:rPr>
              <a:t>Pobla</a:t>
            </a:r>
            <a:r>
              <a:rPr sz="1800" b="1" spc="-25" dirty="0">
                <a:solidFill>
                  <a:srgbClr val="FFFFFF"/>
                </a:solidFill>
                <a:latin typeface="Verdana"/>
                <a:cs typeface="Verdana"/>
              </a:rPr>
              <a:t>d</a:t>
            </a:r>
            <a:r>
              <a:rPr sz="1800" b="1" spc="-80" dirty="0">
                <a:solidFill>
                  <a:srgbClr val="FFFFFF"/>
                </a:solidFill>
                <a:latin typeface="Verdana"/>
                <a:cs typeface="Verdana"/>
              </a:rPr>
              <a:t>ore</a:t>
            </a:r>
            <a:r>
              <a:rPr sz="1800" b="1" spc="-114" dirty="0">
                <a:solidFill>
                  <a:srgbClr val="FFFFFF"/>
                </a:solidFill>
                <a:latin typeface="Verdana"/>
                <a:cs typeface="Verdana"/>
              </a:rPr>
              <a:t>s</a:t>
            </a:r>
            <a:r>
              <a:rPr sz="1800" b="1" spc="-135"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a:t>
            </a:r>
            <a:r>
              <a:rPr sz="1800" b="1" spc="-95" dirty="0">
                <a:solidFill>
                  <a:srgbClr val="FFFFFF"/>
                </a:solidFill>
                <a:latin typeface="Verdana"/>
                <a:cs typeface="Verdana"/>
              </a:rPr>
              <a:t> </a:t>
            </a:r>
            <a:r>
              <a:rPr sz="1800" b="1" spc="-60" dirty="0">
                <a:solidFill>
                  <a:srgbClr val="FFFFFF"/>
                </a:solidFill>
                <a:latin typeface="Verdana"/>
                <a:cs typeface="Verdana"/>
              </a:rPr>
              <a:t>l</a:t>
            </a:r>
            <a:r>
              <a:rPr sz="1800" b="1" spc="-105" dirty="0">
                <a:solidFill>
                  <a:srgbClr val="FFFFFF"/>
                </a:solidFill>
                <a:latin typeface="Verdana"/>
                <a:cs typeface="Verdana"/>
              </a:rPr>
              <a:t>a</a:t>
            </a:r>
            <a:r>
              <a:rPr sz="1800" b="1" spc="-114" dirty="0">
                <a:solidFill>
                  <a:srgbClr val="FFFFFF"/>
                </a:solidFill>
                <a:latin typeface="Verdana"/>
                <a:cs typeface="Verdana"/>
              </a:rPr>
              <a:t>s</a:t>
            </a:r>
            <a:r>
              <a:rPr sz="1800" b="1" spc="-135" dirty="0">
                <a:solidFill>
                  <a:srgbClr val="FFFFFF"/>
                </a:solidFill>
                <a:latin typeface="Verdana"/>
                <a:cs typeface="Verdana"/>
              </a:rPr>
              <a:t> </a:t>
            </a:r>
            <a:r>
              <a:rPr lang="es-GT" sz="1800" b="1" spc="-135" dirty="0">
                <a:solidFill>
                  <a:srgbClr val="FFFFFF"/>
                </a:solidFill>
                <a:latin typeface="Verdana"/>
                <a:cs typeface="Verdana"/>
              </a:rPr>
              <a:t> </a:t>
            </a:r>
            <a:r>
              <a:rPr lang="es-GT" sz="1800" b="1" spc="-20" dirty="0">
                <a:solidFill>
                  <a:srgbClr val="FFFFFF"/>
                </a:solidFill>
                <a:latin typeface="Verdana"/>
                <a:cs typeface="Verdana"/>
              </a:rPr>
              <a:t>co</a:t>
            </a:r>
            <a:r>
              <a:rPr lang="es-GT" sz="1800" b="1" spc="-50" dirty="0">
                <a:solidFill>
                  <a:srgbClr val="FFFFFF"/>
                </a:solidFill>
                <a:latin typeface="Verdana"/>
                <a:cs typeface="Verdana"/>
              </a:rPr>
              <a:t>m</a:t>
            </a:r>
            <a:r>
              <a:rPr lang="es-GT" sz="1800" b="1" spc="-45" dirty="0">
                <a:solidFill>
                  <a:srgbClr val="FFFFFF"/>
                </a:solidFill>
                <a:latin typeface="Verdana"/>
                <a:cs typeface="Verdana"/>
              </a:rPr>
              <a:t>uni</a:t>
            </a:r>
            <a:r>
              <a:rPr lang="es-GT" sz="1800" b="1" spc="-60" dirty="0">
                <a:solidFill>
                  <a:srgbClr val="FFFFFF"/>
                </a:solidFill>
                <a:latin typeface="Verdana"/>
                <a:cs typeface="Verdana"/>
              </a:rPr>
              <a:t>d</a:t>
            </a:r>
            <a:r>
              <a:rPr lang="es-GT" sz="1800" b="1" spc="-90" dirty="0">
                <a:solidFill>
                  <a:srgbClr val="FFFFFF"/>
                </a:solidFill>
                <a:latin typeface="Verdana"/>
                <a:cs typeface="Verdana"/>
              </a:rPr>
              <a:t>a</a:t>
            </a:r>
            <a:r>
              <a:rPr lang="es-GT" sz="1800" b="1" spc="-25" dirty="0">
                <a:solidFill>
                  <a:srgbClr val="FFFFFF"/>
                </a:solidFill>
                <a:latin typeface="Verdana"/>
                <a:cs typeface="Verdana"/>
              </a:rPr>
              <a:t>d</a:t>
            </a:r>
            <a:r>
              <a:rPr lang="es-GT" sz="1800" b="1" spc="-90" dirty="0">
                <a:solidFill>
                  <a:srgbClr val="FFFFFF"/>
                </a:solidFill>
                <a:latin typeface="Verdana"/>
                <a:cs typeface="Verdana"/>
              </a:rPr>
              <a:t>es</a:t>
            </a:r>
            <a:r>
              <a:rPr sz="1800" b="1" spc="-90"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el  </a:t>
            </a:r>
            <a:r>
              <a:rPr sz="1800" b="1" spc="-85" dirty="0">
                <a:solidFill>
                  <a:srgbClr val="FFFFFF"/>
                </a:solidFill>
                <a:latin typeface="Verdana"/>
                <a:cs typeface="Verdana"/>
              </a:rPr>
              <a:t>á</a:t>
            </a:r>
            <a:r>
              <a:rPr sz="1800" b="1" spc="-114" dirty="0">
                <a:solidFill>
                  <a:srgbClr val="FFFFFF"/>
                </a:solidFill>
                <a:latin typeface="Verdana"/>
                <a:cs typeface="Verdana"/>
              </a:rPr>
              <a:t>r</a:t>
            </a:r>
            <a:r>
              <a:rPr sz="1800" b="1" spc="-55" dirty="0">
                <a:solidFill>
                  <a:srgbClr val="FFFFFF"/>
                </a:solidFill>
                <a:latin typeface="Verdana"/>
                <a:cs typeface="Verdana"/>
              </a:rPr>
              <a:t>e</a:t>
            </a:r>
            <a:r>
              <a:rPr sz="1800" b="1" spc="-95" dirty="0">
                <a:solidFill>
                  <a:srgbClr val="FFFFFF"/>
                </a:solidFill>
                <a:latin typeface="Verdana"/>
                <a:cs typeface="Verdana"/>
              </a:rPr>
              <a:t>a</a:t>
            </a:r>
            <a:r>
              <a:rPr sz="1800" b="1" spc="-105" dirty="0">
                <a:solidFill>
                  <a:srgbClr val="FFFFFF"/>
                </a:solidFill>
                <a:latin typeface="Verdana"/>
                <a:cs typeface="Verdana"/>
              </a:rPr>
              <a:t> </a:t>
            </a:r>
            <a:r>
              <a:rPr sz="1800" b="1" spc="-40" dirty="0">
                <a:solidFill>
                  <a:srgbClr val="FFFFFF"/>
                </a:solidFill>
                <a:latin typeface="Verdana"/>
                <a:cs typeface="Verdana"/>
              </a:rPr>
              <a:t>de</a:t>
            </a:r>
            <a:r>
              <a:rPr sz="1800" b="1" spc="-95" dirty="0">
                <a:solidFill>
                  <a:srgbClr val="FFFFFF"/>
                </a:solidFill>
                <a:latin typeface="Verdana"/>
                <a:cs typeface="Verdana"/>
              </a:rPr>
              <a:t> </a:t>
            </a:r>
            <a:r>
              <a:rPr sz="1800" b="1" spc="-65" dirty="0">
                <a:solidFill>
                  <a:srgbClr val="FFFFFF"/>
                </a:solidFill>
                <a:latin typeface="Verdana"/>
                <a:cs typeface="Verdana"/>
              </a:rPr>
              <a:t>infl</a:t>
            </a:r>
            <a:r>
              <a:rPr sz="1800" b="1" spc="-50" dirty="0">
                <a:solidFill>
                  <a:srgbClr val="FFFFFF"/>
                </a:solidFill>
                <a:latin typeface="Verdana"/>
                <a:cs typeface="Verdana"/>
              </a:rPr>
              <a:t>u</a:t>
            </a:r>
            <a:r>
              <a:rPr sz="1800" b="1" spc="-55" dirty="0">
                <a:solidFill>
                  <a:srgbClr val="FFFFFF"/>
                </a:solidFill>
                <a:latin typeface="Verdana"/>
                <a:cs typeface="Verdana"/>
              </a:rPr>
              <a:t>e</a:t>
            </a:r>
            <a:r>
              <a:rPr sz="1800" b="1" spc="-50" dirty="0">
                <a:solidFill>
                  <a:srgbClr val="FFFFFF"/>
                </a:solidFill>
                <a:latin typeface="Verdana"/>
                <a:cs typeface="Verdana"/>
              </a:rPr>
              <a:t>ncia</a:t>
            </a:r>
            <a:endParaRPr sz="1800" dirty="0">
              <a:latin typeface="Verdana"/>
              <a:cs typeface="Verdana"/>
            </a:endParaRPr>
          </a:p>
        </p:txBody>
      </p:sp>
      <p:sp>
        <p:nvSpPr>
          <p:cNvPr id="9" name="object 9"/>
          <p:cNvSpPr txBox="1"/>
          <p:nvPr/>
        </p:nvSpPr>
        <p:spPr>
          <a:xfrm>
            <a:off x="4484751" y="4366895"/>
            <a:ext cx="3051175" cy="848994"/>
          </a:xfrm>
          <a:prstGeom prst="rect">
            <a:avLst/>
          </a:prstGeom>
        </p:spPr>
        <p:txBody>
          <a:bodyPr vert="horz" wrap="square" lIns="0" tIns="12700" rIns="0" bIns="0" rtlCol="0">
            <a:spAutoFit/>
          </a:bodyPr>
          <a:lstStyle/>
          <a:p>
            <a:pPr marL="12700" marR="5080" indent="3810" algn="ctr">
              <a:lnSpc>
                <a:spcPct val="100000"/>
              </a:lnSpc>
              <a:spcBef>
                <a:spcPts val="100"/>
              </a:spcBef>
            </a:pPr>
            <a:r>
              <a:rPr sz="1800" b="1" spc="-70" dirty="0">
                <a:solidFill>
                  <a:srgbClr val="FFFFFF"/>
                </a:solidFill>
                <a:latin typeface="Verdana"/>
                <a:cs typeface="Verdana"/>
              </a:rPr>
              <a:t>L</a:t>
            </a:r>
            <a:r>
              <a:rPr sz="1800" b="1" spc="-30" dirty="0">
                <a:solidFill>
                  <a:srgbClr val="FFFFFF"/>
                </a:solidFill>
                <a:latin typeface="Verdana"/>
                <a:cs typeface="Verdana"/>
              </a:rPr>
              <a:t>i</a:t>
            </a:r>
            <a:r>
              <a:rPr sz="1800" b="1" spc="-70" dirty="0">
                <a:solidFill>
                  <a:srgbClr val="FFFFFF"/>
                </a:solidFill>
                <a:latin typeface="Verdana"/>
                <a:cs typeface="Verdana"/>
              </a:rPr>
              <a:t>d</a:t>
            </a:r>
            <a:r>
              <a:rPr sz="1800" b="1" spc="-105" dirty="0">
                <a:solidFill>
                  <a:srgbClr val="FFFFFF"/>
                </a:solidFill>
                <a:latin typeface="Verdana"/>
                <a:cs typeface="Verdana"/>
              </a:rPr>
              <a:t>e</a:t>
            </a:r>
            <a:r>
              <a:rPr sz="1800" b="1" spc="-75" dirty="0">
                <a:solidFill>
                  <a:srgbClr val="FFFFFF"/>
                </a:solidFill>
                <a:latin typeface="Verdana"/>
                <a:cs typeface="Verdana"/>
              </a:rPr>
              <a:t>r</a:t>
            </a:r>
            <a:r>
              <a:rPr sz="1800" b="1" spc="-90" dirty="0">
                <a:solidFill>
                  <a:srgbClr val="FFFFFF"/>
                </a:solidFill>
                <a:latin typeface="Verdana"/>
                <a:cs typeface="Verdana"/>
              </a:rPr>
              <a:t>es</a:t>
            </a:r>
            <a:r>
              <a:rPr sz="1800" b="1" spc="-110"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a:t>
            </a:r>
            <a:r>
              <a:rPr sz="1800" b="1" spc="-95" dirty="0">
                <a:solidFill>
                  <a:srgbClr val="FFFFFF"/>
                </a:solidFill>
                <a:latin typeface="Verdana"/>
                <a:cs typeface="Verdana"/>
              </a:rPr>
              <a:t> </a:t>
            </a:r>
            <a:r>
              <a:rPr sz="1800" b="1" spc="-60" dirty="0">
                <a:solidFill>
                  <a:srgbClr val="FFFFFF"/>
                </a:solidFill>
                <a:latin typeface="Verdana"/>
                <a:cs typeface="Verdana"/>
              </a:rPr>
              <a:t>l</a:t>
            </a:r>
            <a:r>
              <a:rPr sz="1800" b="1" spc="-105" dirty="0">
                <a:solidFill>
                  <a:srgbClr val="FFFFFF"/>
                </a:solidFill>
                <a:latin typeface="Verdana"/>
                <a:cs typeface="Verdana"/>
              </a:rPr>
              <a:t>a</a:t>
            </a:r>
            <a:r>
              <a:rPr sz="1800" b="1" spc="-114" dirty="0">
                <a:solidFill>
                  <a:srgbClr val="FFFFFF"/>
                </a:solidFill>
                <a:latin typeface="Verdana"/>
                <a:cs typeface="Verdana"/>
              </a:rPr>
              <a:t>s</a:t>
            </a:r>
            <a:r>
              <a:rPr sz="1800" b="1" spc="-110" dirty="0">
                <a:solidFill>
                  <a:srgbClr val="FFFFFF"/>
                </a:solidFill>
                <a:latin typeface="Verdana"/>
                <a:cs typeface="Verdana"/>
              </a:rPr>
              <a:t> </a:t>
            </a:r>
            <a:r>
              <a:rPr lang="es-GT" sz="1800" b="1" spc="-25" dirty="0">
                <a:solidFill>
                  <a:srgbClr val="FFFFFF"/>
                </a:solidFill>
                <a:latin typeface="Verdana"/>
                <a:cs typeface="Verdana"/>
              </a:rPr>
              <a:t>c</a:t>
            </a:r>
            <a:r>
              <a:rPr lang="es-GT" sz="1800" b="1" spc="-40" dirty="0">
                <a:solidFill>
                  <a:srgbClr val="FFFFFF"/>
                </a:solidFill>
                <a:latin typeface="Verdana"/>
                <a:cs typeface="Verdana"/>
              </a:rPr>
              <a:t>o</a:t>
            </a:r>
            <a:r>
              <a:rPr lang="es-GT" sz="1800" b="1" spc="-30" dirty="0">
                <a:solidFill>
                  <a:srgbClr val="FFFFFF"/>
                </a:solidFill>
                <a:latin typeface="Verdana"/>
                <a:cs typeface="Verdana"/>
              </a:rPr>
              <a:t>m</a:t>
            </a:r>
            <a:r>
              <a:rPr lang="es-GT" sz="1800" b="1" spc="-65" dirty="0">
                <a:solidFill>
                  <a:srgbClr val="FFFFFF"/>
                </a:solidFill>
                <a:latin typeface="Verdana"/>
                <a:cs typeface="Verdana"/>
              </a:rPr>
              <a:t>un</a:t>
            </a:r>
            <a:r>
              <a:rPr lang="es-GT" sz="1800" b="1" spc="-40" dirty="0">
                <a:solidFill>
                  <a:srgbClr val="FFFFFF"/>
                </a:solidFill>
                <a:latin typeface="Verdana"/>
                <a:cs typeface="Verdana"/>
              </a:rPr>
              <a:t>i</a:t>
            </a:r>
            <a:r>
              <a:rPr lang="es-GT" sz="1800" b="1" spc="-25" dirty="0">
                <a:solidFill>
                  <a:srgbClr val="FFFFFF"/>
                </a:solidFill>
                <a:latin typeface="Verdana"/>
                <a:cs typeface="Verdana"/>
              </a:rPr>
              <a:t>d</a:t>
            </a:r>
            <a:r>
              <a:rPr lang="es-GT" sz="1800" b="1" spc="-90" dirty="0">
                <a:solidFill>
                  <a:srgbClr val="FFFFFF"/>
                </a:solidFill>
                <a:latin typeface="Verdana"/>
                <a:cs typeface="Verdana"/>
              </a:rPr>
              <a:t>a</a:t>
            </a:r>
            <a:r>
              <a:rPr lang="es-GT" sz="1800" b="1" spc="-25" dirty="0">
                <a:solidFill>
                  <a:srgbClr val="FFFFFF"/>
                </a:solidFill>
                <a:latin typeface="Verdana"/>
                <a:cs typeface="Verdana"/>
              </a:rPr>
              <a:t>d</a:t>
            </a:r>
            <a:r>
              <a:rPr lang="es-GT" sz="1800" b="1" spc="-85" dirty="0">
                <a:solidFill>
                  <a:srgbClr val="FFFFFF"/>
                </a:solidFill>
                <a:latin typeface="Verdana"/>
                <a:cs typeface="Verdana"/>
              </a:rPr>
              <a:t>es</a:t>
            </a:r>
            <a:r>
              <a:rPr sz="1800" b="1" spc="-95" dirty="0">
                <a:solidFill>
                  <a:srgbClr val="FFFFFF"/>
                </a:solidFill>
                <a:latin typeface="Verdana"/>
                <a:cs typeface="Verdana"/>
              </a:rPr>
              <a:t> </a:t>
            </a:r>
            <a:r>
              <a:rPr sz="1800" b="1" spc="-25" dirty="0">
                <a:solidFill>
                  <a:srgbClr val="FFFFFF"/>
                </a:solidFill>
                <a:latin typeface="Verdana"/>
                <a:cs typeface="Verdana"/>
              </a:rPr>
              <a:t>d</a:t>
            </a:r>
            <a:r>
              <a:rPr sz="1800" b="1" spc="-70" dirty="0">
                <a:solidFill>
                  <a:srgbClr val="FFFFFF"/>
                </a:solidFill>
                <a:latin typeface="Verdana"/>
                <a:cs typeface="Verdana"/>
              </a:rPr>
              <a:t>el</a:t>
            </a:r>
            <a:r>
              <a:rPr sz="1800" b="1" spc="-100" dirty="0">
                <a:solidFill>
                  <a:srgbClr val="FFFFFF"/>
                </a:solidFill>
                <a:latin typeface="Verdana"/>
                <a:cs typeface="Verdana"/>
              </a:rPr>
              <a:t> </a:t>
            </a:r>
            <a:r>
              <a:rPr sz="1800" b="1" spc="-90" dirty="0">
                <a:solidFill>
                  <a:srgbClr val="FFFFFF"/>
                </a:solidFill>
                <a:latin typeface="Verdana"/>
                <a:cs typeface="Verdana"/>
              </a:rPr>
              <a:t>áre</a:t>
            </a:r>
            <a:r>
              <a:rPr sz="1800" b="1" spc="-95" dirty="0">
                <a:solidFill>
                  <a:srgbClr val="FFFFFF"/>
                </a:solidFill>
                <a:latin typeface="Verdana"/>
                <a:cs typeface="Verdana"/>
              </a:rPr>
              <a:t>a</a:t>
            </a:r>
            <a:r>
              <a:rPr sz="1800" b="1" spc="-114" dirty="0">
                <a:solidFill>
                  <a:srgbClr val="FFFFFF"/>
                </a:solidFill>
                <a:latin typeface="Verdana"/>
                <a:cs typeface="Verdana"/>
              </a:rPr>
              <a:t> </a:t>
            </a:r>
            <a:r>
              <a:rPr sz="1800" b="1" spc="-25" dirty="0">
                <a:solidFill>
                  <a:srgbClr val="FFFFFF"/>
                </a:solidFill>
                <a:latin typeface="Verdana"/>
                <a:cs typeface="Verdana"/>
              </a:rPr>
              <a:t>d</a:t>
            </a:r>
            <a:r>
              <a:rPr sz="1800" b="1" spc="-40" dirty="0">
                <a:solidFill>
                  <a:srgbClr val="FFFFFF"/>
                </a:solidFill>
                <a:latin typeface="Verdana"/>
                <a:cs typeface="Verdana"/>
              </a:rPr>
              <a:t>e  </a:t>
            </a:r>
            <a:r>
              <a:rPr sz="1800" b="1" spc="-60" dirty="0">
                <a:solidFill>
                  <a:srgbClr val="FFFFFF"/>
                </a:solidFill>
                <a:latin typeface="Verdana"/>
                <a:cs typeface="Verdana"/>
              </a:rPr>
              <a:t>influencia</a:t>
            </a:r>
            <a:endParaRPr sz="1800" dirty="0">
              <a:latin typeface="Verdana"/>
              <a:cs typeface="Verdana"/>
            </a:endParaRPr>
          </a:p>
        </p:txBody>
      </p:sp>
      <p:sp>
        <p:nvSpPr>
          <p:cNvPr id="10" name="object 10"/>
          <p:cNvSpPr txBox="1"/>
          <p:nvPr/>
        </p:nvSpPr>
        <p:spPr>
          <a:xfrm>
            <a:off x="4830445" y="3262629"/>
            <a:ext cx="2393315" cy="848994"/>
          </a:xfrm>
          <a:prstGeom prst="rect">
            <a:avLst/>
          </a:prstGeom>
        </p:spPr>
        <p:txBody>
          <a:bodyPr vert="horz" wrap="square" lIns="0" tIns="12700" rIns="0" bIns="0" rtlCol="0">
            <a:spAutoFit/>
          </a:bodyPr>
          <a:lstStyle/>
          <a:p>
            <a:pPr marL="12700" marR="5080" indent="1905" algn="ctr">
              <a:lnSpc>
                <a:spcPct val="100000"/>
              </a:lnSpc>
              <a:spcBef>
                <a:spcPts val="100"/>
              </a:spcBef>
            </a:pPr>
            <a:r>
              <a:rPr sz="1800" b="1" spc="-50" dirty="0">
                <a:solidFill>
                  <a:srgbClr val="FFFFFF"/>
                </a:solidFill>
                <a:latin typeface="Verdana"/>
                <a:cs typeface="Verdana"/>
              </a:rPr>
              <a:t>Conse</a:t>
            </a:r>
            <a:r>
              <a:rPr sz="1800" b="1" spc="-170" dirty="0">
                <a:solidFill>
                  <a:srgbClr val="FFFFFF"/>
                </a:solidFill>
                <a:latin typeface="Verdana"/>
                <a:cs typeface="Verdana"/>
              </a:rPr>
              <a:t>j</a:t>
            </a:r>
            <a:r>
              <a:rPr sz="1800" b="1" spc="-60" dirty="0">
                <a:solidFill>
                  <a:srgbClr val="FFFFFF"/>
                </a:solidFill>
                <a:latin typeface="Verdana"/>
                <a:cs typeface="Verdana"/>
              </a:rPr>
              <a:t>o</a:t>
            </a:r>
            <a:r>
              <a:rPr sz="1800" b="1" spc="-114" dirty="0">
                <a:solidFill>
                  <a:srgbClr val="FFFFFF"/>
                </a:solidFill>
                <a:latin typeface="Verdana"/>
                <a:cs typeface="Verdana"/>
              </a:rPr>
              <a:t> </a:t>
            </a:r>
            <a:r>
              <a:rPr sz="1800" b="1" spc="-25" dirty="0">
                <a:solidFill>
                  <a:srgbClr val="FFFFFF"/>
                </a:solidFill>
                <a:latin typeface="Verdana"/>
                <a:cs typeface="Verdana"/>
              </a:rPr>
              <a:t>d</a:t>
            </a:r>
            <a:r>
              <a:rPr sz="1800" b="1" spc="-45" dirty="0">
                <a:solidFill>
                  <a:srgbClr val="FFFFFF"/>
                </a:solidFill>
                <a:latin typeface="Verdana"/>
                <a:cs typeface="Verdana"/>
              </a:rPr>
              <a:t>e  </a:t>
            </a:r>
            <a:r>
              <a:rPr sz="1800" b="1" spc="-20" dirty="0">
                <a:solidFill>
                  <a:srgbClr val="FFFFFF"/>
                </a:solidFill>
                <a:latin typeface="Verdana"/>
                <a:cs typeface="Verdana"/>
              </a:rPr>
              <a:t>Co</a:t>
            </a:r>
            <a:r>
              <a:rPr sz="1800" b="1" spc="-35" dirty="0">
                <a:solidFill>
                  <a:srgbClr val="FFFFFF"/>
                </a:solidFill>
                <a:latin typeface="Verdana"/>
                <a:cs typeface="Verdana"/>
              </a:rPr>
              <a:t>m</a:t>
            </a:r>
            <a:r>
              <a:rPr sz="1800" b="1" spc="-45" dirty="0">
                <a:solidFill>
                  <a:srgbClr val="FFFFFF"/>
                </a:solidFill>
                <a:latin typeface="Verdana"/>
                <a:cs typeface="Verdana"/>
              </a:rPr>
              <a:t>uni</a:t>
            </a:r>
            <a:r>
              <a:rPr sz="1800" b="1" spc="-60" dirty="0">
                <a:solidFill>
                  <a:srgbClr val="FFFFFF"/>
                </a:solidFill>
                <a:latin typeface="Verdana"/>
                <a:cs typeface="Verdana"/>
              </a:rPr>
              <a:t>d</a:t>
            </a:r>
            <a:r>
              <a:rPr sz="1800" b="1" spc="-90" dirty="0">
                <a:solidFill>
                  <a:srgbClr val="FFFFFF"/>
                </a:solidFill>
                <a:latin typeface="Verdana"/>
                <a:cs typeface="Verdana"/>
              </a:rPr>
              <a:t>a</a:t>
            </a:r>
            <a:r>
              <a:rPr sz="1800" b="1" spc="-25" dirty="0">
                <a:solidFill>
                  <a:srgbClr val="FFFFFF"/>
                </a:solidFill>
                <a:latin typeface="Verdana"/>
                <a:cs typeface="Verdana"/>
              </a:rPr>
              <a:t>d</a:t>
            </a:r>
            <a:r>
              <a:rPr sz="1800" b="1" spc="-90" dirty="0">
                <a:solidFill>
                  <a:srgbClr val="FFFFFF"/>
                </a:solidFill>
                <a:latin typeface="Verdana"/>
                <a:cs typeface="Verdana"/>
              </a:rPr>
              <a:t>es </a:t>
            </a:r>
            <a:r>
              <a:rPr sz="1800" b="1" spc="-50" dirty="0">
                <a:solidFill>
                  <a:srgbClr val="FFFFFF"/>
                </a:solidFill>
                <a:latin typeface="Verdana"/>
                <a:cs typeface="Verdana"/>
              </a:rPr>
              <a:t>M</a:t>
            </a:r>
            <a:r>
              <a:rPr sz="1800" b="1" spc="-30" dirty="0">
                <a:solidFill>
                  <a:srgbClr val="FFFFFF"/>
                </a:solidFill>
                <a:latin typeface="Verdana"/>
                <a:cs typeface="Verdana"/>
              </a:rPr>
              <a:t>a</a:t>
            </a:r>
            <a:r>
              <a:rPr sz="1800" b="1" spc="-75" dirty="0">
                <a:solidFill>
                  <a:srgbClr val="FFFFFF"/>
                </a:solidFill>
                <a:latin typeface="Verdana"/>
                <a:cs typeface="Verdana"/>
              </a:rPr>
              <a:t>ya  </a:t>
            </a:r>
            <a:r>
              <a:rPr sz="1800" b="1" spc="65" dirty="0">
                <a:solidFill>
                  <a:srgbClr val="FFFFFF"/>
                </a:solidFill>
                <a:latin typeface="Tahoma"/>
                <a:cs typeface="Tahoma"/>
              </a:rPr>
              <a:t>Q’eqchi</a:t>
            </a:r>
            <a:endParaRPr sz="1800" dirty="0">
              <a:latin typeface="Tahoma"/>
              <a:cs typeface="Tahoma"/>
            </a:endParaRPr>
          </a:p>
        </p:txBody>
      </p:sp>
      <p:sp>
        <p:nvSpPr>
          <p:cNvPr id="11" name="object 11"/>
          <p:cNvSpPr txBox="1"/>
          <p:nvPr/>
        </p:nvSpPr>
        <p:spPr>
          <a:xfrm>
            <a:off x="5289296" y="2252598"/>
            <a:ext cx="1141095" cy="666115"/>
          </a:xfrm>
          <a:prstGeom prst="rect">
            <a:avLst/>
          </a:prstGeom>
        </p:spPr>
        <p:txBody>
          <a:bodyPr vert="horz" wrap="square" lIns="0" tIns="12700" rIns="0" bIns="0" rtlCol="0">
            <a:spAutoFit/>
          </a:bodyPr>
          <a:lstStyle/>
          <a:p>
            <a:pPr marL="12700" marR="5080" indent="-635" algn="ctr">
              <a:lnSpc>
                <a:spcPct val="100000"/>
              </a:lnSpc>
              <a:spcBef>
                <a:spcPts val="100"/>
              </a:spcBef>
            </a:pPr>
            <a:r>
              <a:rPr sz="1400" b="1" spc="-70" dirty="0">
                <a:solidFill>
                  <a:srgbClr val="FFFFFF"/>
                </a:solidFill>
                <a:latin typeface="Verdana"/>
                <a:cs typeface="Verdana"/>
              </a:rPr>
              <a:t>Represen- </a:t>
            </a:r>
            <a:r>
              <a:rPr sz="1400" b="1" spc="-65" dirty="0">
                <a:solidFill>
                  <a:srgbClr val="FFFFFF"/>
                </a:solidFill>
                <a:latin typeface="Verdana"/>
                <a:cs typeface="Verdana"/>
              </a:rPr>
              <a:t> </a:t>
            </a:r>
            <a:r>
              <a:rPr sz="1400" b="1" spc="-40" dirty="0">
                <a:solidFill>
                  <a:srgbClr val="FFFFFF"/>
                </a:solidFill>
                <a:latin typeface="Verdana"/>
                <a:cs typeface="Verdana"/>
              </a:rPr>
              <a:t>t</a:t>
            </a:r>
            <a:r>
              <a:rPr sz="1400" b="1" spc="-50" dirty="0">
                <a:solidFill>
                  <a:srgbClr val="FFFFFF"/>
                </a:solidFill>
                <a:latin typeface="Verdana"/>
                <a:cs typeface="Verdana"/>
              </a:rPr>
              <a:t>a</a:t>
            </a:r>
            <a:r>
              <a:rPr sz="1400" b="1" spc="-70" dirty="0">
                <a:solidFill>
                  <a:srgbClr val="FFFFFF"/>
                </a:solidFill>
                <a:latin typeface="Verdana"/>
                <a:cs typeface="Verdana"/>
              </a:rPr>
              <a:t>n</a:t>
            </a:r>
            <a:r>
              <a:rPr sz="1400" b="1" spc="-40" dirty="0">
                <a:solidFill>
                  <a:srgbClr val="FFFFFF"/>
                </a:solidFill>
                <a:latin typeface="Verdana"/>
                <a:cs typeface="Verdana"/>
              </a:rPr>
              <a:t>t</a:t>
            </a:r>
            <a:r>
              <a:rPr sz="1400" b="1" spc="-70" dirty="0">
                <a:solidFill>
                  <a:srgbClr val="FFFFFF"/>
                </a:solidFill>
                <a:latin typeface="Verdana"/>
                <a:cs typeface="Verdana"/>
              </a:rPr>
              <a:t>es</a:t>
            </a:r>
            <a:r>
              <a:rPr sz="1400" b="1" spc="-50" dirty="0">
                <a:solidFill>
                  <a:srgbClr val="FFFFFF"/>
                </a:solidFill>
                <a:latin typeface="Verdana"/>
                <a:cs typeface="Verdana"/>
              </a:rPr>
              <a:t> </a:t>
            </a:r>
            <a:r>
              <a:rPr sz="1400" b="1" spc="-30" dirty="0">
                <a:solidFill>
                  <a:srgbClr val="FFFFFF"/>
                </a:solidFill>
                <a:latin typeface="Verdana"/>
                <a:cs typeface="Verdana"/>
              </a:rPr>
              <a:t>en  </a:t>
            </a:r>
            <a:r>
              <a:rPr sz="1400" b="1" spc="-10" dirty="0">
                <a:solidFill>
                  <a:srgbClr val="FFFFFF"/>
                </a:solidFill>
                <a:latin typeface="Verdana"/>
                <a:cs typeface="Verdana"/>
              </a:rPr>
              <a:t>P</a:t>
            </a:r>
            <a:r>
              <a:rPr sz="1400" b="1" spc="-60" dirty="0">
                <a:solidFill>
                  <a:srgbClr val="FFFFFF"/>
                </a:solidFill>
                <a:latin typeface="Verdana"/>
                <a:cs typeface="Verdana"/>
              </a:rPr>
              <a:t>r</a:t>
            </a:r>
            <a:r>
              <a:rPr sz="1400" b="1" spc="-90" dirty="0">
                <a:solidFill>
                  <a:srgbClr val="FFFFFF"/>
                </a:solidFill>
                <a:latin typeface="Verdana"/>
                <a:cs typeface="Verdana"/>
              </a:rPr>
              <a:t>e</a:t>
            </a:r>
            <a:r>
              <a:rPr sz="1400" b="1" spc="-10" dirty="0">
                <a:solidFill>
                  <a:srgbClr val="FFFFFF"/>
                </a:solidFill>
                <a:latin typeface="Verdana"/>
                <a:cs typeface="Verdana"/>
              </a:rPr>
              <a:t>c</a:t>
            </a:r>
            <a:r>
              <a:rPr sz="1400" b="1" spc="-40" dirty="0">
                <a:solidFill>
                  <a:srgbClr val="FFFFFF"/>
                </a:solidFill>
                <a:latin typeface="Verdana"/>
                <a:cs typeface="Verdana"/>
              </a:rPr>
              <a:t>o</a:t>
            </a:r>
            <a:r>
              <a:rPr sz="1400" b="1" spc="-45" dirty="0">
                <a:solidFill>
                  <a:srgbClr val="FFFFFF"/>
                </a:solidFill>
                <a:latin typeface="Verdana"/>
                <a:cs typeface="Verdana"/>
              </a:rPr>
              <a:t>n</a:t>
            </a:r>
            <a:r>
              <a:rPr sz="1400" b="1" spc="-60" dirty="0">
                <a:solidFill>
                  <a:srgbClr val="FFFFFF"/>
                </a:solidFill>
                <a:latin typeface="Verdana"/>
                <a:cs typeface="Verdana"/>
              </a:rPr>
              <a:t>s</a:t>
            </a:r>
            <a:r>
              <a:rPr sz="1400" b="1" spc="-80" dirty="0">
                <a:solidFill>
                  <a:srgbClr val="FFFFFF"/>
                </a:solidFill>
                <a:latin typeface="Verdana"/>
                <a:cs typeface="Verdana"/>
              </a:rPr>
              <a:t>u</a:t>
            </a:r>
            <a:r>
              <a:rPr sz="1400" b="1" spc="-40" dirty="0">
                <a:solidFill>
                  <a:srgbClr val="FFFFFF"/>
                </a:solidFill>
                <a:latin typeface="Verdana"/>
                <a:cs typeface="Verdana"/>
              </a:rPr>
              <a:t>l</a:t>
            </a:r>
            <a:r>
              <a:rPr sz="1400" b="1" spc="-60" dirty="0">
                <a:solidFill>
                  <a:srgbClr val="FFFFFF"/>
                </a:solidFill>
                <a:latin typeface="Verdana"/>
                <a:cs typeface="Verdana"/>
              </a:rPr>
              <a:t>t</a:t>
            </a:r>
            <a:r>
              <a:rPr sz="1400" b="1" spc="-75" dirty="0">
                <a:solidFill>
                  <a:srgbClr val="FFFFFF"/>
                </a:solidFill>
                <a:latin typeface="Verdana"/>
                <a:cs typeface="Verdana"/>
              </a:rPr>
              <a:t>a</a:t>
            </a:r>
            <a:endParaRPr sz="1400">
              <a:latin typeface="Verdana"/>
              <a:cs typeface="Verdana"/>
            </a:endParaRPr>
          </a:p>
        </p:txBody>
      </p:sp>
      <p:sp>
        <p:nvSpPr>
          <p:cNvPr id="12" name="object 12"/>
          <p:cNvSpPr txBox="1"/>
          <p:nvPr/>
        </p:nvSpPr>
        <p:spPr>
          <a:xfrm rot="18580944">
            <a:off x="3787093" y="2811695"/>
            <a:ext cx="1608320" cy="166712"/>
          </a:xfrm>
          <a:prstGeom prst="rect">
            <a:avLst/>
          </a:prstGeom>
        </p:spPr>
        <p:txBody>
          <a:bodyPr vert="horz" wrap="square" lIns="0" tIns="12700" rIns="0" bIns="0" rtlCol="0">
            <a:spAutoFit/>
          </a:bodyPr>
          <a:lstStyle/>
          <a:p>
            <a:pPr marL="12700">
              <a:lnSpc>
                <a:spcPct val="100000"/>
              </a:lnSpc>
              <a:spcBef>
                <a:spcPts val="100"/>
              </a:spcBef>
            </a:pPr>
            <a:r>
              <a:rPr lang="es-ES" sz="1000" b="1" spc="-160" dirty="0">
                <a:solidFill>
                  <a:srgbClr val="1F3863"/>
                </a:solidFill>
                <a:latin typeface="Verdana"/>
                <a:cs typeface="Verdana"/>
              </a:rPr>
              <a:t>9 y 10 de diciembre  2</a:t>
            </a:r>
            <a:r>
              <a:rPr sz="1000" b="1" spc="-160" dirty="0">
                <a:solidFill>
                  <a:srgbClr val="1F3863"/>
                </a:solidFill>
                <a:latin typeface="Verdana"/>
                <a:cs typeface="Verdana"/>
              </a:rPr>
              <a:t>021</a:t>
            </a:r>
            <a:endParaRPr sz="1000" dirty="0">
              <a:latin typeface="Verdana"/>
              <a:cs typeface="Verdana"/>
            </a:endParaRPr>
          </a:p>
        </p:txBody>
      </p:sp>
      <p:sp>
        <p:nvSpPr>
          <p:cNvPr id="14" name="object 14"/>
          <p:cNvSpPr txBox="1"/>
          <p:nvPr/>
        </p:nvSpPr>
        <p:spPr>
          <a:xfrm>
            <a:off x="2004307" y="4639264"/>
            <a:ext cx="1394958" cy="166712"/>
          </a:xfrm>
          <a:prstGeom prst="rect">
            <a:avLst/>
          </a:prstGeom>
        </p:spPr>
        <p:txBody>
          <a:bodyPr vert="horz" wrap="square" lIns="0" tIns="12700" rIns="0" bIns="0" rtlCol="0">
            <a:spAutoFit/>
          </a:bodyPr>
          <a:lstStyle/>
          <a:p>
            <a:pPr marL="12700">
              <a:lnSpc>
                <a:spcPct val="100000"/>
              </a:lnSpc>
              <a:spcBef>
                <a:spcPts val="100"/>
              </a:spcBef>
            </a:pPr>
            <a:r>
              <a:rPr lang="es-ES" sz="1000" b="1" spc="-130" dirty="0">
                <a:solidFill>
                  <a:srgbClr val="1F3863"/>
                </a:solidFill>
                <a:latin typeface="Verdana"/>
                <a:cs typeface="Verdana"/>
              </a:rPr>
              <a:t>1 y 2  de  diciembre</a:t>
            </a:r>
            <a:endParaRPr sz="1000" dirty="0">
              <a:latin typeface="Verdana"/>
              <a:cs typeface="Verdana"/>
            </a:endParaRPr>
          </a:p>
        </p:txBody>
      </p:sp>
      <p:sp>
        <p:nvSpPr>
          <p:cNvPr id="15" name="object 15"/>
          <p:cNvSpPr txBox="1"/>
          <p:nvPr/>
        </p:nvSpPr>
        <p:spPr>
          <a:xfrm>
            <a:off x="1325738" y="5769610"/>
            <a:ext cx="1037590" cy="177800"/>
          </a:xfrm>
          <a:prstGeom prst="rect">
            <a:avLst/>
          </a:prstGeom>
        </p:spPr>
        <p:txBody>
          <a:bodyPr vert="horz" wrap="square" lIns="0" tIns="12700" rIns="0" bIns="0" rtlCol="0">
            <a:spAutoFit/>
          </a:bodyPr>
          <a:lstStyle/>
          <a:p>
            <a:pPr marL="12700">
              <a:lnSpc>
                <a:spcPct val="100000"/>
              </a:lnSpc>
              <a:spcBef>
                <a:spcPts val="100"/>
              </a:spcBef>
            </a:pPr>
            <a:r>
              <a:rPr sz="1000" b="1" spc="-130" dirty="0">
                <a:solidFill>
                  <a:srgbClr val="1F3863"/>
                </a:solidFill>
                <a:latin typeface="Verdana"/>
                <a:cs typeface="Verdana"/>
              </a:rPr>
              <a:t>25-28/Nov/2021</a:t>
            </a:r>
            <a:endParaRPr sz="1000" dirty="0">
              <a:latin typeface="Verdana"/>
              <a:cs typeface="Verdana"/>
            </a:endParaRPr>
          </a:p>
        </p:txBody>
      </p:sp>
      <p:pic>
        <p:nvPicPr>
          <p:cNvPr id="16" name="Imagen 15">
            <a:extLst>
              <a:ext uri="{FF2B5EF4-FFF2-40B4-BE49-F238E27FC236}">
                <a16:creationId xmlns:a16="http://schemas.microsoft.com/office/drawing/2014/main" id="{FBFC7AF5-F4D0-4CF2-874C-F4E908FC378D}"/>
              </a:ext>
            </a:extLst>
          </p:cNvPr>
          <p:cNvPicPr>
            <a:picLocks noChangeAspect="1"/>
          </p:cNvPicPr>
          <p:nvPr/>
        </p:nvPicPr>
        <p:blipFill>
          <a:blip r:embed="rId3"/>
          <a:stretch>
            <a:fillRect/>
          </a:stretch>
        </p:blipFill>
        <p:spPr>
          <a:xfrm>
            <a:off x="0" y="0"/>
            <a:ext cx="3614057" cy="1074849"/>
          </a:xfrm>
          <a:prstGeom prst="rect">
            <a:avLst/>
          </a:prstGeom>
        </p:spPr>
      </p:pic>
      <p:grpSp>
        <p:nvGrpSpPr>
          <p:cNvPr id="17" name="object 3">
            <a:extLst>
              <a:ext uri="{FF2B5EF4-FFF2-40B4-BE49-F238E27FC236}">
                <a16:creationId xmlns:a16="http://schemas.microsoft.com/office/drawing/2014/main" id="{34737D39-31C4-8540-9191-B9A5DA783A12}"/>
              </a:ext>
            </a:extLst>
          </p:cNvPr>
          <p:cNvGrpSpPr/>
          <p:nvPr/>
        </p:nvGrpSpPr>
        <p:grpSpPr>
          <a:xfrm rot="10800000">
            <a:off x="9432152" y="1668776"/>
            <a:ext cx="1473793" cy="4889501"/>
            <a:chOff x="408940" y="1219200"/>
            <a:chExt cx="1330960" cy="5445760"/>
          </a:xfrm>
        </p:grpSpPr>
        <p:sp>
          <p:nvSpPr>
            <p:cNvPr id="18" name="object 4">
              <a:extLst>
                <a:ext uri="{FF2B5EF4-FFF2-40B4-BE49-F238E27FC236}">
                  <a16:creationId xmlns:a16="http://schemas.microsoft.com/office/drawing/2014/main" id="{C316A70F-2F7F-BA47-94B2-A577EB120CAA}"/>
                </a:ext>
              </a:extLst>
            </p:cNvPr>
            <p:cNvSpPr/>
            <p:nvPr/>
          </p:nvSpPr>
          <p:spPr>
            <a:xfrm>
              <a:off x="415290" y="1225550"/>
              <a:ext cx="1318260" cy="5433060"/>
            </a:xfrm>
            <a:custGeom>
              <a:avLst/>
              <a:gdLst/>
              <a:ahLst/>
              <a:cxnLst/>
              <a:rect l="l" t="t" r="r" b="b"/>
              <a:pathLst>
                <a:path w="1318260" h="5433059">
                  <a:moveTo>
                    <a:pt x="988694" y="0"/>
                  </a:moveTo>
                  <a:lnTo>
                    <a:pt x="329564" y="0"/>
                  </a:lnTo>
                  <a:lnTo>
                    <a:pt x="329564" y="4550841"/>
                  </a:lnTo>
                  <a:lnTo>
                    <a:pt x="0" y="4550841"/>
                  </a:lnTo>
                  <a:lnTo>
                    <a:pt x="659129" y="5433060"/>
                  </a:lnTo>
                  <a:lnTo>
                    <a:pt x="1318260" y="4550841"/>
                  </a:lnTo>
                  <a:lnTo>
                    <a:pt x="988694" y="4550841"/>
                  </a:lnTo>
                  <a:lnTo>
                    <a:pt x="988694" y="0"/>
                  </a:lnTo>
                  <a:close/>
                </a:path>
              </a:pathLst>
            </a:custGeom>
            <a:solidFill>
              <a:srgbClr val="203E92"/>
            </a:solidFill>
          </p:spPr>
          <p:txBody>
            <a:bodyPr wrap="square" lIns="0" tIns="0" rIns="0" bIns="0" rtlCol="0"/>
            <a:lstStyle/>
            <a:p>
              <a:endParaRPr/>
            </a:p>
          </p:txBody>
        </p:sp>
        <p:sp>
          <p:nvSpPr>
            <p:cNvPr id="19" name="object 5">
              <a:extLst>
                <a:ext uri="{FF2B5EF4-FFF2-40B4-BE49-F238E27FC236}">
                  <a16:creationId xmlns:a16="http://schemas.microsoft.com/office/drawing/2014/main" id="{D265E3AA-776E-F941-B854-5BB4D142BBBE}"/>
                </a:ext>
              </a:extLst>
            </p:cNvPr>
            <p:cNvSpPr/>
            <p:nvPr/>
          </p:nvSpPr>
          <p:spPr>
            <a:xfrm>
              <a:off x="415290" y="1225550"/>
              <a:ext cx="1318260" cy="5433060"/>
            </a:xfrm>
            <a:custGeom>
              <a:avLst/>
              <a:gdLst/>
              <a:ahLst/>
              <a:cxnLst/>
              <a:rect l="l" t="t" r="r" b="b"/>
              <a:pathLst>
                <a:path w="1318260" h="5433059">
                  <a:moveTo>
                    <a:pt x="0" y="4550841"/>
                  </a:moveTo>
                  <a:lnTo>
                    <a:pt x="329564" y="4550841"/>
                  </a:lnTo>
                  <a:lnTo>
                    <a:pt x="329564" y="0"/>
                  </a:lnTo>
                  <a:lnTo>
                    <a:pt x="988694" y="0"/>
                  </a:lnTo>
                  <a:lnTo>
                    <a:pt x="988694" y="4550841"/>
                  </a:lnTo>
                  <a:lnTo>
                    <a:pt x="1318260" y="4550841"/>
                  </a:lnTo>
                  <a:lnTo>
                    <a:pt x="659129" y="5433060"/>
                  </a:lnTo>
                  <a:lnTo>
                    <a:pt x="0" y="4550841"/>
                  </a:lnTo>
                  <a:close/>
                </a:path>
              </a:pathLst>
            </a:custGeom>
            <a:ln w="12700">
              <a:solidFill>
                <a:srgbClr val="2E528F"/>
              </a:solidFill>
            </a:ln>
          </p:spPr>
          <p:txBody>
            <a:bodyPr wrap="square" lIns="0" tIns="0" rIns="0" bIns="0" rtlCol="0"/>
            <a:lstStyle/>
            <a:p>
              <a:endParaRPr/>
            </a:p>
          </p:txBody>
        </p:sp>
      </p:grpSp>
      <p:sp>
        <p:nvSpPr>
          <p:cNvPr id="20" name="object 6">
            <a:extLst>
              <a:ext uri="{FF2B5EF4-FFF2-40B4-BE49-F238E27FC236}">
                <a16:creationId xmlns:a16="http://schemas.microsoft.com/office/drawing/2014/main" id="{E393B5F0-B1F7-E147-8D0D-AA04BDF89B3B}"/>
              </a:ext>
            </a:extLst>
          </p:cNvPr>
          <p:cNvSpPr txBox="1"/>
          <p:nvPr/>
        </p:nvSpPr>
        <p:spPr>
          <a:xfrm rot="10800000">
            <a:off x="10018229" y="2430684"/>
            <a:ext cx="307777" cy="3911060"/>
          </a:xfrm>
          <a:prstGeom prst="rect">
            <a:avLst/>
          </a:prstGeom>
        </p:spPr>
        <p:txBody>
          <a:bodyPr vert="vert" wrap="square" lIns="0" tIns="4445" rIns="0" bIns="0" rtlCol="0">
            <a:spAutoFit/>
          </a:bodyPr>
          <a:lstStyle/>
          <a:p>
            <a:pPr marL="12700" algn="ctr">
              <a:lnSpc>
                <a:spcPct val="100000"/>
              </a:lnSpc>
              <a:spcBef>
                <a:spcPts val="35"/>
              </a:spcBef>
            </a:pPr>
            <a:r>
              <a:rPr lang="es-GT" sz="2000" b="1" dirty="0">
                <a:solidFill>
                  <a:srgbClr val="FFFFFF"/>
                </a:solidFill>
                <a:latin typeface="Verdana"/>
                <a:cs typeface="Verdana"/>
              </a:rPr>
              <a:t>Diálogo y acuerdos</a:t>
            </a:r>
            <a:endParaRPr lang="es-GT" sz="2000" dirty="0">
              <a:latin typeface="Verdana"/>
              <a:cs typeface="Verdana"/>
            </a:endParaRPr>
          </a:p>
        </p:txBody>
      </p:sp>
    </p:spTree>
    <p:extLst>
      <p:ext uri="{BB962C8B-B14F-4D97-AF65-F5344CB8AC3E}">
        <p14:creationId xmlns:p14="http://schemas.microsoft.com/office/powerpoint/2010/main" val="206260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198782" y="145883"/>
            <a:ext cx="3614057" cy="1074849"/>
          </a:xfrm>
          <a:prstGeom prst="rect">
            <a:avLst/>
          </a:prstGeom>
        </p:spPr>
      </p:pic>
      <p:sp>
        <p:nvSpPr>
          <p:cNvPr id="5" name="Marcador de contenido 4"/>
          <p:cNvSpPr>
            <a:spLocks noGrp="1"/>
          </p:cNvSpPr>
          <p:nvPr>
            <p:ph idx="1"/>
          </p:nvPr>
        </p:nvSpPr>
        <p:spPr>
          <a:xfrm>
            <a:off x="864326" y="1468926"/>
            <a:ext cx="10515600" cy="5258445"/>
          </a:xfrm>
        </p:spPr>
        <p:txBody>
          <a:bodyPr>
            <a:normAutofit fontScale="92500"/>
          </a:bodyPr>
          <a:lstStyle/>
          <a:p>
            <a:r>
              <a:rPr lang="es-ES" dirty="0">
                <a:latin typeface="Montserrat" panose="00000500000000000000" pitchFamily="2" charset="0"/>
              </a:rPr>
              <a:t>Durante el proceso de preconsulta y consulta se contó con la participación de las instituciones indicados en la sentencia: </a:t>
            </a:r>
          </a:p>
          <a:p>
            <a:pPr lvl="1"/>
            <a:r>
              <a:rPr lang="es-ES" dirty="0">
                <a:latin typeface="Montserrat" panose="00000500000000000000" pitchFamily="2" charset="0"/>
              </a:rPr>
              <a:t>Ministerio de Ambiente y Recursos Naturales</a:t>
            </a:r>
          </a:p>
          <a:p>
            <a:pPr lvl="1"/>
            <a:r>
              <a:rPr lang="es-ES" dirty="0">
                <a:latin typeface="Montserrat" panose="00000500000000000000" pitchFamily="2" charset="0"/>
              </a:rPr>
              <a:t>Ministerio de Cultura y Deportes, </a:t>
            </a:r>
          </a:p>
          <a:p>
            <a:pPr lvl="1"/>
            <a:r>
              <a:rPr lang="es-ES" dirty="0">
                <a:latin typeface="Montserrat" panose="00000500000000000000" pitchFamily="2" charset="0"/>
              </a:rPr>
              <a:t>Universidad de San Carlos de Guatemala y Universidades Privadas;</a:t>
            </a:r>
          </a:p>
          <a:p>
            <a:pPr lvl="1"/>
            <a:r>
              <a:rPr lang="es-ES" dirty="0">
                <a:latin typeface="Montserrat" panose="00000500000000000000" pitchFamily="2" charset="0"/>
              </a:rPr>
              <a:t>Comisión Presidencial de Diálogo</a:t>
            </a:r>
          </a:p>
          <a:p>
            <a:pPr lvl="1"/>
            <a:r>
              <a:rPr lang="es-ES" dirty="0">
                <a:latin typeface="Montserrat" panose="00000500000000000000" pitchFamily="2" charset="0"/>
              </a:rPr>
              <a:t>Procuraduría de los Derechos Humanos; </a:t>
            </a:r>
          </a:p>
          <a:p>
            <a:pPr lvl="1"/>
            <a:r>
              <a:rPr lang="es-ES" dirty="0">
                <a:latin typeface="Montserrat" panose="00000500000000000000" pitchFamily="2" charset="0"/>
              </a:rPr>
              <a:t>Concejos Municipales de El Estor y Panzós</a:t>
            </a:r>
          </a:p>
          <a:p>
            <a:pPr lvl="1"/>
            <a:r>
              <a:rPr lang="es-ES" dirty="0">
                <a:latin typeface="Montserrat" panose="00000500000000000000" pitchFamily="2" charset="0"/>
              </a:rPr>
              <a:t>Consejos de Desarrollo de El Estor y Panzós</a:t>
            </a:r>
          </a:p>
          <a:p>
            <a:pPr lvl="1"/>
            <a:r>
              <a:rPr lang="es-ES" dirty="0">
                <a:latin typeface="Montserrat" panose="00000500000000000000" pitchFamily="2" charset="0"/>
              </a:rPr>
              <a:t>Representantes de Pueblos Indígenas Maya Q´eqchi de los municipios de El Estor y Panzós.</a:t>
            </a:r>
          </a:p>
          <a:p>
            <a:pPr lvl="1"/>
            <a:r>
              <a:rPr lang="es-ES" dirty="0">
                <a:latin typeface="Montserrat" panose="00000500000000000000" pitchFamily="2" charset="0"/>
              </a:rPr>
              <a:t>Ministerio de Energía y Minas </a:t>
            </a:r>
          </a:p>
          <a:p>
            <a:pPr lvl="1"/>
            <a:r>
              <a:rPr lang="es-ES" dirty="0">
                <a:latin typeface="Montserrat" panose="00000500000000000000" pitchFamily="2" charset="0"/>
              </a:rPr>
              <a:t>Compañía Guatemalteca de Níquel, Sociedad Anónima –CGN-</a:t>
            </a:r>
          </a:p>
          <a:p>
            <a:pPr lvl="1"/>
            <a:endParaRPr lang="es-ES" dirty="0">
              <a:latin typeface="Montserrat" panose="00000500000000000000" pitchFamily="2" charset="0"/>
            </a:endParaRPr>
          </a:p>
          <a:p>
            <a:pPr marL="0" indent="0">
              <a:buNone/>
            </a:pPr>
            <a:endParaRPr lang="es-GT" dirty="0">
              <a:latin typeface="Montserrat" panose="00000500000000000000" pitchFamily="2" charset="0"/>
            </a:endParaRPr>
          </a:p>
        </p:txBody>
      </p:sp>
      <p:sp>
        <p:nvSpPr>
          <p:cNvPr id="2" name="CuadroTexto 1"/>
          <p:cNvSpPr txBox="1"/>
          <p:nvPr/>
        </p:nvSpPr>
        <p:spPr>
          <a:xfrm>
            <a:off x="4402183" y="145883"/>
            <a:ext cx="6557554" cy="1200329"/>
          </a:xfrm>
          <a:prstGeom prst="rect">
            <a:avLst/>
          </a:prstGeom>
          <a:noFill/>
        </p:spPr>
        <p:txBody>
          <a:bodyPr wrap="square" rtlCol="0">
            <a:spAutoFit/>
          </a:bodyPr>
          <a:lstStyle/>
          <a:p>
            <a:r>
              <a:rPr lang="es-GT" sz="3600" b="1" dirty="0">
                <a:latin typeface="Montserrat" panose="00000500000000000000" pitchFamily="2" charset="0"/>
              </a:rPr>
              <a:t>Participantes  en la Pre consulta y Consulta</a:t>
            </a:r>
          </a:p>
        </p:txBody>
      </p:sp>
    </p:spTree>
    <p:extLst>
      <p:ext uri="{BB962C8B-B14F-4D97-AF65-F5344CB8AC3E}">
        <p14:creationId xmlns:p14="http://schemas.microsoft.com/office/powerpoint/2010/main" val="394229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5" name="Marcador de contenido 4"/>
          <p:cNvSpPr>
            <a:spLocks noGrp="1"/>
          </p:cNvSpPr>
          <p:nvPr>
            <p:ph idx="1"/>
          </p:nvPr>
        </p:nvSpPr>
        <p:spPr>
          <a:xfrm>
            <a:off x="838200" y="1566449"/>
            <a:ext cx="10515600" cy="4653552"/>
          </a:xfrm>
        </p:spPr>
        <p:txBody>
          <a:bodyPr>
            <a:normAutofit/>
          </a:bodyPr>
          <a:lstStyle/>
          <a:p>
            <a:pPr marL="0" indent="0">
              <a:buNone/>
            </a:pPr>
            <a:endParaRPr lang="es-ES" dirty="0">
              <a:latin typeface="Montserrat" panose="00000500000000000000" pitchFamily="2" charset="0"/>
            </a:endParaRPr>
          </a:p>
          <a:p>
            <a:pPr marL="0" indent="0">
              <a:buNone/>
            </a:pPr>
            <a:r>
              <a:rPr lang="es-ES" dirty="0">
                <a:latin typeface="Montserrat" panose="00000500000000000000" pitchFamily="2" charset="0"/>
              </a:rPr>
              <a:t>Durante el proceso de traslado de información, se contó con las siguiente instituciones, que en el marco de su competencia, trasladaron información solicitada por los representantes comunitarios y de Pueblos Indígenas: </a:t>
            </a:r>
            <a:endParaRPr lang="es-ES" dirty="0">
              <a:solidFill>
                <a:srgbClr val="FF0000"/>
              </a:solidFill>
              <a:latin typeface="Montserrat" panose="00000500000000000000" pitchFamily="2" charset="0"/>
            </a:endParaRPr>
          </a:p>
          <a:p>
            <a:pPr lvl="1"/>
            <a:r>
              <a:rPr lang="es-ES" dirty="0">
                <a:latin typeface="Montserrat" panose="00000500000000000000" pitchFamily="2" charset="0"/>
              </a:rPr>
              <a:t>Registro de Información Catastral </a:t>
            </a:r>
          </a:p>
          <a:p>
            <a:pPr lvl="1"/>
            <a:r>
              <a:rPr lang="es-ES" dirty="0">
                <a:latin typeface="Montserrat" panose="00000500000000000000" pitchFamily="2" charset="0"/>
              </a:rPr>
              <a:t>Ministerio de Salud Pública y Asistencia Social, </a:t>
            </a:r>
          </a:p>
          <a:p>
            <a:pPr lvl="1"/>
            <a:r>
              <a:rPr lang="es-ES" dirty="0">
                <a:latin typeface="Montserrat" panose="00000500000000000000" pitchFamily="2" charset="0"/>
              </a:rPr>
              <a:t>Ministerio de Trabajo y Previsión Social, </a:t>
            </a:r>
          </a:p>
          <a:p>
            <a:pPr lvl="1"/>
            <a:r>
              <a:rPr lang="es-ES" dirty="0">
                <a:latin typeface="Montserrat" panose="00000500000000000000" pitchFamily="2" charset="0"/>
              </a:rPr>
              <a:t>Ministerio de Energía y Minas</a:t>
            </a:r>
          </a:p>
          <a:p>
            <a:pPr lvl="1"/>
            <a:r>
              <a:rPr lang="es-ES" dirty="0">
                <a:latin typeface="Montserrat" panose="00000500000000000000" pitchFamily="2" charset="0"/>
              </a:rPr>
              <a:t>Ministerio de Ambiente y Recursos Naturales y </a:t>
            </a:r>
          </a:p>
          <a:p>
            <a:pPr lvl="1"/>
            <a:r>
              <a:rPr lang="es-ES" dirty="0">
                <a:latin typeface="Montserrat" panose="00000500000000000000" pitchFamily="2" charset="0"/>
              </a:rPr>
              <a:t>Compañía Guatemalteca de Níquel S.A –CGN-</a:t>
            </a:r>
          </a:p>
          <a:p>
            <a:pPr marL="0" indent="0">
              <a:buNone/>
            </a:pPr>
            <a:endParaRPr lang="es-GT" dirty="0">
              <a:latin typeface="Montserrat" panose="00000500000000000000" pitchFamily="2" charset="0"/>
            </a:endParaRPr>
          </a:p>
        </p:txBody>
      </p:sp>
      <p:sp>
        <p:nvSpPr>
          <p:cNvPr id="4" name="CuadroTexto 3"/>
          <p:cNvSpPr txBox="1"/>
          <p:nvPr/>
        </p:nvSpPr>
        <p:spPr>
          <a:xfrm>
            <a:off x="575855" y="920118"/>
            <a:ext cx="11040289" cy="646331"/>
          </a:xfrm>
          <a:prstGeom prst="rect">
            <a:avLst/>
          </a:prstGeom>
          <a:noFill/>
        </p:spPr>
        <p:txBody>
          <a:bodyPr wrap="square" rtlCol="0">
            <a:spAutoFit/>
          </a:bodyPr>
          <a:lstStyle/>
          <a:p>
            <a:r>
              <a:rPr lang="es-GT" sz="3600" b="1" dirty="0">
                <a:latin typeface="Montserrat" panose="00000500000000000000" pitchFamily="2" charset="0"/>
              </a:rPr>
              <a:t>Participantes  en el traslado de información</a:t>
            </a:r>
          </a:p>
        </p:txBody>
      </p:sp>
    </p:spTree>
    <p:extLst>
      <p:ext uri="{BB962C8B-B14F-4D97-AF65-F5344CB8AC3E}">
        <p14:creationId xmlns:p14="http://schemas.microsoft.com/office/powerpoint/2010/main" val="208262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198782" y="145883"/>
            <a:ext cx="3614057" cy="1074849"/>
          </a:xfrm>
          <a:prstGeom prst="rect">
            <a:avLst/>
          </a:prstGeom>
        </p:spPr>
      </p:pic>
      <p:sp>
        <p:nvSpPr>
          <p:cNvPr id="5" name="Marcador de contenido 4"/>
          <p:cNvSpPr>
            <a:spLocks noGrp="1"/>
          </p:cNvSpPr>
          <p:nvPr>
            <p:ph idx="1"/>
          </p:nvPr>
        </p:nvSpPr>
        <p:spPr>
          <a:xfrm>
            <a:off x="694509" y="2808514"/>
            <a:ext cx="10515600" cy="3255596"/>
          </a:xfrm>
        </p:spPr>
        <p:txBody>
          <a:bodyPr>
            <a:normAutofit/>
          </a:bodyPr>
          <a:lstStyle/>
          <a:p>
            <a:pPr lvl="1"/>
            <a:endParaRPr lang="es-ES" dirty="0">
              <a:latin typeface="Montserrat" panose="00000500000000000000" pitchFamily="2" charset="0"/>
            </a:endParaRPr>
          </a:p>
          <a:p>
            <a:pPr lvl="1"/>
            <a:r>
              <a:rPr lang="es-ES" dirty="0">
                <a:latin typeface="Montserrat" panose="00000500000000000000" pitchFamily="2" charset="0"/>
              </a:rPr>
              <a:t>Gobernadores departamentales de Izabal y Alta Verapaz. </a:t>
            </a:r>
          </a:p>
          <a:p>
            <a:pPr lvl="1"/>
            <a:r>
              <a:rPr lang="es-ES" dirty="0">
                <a:latin typeface="Montserrat" panose="00000500000000000000" pitchFamily="2" charset="0"/>
              </a:rPr>
              <a:t>Registro de Información Catastral. </a:t>
            </a:r>
          </a:p>
          <a:p>
            <a:pPr lvl="1"/>
            <a:r>
              <a:rPr lang="es-ES" dirty="0">
                <a:latin typeface="Montserrat" panose="00000500000000000000" pitchFamily="2" charset="0"/>
              </a:rPr>
              <a:t>Ministerio de Salud Pública y Asistencia Social. </a:t>
            </a:r>
          </a:p>
          <a:p>
            <a:pPr lvl="1"/>
            <a:r>
              <a:rPr lang="es-ES" dirty="0">
                <a:latin typeface="Montserrat" panose="00000500000000000000" pitchFamily="2" charset="0"/>
              </a:rPr>
              <a:t>Ministerio de Trabajo y Previsión Social.</a:t>
            </a:r>
          </a:p>
          <a:p>
            <a:pPr lvl="1"/>
            <a:r>
              <a:rPr lang="es-ES" dirty="0">
                <a:latin typeface="Montserrat" panose="00000500000000000000" pitchFamily="2" charset="0"/>
              </a:rPr>
              <a:t>Ministerio de Economía y </a:t>
            </a:r>
          </a:p>
          <a:p>
            <a:pPr lvl="1"/>
            <a:r>
              <a:rPr lang="es-ES" dirty="0">
                <a:latin typeface="Montserrat" panose="00000500000000000000" pitchFamily="2" charset="0"/>
              </a:rPr>
              <a:t>Ministerio de Comunicaciones, Infraestructura y Vivienda.</a:t>
            </a:r>
            <a:endParaRPr lang="es-GT" dirty="0">
              <a:latin typeface="Montserrat" panose="00000500000000000000" pitchFamily="2" charset="0"/>
            </a:endParaRPr>
          </a:p>
          <a:p>
            <a:endParaRPr lang="es-GT" dirty="0">
              <a:latin typeface="Montserrat" panose="00000500000000000000" pitchFamily="2" charset="0"/>
            </a:endParaRPr>
          </a:p>
        </p:txBody>
      </p:sp>
      <p:sp>
        <p:nvSpPr>
          <p:cNvPr id="6" name="Título 5">
            <a:extLst>
              <a:ext uri="{FF2B5EF4-FFF2-40B4-BE49-F238E27FC236}">
                <a16:creationId xmlns:a16="http://schemas.microsoft.com/office/drawing/2014/main" id="{8FC31E3A-B2F5-4A44-B730-439D94DF0D58}"/>
              </a:ext>
            </a:extLst>
          </p:cNvPr>
          <p:cNvSpPr>
            <a:spLocks noGrp="1"/>
          </p:cNvSpPr>
          <p:nvPr>
            <p:ph type="title"/>
          </p:nvPr>
        </p:nvSpPr>
        <p:spPr>
          <a:xfrm>
            <a:off x="694509" y="721766"/>
            <a:ext cx="10515600" cy="1325563"/>
          </a:xfrm>
        </p:spPr>
        <p:txBody>
          <a:bodyPr>
            <a:normAutofit fontScale="90000"/>
          </a:bodyPr>
          <a:lstStyle/>
          <a:p>
            <a:r>
              <a:rPr lang="es-GT" dirty="0"/>
              <a:t/>
            </a:r>
            <a:br>
              <a:rPr lang="es-GT" dirty="0"/>
            </a:br>
            <a:r>
              <a:rPr lang="es-GT" dirty="0"/>
              <a:t/>
            </a:r>
            <a:br>
              <a:rPr lang="es-GT" dirty="0"/>
            </a:br>
            <a:endParaRPr lang="en-US" dirty="0"/>
          </a:p>
        </p:txBody>
      </p:sp>
      <p:sp>
        <p:nvSpPr>
          <p:cNvPr id="2" name="CuadroTexto 1"/>
          <p:cNvSpPr txBox="1"/>
          <p:nvPr/>
        </p:nvSpPr>
        <p:spPr>
          <a:xfrm>
            <a:off x="4428309" y="352697"/>
            <a:ext cx="7132319" cy="2308324"/>
          </a:xfrm>
          <a:prstGeom prst="rect">
            <a:avLst/>
          </a:prstGeom>
          <a:noFill/>
        </p:spPr>
        <p:txBody>
          <a:bodyPr wrap="square" rtlCol="0">
            <a:spAutoFit/>
          </a:bodyPr>
          <a:lstStyle/>
          <a:p>
            <a:pPr marL="0" lvl="1" algn="r"/>
            <a:r>
              <a:rPr lang="es-GT" sz="3600" b="1" dirty="0">
                <a:latin typeface="Montserrat" panose="00000500000000000000" pitchFamily="2" charset="0"/>
              </a:rPr>
              <a:t>Instituciones invitadas a la actividad del día 9 de diciembre:</a:t>
            </a:r>
            <a:endParaRPr lang="es-ES" sz="3600" b="1" dirty="0">
              <a:latin typeface="Montserrat" panose="00000500000000000000" pitchFamily="2" charset="0"/>
            </a:endParaRPr>
          </a:p>
          <a:p>
            <a:pPr algn="r"/>
            <a:endParaRPr lang="es-GT" sz="3600" b="1" dirty="0">
              <a:latin typeface="Montserrat" panose="00000500000000000000" pitchFamily="2" charset="0"/>
            </a:endParaRPr>
          </a:p>
        </p:txBody>
      </p:sp>
    </p:spTree>
    <p:extLst>
      <p:ext uri="{BB962C8B-B14F-4D97-AF65-F5344CB8AC3E}">
        <p14:creationId xmlns:p14="http://schemas.microsoft.com/office/powerpoint/2010/main" val="1831122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5" name="Título 4"/>
          <p:cNvSpPr>
            <a:spLocks noGrp="1"/>
          </p:cNvSpPr>
          <p:nvPr>
            <p:ph type="title"/>
          </p:nvPr>
        </p:nvSpPr>
        <p:spPr>
          <a:xfrm>
            <a:off x="838200" y="417377"/>
            <a:ext cx="10515600" cy="1325563"/>
          </a:xfrm>
        </p:spPr>
        <p:txBody>
          <a:bodyPr>
            <a:normAutofit/>
          </a:bodyPr>
          <a:lstStyle/>
          <a:p>
            <a:pPr algn="ctr"/>
            <a:r>
              <a:rPr lang="es-GT" sz="3600" b="1" dirty="0">
                <a:latin typeface="Montserrat" panose="00000500000000000000" pitchFamily="2" charset="0"/>
              </a:rPr>
              <a:t>Los Acuerdos/El Gobierno</a:t>
            </a:r>
          </a:p>
        </p:txBody>
      </p:sp>
      <p:sp>
        <p:nvSpPr>
          <p:cNvPr id="6" name="Marcador de contenido 5"/>
          <p:cNvSpPr>
            <a:spLocks noGrp="1"/>
          </p:cNvSpPr>
          <p:nvPr>
            <p:ph idx="1"/>
          </p:nvPr>
        </p:nvSpPr>
        <p:spPr/>
        <p:txBody>
          <a:bodyPr>
            <a:normAutofit/>
          </a:bodyPr>
          <a:lstStyle/>
          <a:p>
            <a:endParaRPr lang="es-GT" dirty="0">
              <a:latin typeface="Montserrat" panose="00000500000000000000" pitchFamily="2" charset="0"/>
            </a:endParaRPr>
          </a:p>
          <a:p>
            <a:r>
              <a:rPr lang="es-GT" dirty="0">
                <a:latin typeface="Montserrat" panose="00000500000000000000" pitchFamily="2" charset="0"/>
              </a:rPr>
              <a:t>La generación de un plan integral de desarrollo local coordinado por el Ministerio de Energía y Minas, y que tendrá entre sus ejes principales los siguientes elementos: </a:t>
            </a:r>
          </a:p>
          <a:p>
            <a:pPr lvl="1"/>
            <a:r>
              <a:rPr lang="es-GT" dirty="0">
                <a:latin typeface="Montserrat" panose="00000500000000000000" pitchFamily="2" charset="0"/>
              </a:rPr>
              <a:t>a) productividad y empleo; </a:t>
            </a:r>
          </a:p>
          <a:p>
            <a:pPr lvl="1"/>
            <a:r>
              <a:rPr lang="es-GT" dirty="0">
                <a:latin typeface="Montserrat" panose="00000500000000000000" pitchFamily="2" charset="0"/>
              </a:rPr>
              <a:t>b) educación; </a:t>
            </a:r>
          </a:p>
          <a:p>
            <a:pPr lvl="1"/>
            <a:r>
              <a:rPr lang="es-GT" dirty="0">
                <a:latin typeface="Montserrat" panose="00000500000000000000" pitchFamily="2" charset="0"/>
              </a:rPr>
              <a:t>c) salud y,</a:t>
            </a:r>
          </a:p>
          <a:p>
            <a:pPr lvl="1"/>
            <a:r>
              <a:rPr lang="es-GT" dirty="0">
                <a:latin typeface="Montserrat" panose="00000500000000000000" pitchFamily="2" charset="0"/>
              </a:rPr>
              <a:t>d) cultura y espiritualidad</a:t>
            </a:r>
          </a:p>
        </p:txBody>
      </p:sp>
    </p:spTree>
    <p:extLst>
      <p:ext uri="{BB962C8B-B14F-4D97-AF65-F5344CB8AC3E}">
        <p14:creationId xmlns:p14="http://schemas.microsoft.com/office/powerpoint/2010/main" val="257851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3" name="Marcador de contenido 2"/>
          <p:cNvSpPr>
            <a:spLocks noGrp="1"/>
          </p:cNvSpPr>
          <p:nvPr>
            <p:ph idx="1"/>
          </p:nvPr>
        </p:nvSpPr>
        <p:spPr/>
        <p:txBody>
          <a:bodyPr>
            <a:normAutofit lnSpcReduction="10000"/>
          </a:bodyPr>
          <a:lstStyle/>
          <a:p>
            <a:r>
              <a:rPr lang="es-GT" dirty="0">
                <a:latin typeface="Montserrat" panose="00000500000000000000" pitchFamily="2" charset="0"/>
              </a:rPr>
              <a:t>Los pueblos indígenas se comprometieron a trabajar en conjunto con la CGN los proyectos de desarrollo.</a:t>
            </a:r>
          </a:p>
          <a:p>
            <a:r>
              <a:rPr lang="es-GT" dirty="0">
                <a:latin typeface="Montserrat" panose="00000500000000000000" pitchFamily="2" charset="0"/>
              </a:rPr>
              <a:t>Respetar los plazos que la empresa tiene estipulados para la gestión e implementación de los proyectos de infraestructura solicitados.</a:t>
            </a:r>
          </a:p>
          <a:p>
            <a:r>
              <a:rPr lang="es-GT" dirty="0">
                <a:latin typeface="Montserrat" panose="00000500000000000000" pitchFamily="2" charset="0"/>
              </a:rPr>
              <a:t>A participar en las jornadas de reforestación del área que se planifiquen en seguimiento a la protección y mejoramiento del medio ambiente.</a:t>
            </a:r>
          </a:p>
          <a:p>
            <a:r>
              <a:rPr lang="es-GT" dirty="0">
                <a:latin typeface="Montserrat" panose="00000500000000000000" pitchFamily="2" charset="0"/>
              </a:rPr>
              <a:t>Contribuir en la difusión de medidas informativas o de concientización que puedan derivar del Comité de Seguimiento.</a:t>
            </a:r>
          </a:p>
          <a:p>
            <a:endParaRPr lang="es-GT" dirty="0">
              <a:latin typeface="Montserrat" panose="00000500000000000000" pitchFamily="2" charset="0"/>
            </a:endParaRPr>
          </a:p>
        </p:txBody>
      </p:sp>
      <p:sp>
        <p:nvSpPr>
          <p:cNvPr id="13" name="Título 4"/>
          <p:cNvSpPr>
            <a:spLocks noGrp="1"/>
          </p:cNvSpPr>
          <p:nvPr>
            <p:ph type="title"/>
          </p:nvPr>
        </p:nvSpPr>
        <p:spPr>
          <a:xfrm>
            <a:off x="838200" y="537424"/>
            <a:ext cx="10515600" cy="1325563"/>
          </a:xfrm>
        </p:spPr>
        <p:txBody>
          <a:bodyPr>
            <a:normAutofit/>
          </a:bodyPr>
          <a:lstStyle/>
          <a:p>
            <a:pPr algn="ctr"/>
            <a:r>
              <a:rPr lang="es-GT" sz="3600" b="1" dirty="0">
                <a:latin typeface="Montserrat" panose="00000500000000000000" pitchFamily="2" charset="0"/>
              </a:rPr>
              <a:t>Los Acuerdos/Los Pueblos Indígenas</a:t>
            </a:r>
          </a:p>
        </p:txBody>
      </p:sp>
    </p:spTree>
    <p:extLst>
      <p:ext uri="{BB962C8B-B14F-4D97-AF65-F5344CB8AC3E}">
        <p14:creationId xmlns:p14="http://schemas.microsoft.com/office/powerpoint/2010/main" val="2741865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12" name="Título 4"/>
          <p:cNvSpPr txBox="1">
            <a:spLocks/>
          </p:cNvSpPr>
          <p:nvPr/>
        </p:nvSpPr>
        <p:spPr>
          <a:xfrm>
            <a:off x="838200" y="809265"/>
            <a:ext cx="10515600" cy="7239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600" b="1" dirty="0">
                <a:latin typeface="Montserrat" panose="00000500000000000000" pitchFamily="2" charset="0"/>
              </a:rPr>
              <a:t>Los Acuerdos/La Empresa</a:t>
            </a:r>
          </a:p>
        </p:txBody>
      </p:sp>
      <p:sp>
        <p:nvSpPr>
          <p:cNvPr id="3" name="Marcador de contenido 2"/>
          <p:cNvSpPr>
            <a:spLocks noGrp="1"/>
          </p:cNvSpPr>
          <p:nvPr>
            <p:ph idx="1"/>
          </p:nvPr>
        </p:nvSpPr>
        <p:spPr/>
        <p:txBody>
          <a:bodyPr/>
          <a:lstStyle/>
          <a:p>
            <a:r>
              <a:rPr lang="es-ES" dirty="0">
                <a:latin typeface="Montserrat" panose="00000500000000000000" pitchFamily="2" charset="0"/>
              </a:rPr>
              <a:t>CGN se comprometió a dar continuidad al programa de capacitación y educación a los colaboradores</a:t>
            </a:r>
          </a:p>
          <a:p>
            <a:r>
              <a:rPr lang="es-ES" dirty="0">
                <a:latin typeface="Montserrat" panose="00000500000000000000" pitchFamily="2" charset="0"/>
              </a:rPr>
              <a:t>Mantener los programas de desarrollo local incluyente y a priorizar la contratación de personal local. </a:t>
            </a:r>
          </a:p>
          <a:p>
            <a:r>
              <a:rPr lang="es-ES" dirty="0">
                <a:latin typeface="Montserrat" panose="00000500000000000000" pitchFamily="2" charset="0"/>
              </a:rPr>
              <a:t>Proporcionar el equivalente a regalías voluntarias a través de inversiones sociales por un monto de tres millones de quetzales (Q3,000.000.00) anuales, las cuales serán realizadas y administradas por la empresa sujetas a la operación continua del proyecto, con supervisión y fiscalización del Comité de Seguimiento.</a:t>
            </a:r>
            <a:endParaRPr lang="es-GT" dirty="0">
              <a:latin typeface="Montserrat" panose="00000500000000000000" pitchFamily="2" charset="0"/>
            </a:endParaRPr>
          </a:p>
          <a:p>
            <a:endParaRPr lang="es-GT" dirty="0">
              <a:latin typeface="Montserrat" panose="00000500000000000000" pitchFamily="2" charset="0"/>
            </a:endParaRPr>
          </a:p>
        </p:txBody>
      </p:sp>
    </p:spTree>
    <p:extLst>
      <p:ext uri="{BB962C8B-B14F-4D97-AF65-F5344CB8AC3E}">
        <p14:creationId xmlns:p14="http://schemas.microsoft.com/office/powerpoint/2010/main" val="3195176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4" name="Título 3"/>
          <p:cNvSpPr>
            <a:spLocks noGrp="1"/>
          </p:cNvSpPr>
          <p:nvPr>
            <p:ph type="title"/>
          </p:nvPr>
        </p:nvSpPr>
        <p:spPr>
          <a:xfrm>
            <a:off x="838200" y="665571"/>
            <a:ext cx="10515600" cy="1325563"/>
          </a:xfrm>
        </p:spPr>
        <p:txBody>
          <a:bodyPr>
            <a:normAutofit/>
          </a:bodyPr>
          <a:lstStyle/>
          <a:p>
            <a:pPr algn="ctr"/>
            <a:r>
              <a:rPr lang="es-GT" sz="3600" b="1" dirty="0">
                <a:latin typeface="Montserrat" panose="00000500000000000000" pitchFamily="2" charset="0"/>
              </a:rPr>
              <a:t>Comité de Seguimiento</a:t>
            </a:r>
          </a:p>
        </p:txBody>
      </p:sp>
      <p:sp>
        <p:nvSpPr>
          <p:cNvPr id="5" name="Marcador de contenido 4"/>
          <p:cNvSpPr>
            <a:spLocks noGrp="1"/>
          </p:cNvSpPr>
          <p:nvPr>
            <p:ph idx="1"/>
          </p:nvPr>
        </p:nvSpPr>
        <p:spPr/>
        <p:txBody>
          <a:bodyPr/>
          <a:lstStyle/>
          <a:p>
            <a:pPr marL="0" indent="0">
              <a:buNone/>
            </a:pPr>
            <a:endParaRPr lang="es-GT" dirty="0">
              <a:latin typeface="Montserrat" panose="00000500000000000000" pitchFamily="2" charset="0"/>
            </a:endParaRPr>
          </a:p>
          <a:p>
            <a:r>
              <a:rPr lang="es-ES" dirty="0">
                <a:latin typeface="Montserrat" panose="00000500000000000000" pitchFamily="2" charset="0"/>
              </a:rPr>
              <a:t>El cumplimiento de los compromisos será monitoreado por un Comité de Seguimiento, que se conformará durante los primeros meses del 2022.</a:t>
            </a:r>
          </a:p>
          <a:p>
            <a:endParaRPr lang="es-ES" dirty="0">
              <a:latin typeface="Montserrat" panose="00000500000000000000" pitchFamily="2" charset="0"/>
            </a:endParaRPr>
          </a:p>
          <a:p>
            <a:r>
              <a:rPr lang="es-ES" dirty="0">
                <a:latin typeface="Montserrat" panose="00000500000000000000" pitchFamily="2" charset="0"/>
              </a:rPr>
              <a:t>Se acordó también atender algunas peticiones puntuales de las comunidades tales como: generación de empleo, fortalecimiento de capacidades, </a:t>
            </a:r>
            <a:r>
              <a:rPr lang="es-ES" dirty="0" err="1">
                <a:latin typeface="Montserrat" panose="00000500000000000000" pitchFamily="2" charset="0"/>
              </a:rPr>
              <a:t>emprendedurismo</a:t>
            </a:r>
            <a:r>
              <a:rPr lang="es-ES" dirty="0">
                <a:latin typeface="Montserrat" panose="00000500000000000000" pitchFamily="2" charset="0"/>
              </a:rPr>
              <a:t>, protección y cuidado del ambiente e infraestructura.</a:t>
            </a:r>
            <a:endParaRPr lang="es-GT" dirty="0">
              <a:latin typeface="Montserrat" panose="00000500000000000000" pitchFamily="2" charset="0"/>
            </a:endParaRPr>
          </a:p>
          <a:p>
            <a:endParaRPr lang="es-GT" dirty="0">
              <a:latin typeface="Montserrat" panose="00000500000000000000" pitchFamily="2" charset="0"/>
            </a:endParaRPr>
          </a:p>
          <a:p>
            <a:endParaRPr lang="es-GT" dirty="0">
              <a:latin typeface="Montserrat" panose="00000500000000000000" pitchFamily="2" charset="0"/>
            </a:endParaRPr>
          </a:p>
          <a:p>
            <a:endParaRPr lang="es-GT" dirty="0">
              <a:latin typeface="Montserrat" panose="00000500000000000000" pitchFamily="2" charset="0"/>
            </a:endParaRPr>
          </a:p>
        </p:txBody>
      </p:sp>
    </p:spTree>
    <p:extLst>
      <p:ext uri="{BB962C8B-B14F-4D97-AF65-F5344CB8AC3E}">
        <p14:creationId xmlns:p14="http://schemas.microsoft.com/office/powerpoint/2010/main" val="151575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98617" y="1232988"/>
            <a:ext cx="7908471" cy="5272314"/>
          </a:xfrm>
          <a:prstGeom prst="rect">
            <a:avLst/>
          </a:prstGeom>
        </p:spPr>
      </p:pic>
      <p:sp>
        <p:nvSpPr>
          <p:cNvPr id="4" name="CuadroTexto 3"/>
          <p:cNvSpPr txBox="1"/>
          <p:nvPr/>
        </p:nvSpPr>
        <p:spPr>
          <a:xfrm>
            <a:off x="1554480" y="195943"/>
            <a:ext cx="8352608" cy="954107"/>
          </a:xfrm>
          <a:prstGeom prst="rect">
            <a:avLst/>
          </a:prstGeom>
          <a:noFill/>
        </p:spPr>
        <p:txBody>
          <a:bodyPr wrap="square" rtlCol="0">
            <a:spAutoFit/>
          </a:bodyPr>
          <a:lstStyle/>
          <a:p>
            <a:pPr algn="ctr"/>
            <a:r>
              <a:rPr lang="es-GT" sz="2800" b="1" dirty="0">
                <a:latin typeface="Montserrat" panose="00000500000000000000" pitchFamily="2" charset="0"/>
              </a:rPr>
              <a:t>Río Dulce 12 nov 2021,  primera reunión</a:t>
            </a:r>
          </a:p>
          <a:p>
            <a:pPr algn="ctr"/>
            <a:endParaRPr lang="es-GT" sz="2800" b="1" dirty="0">
              <a:latin typeface="Montserrat" panose="00000500000000000000" pitchFamily="2" charset="0"/>
            </a:endParaRPr>
          </a:p>
        </p:txBody>
      </p:sp>
    </p:spTree>
    <p:extLst>
      <p:ext uri="{BB962C8B-B14F-4D97-AF65-F5344CB8AC3E}">
        <p14:creationId xmlns:p14="http://schemas.microsoft.com/office/powerpoint/2010/main" val="277844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18705" y="1144452"/>
            <a:ext cx="8374380" cy="5582920"/>
          </a:xfrm>
          <a:prstGeom prst="rect">
            <a:avLst/>
          </a:prstGeom>
        </p:spPr>
      </p:pic>
      <p:sp>
        <p:nvSpPr>
          <p:cNvPr id="4" name="CuadroTexto 3"/>
          <p:cNvSpPr txBox="1"/>
          <p:nvPr/>
        </p:nvSpPr>
        <p:spPr>
          <a:xfrm>
            <a:off x="1554480" y="195943"/>
            <a:ext cx="8352608" cy="954107"/>
          </a:xfrm>
          <a:prstGeom prst="rect">
            <a:avLst/>
          </a:prstGeom>
          <a:noFill/>
        </p:spPr>
        <p:txBody>
          <a:bodyPr wrap="square" rtlCol="0">
            <a:spAutoFit/>
          </a:bodyPr>
          <a:lstStyle/>
          <a:p>
            <a:pPr algn="ctr"/>
            <a:r>
              <a:rPr lang="es-GT" sz="2800" b="1" dirty="0">
                <a:latin typeface="Montserrat" panose="00000500000000000000" pitchFamily="2" charset="0"/>
              </a:rPr>
              <a:t>Río Dulce 18 nov 2021, 2da reunión</a:t>
            </a:r>
          </a:p>
          <a:p>
            <a:pPr algn="ctr"/>
            <a:endParaRPr lang="es-GT" sz="2800" b="1" dirty="0">
              <a:latin typeface="Montserrat" panose="00000500000000000000" pitchFamily="2" charset="0"/>
            </a:endParaRPr>
          </a:p>
        </p:txBody>
      </p:sp>
    </p:spTree>
    <p:extLst>
      <p:ext uri="{BB962C8B-B14F-4D97-AF65-F5344CB8AC3E}">
        <p14:creationId xmlns:p14="http://schemas.microsoft.com/office/powerpoint/2010/main" val="340117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6" name="CuadroTexto 5">
            <a:extLst>
              <a:ext uri="{FF2B5EF4-FFF2-40B4-BE49-F238E27FC236}">
                <a16:creationId xmlns:a16="http://schemas.microsoft.com/office/drawing/2014/main" id="{275C41E0-7AE1-4703-9684-84021DB43D72}"/>
              </a:ext>
            </a:extLst>
          </p:cNvPr>
          <p:cNvSpPr txBox="1"/>
          <p:nvPr/>
        </p:nvSpPr>
        <p:spPr>
          <a:xfrm>
            <a:off x="3445921" y="186751"/>
            <a:ext cx="8516229" cy="1200329"/>
          </a:xfrm>
          <a:prstGeom prst="rect">
            <a:avLst/>
          </a:prstGeom>
          <a:noFill/>
        </p:spPr>
        <p:txBody>
          <a:bodyPr wrap="square" rtlCol="0">
            <a:spAutoFit/>
          </a:bodyPr>
          <a:lstStyle/>
          <a:p>
            <a:pPr algn="ctr"/>
            <a:r>
              <a:rPr lang="es-GT" sz="3600" b="1" dirty="0">
                <a:latin typeface="Montserrat" panose="00000500000000000000" pitchFamily="2" charset="0"/>
              </a:rPr>
              <a:t>PROCESO DE CONSULTA:  FINALIZADO</a:t>
            </a:r>
          </a:p>
        </p:txBody>
      </p:sp>
      <p:pic>
        <p:nvPicPr>
          <p:cNvPr id="16" name="Imagen 15" descr="Consulta2021.png">
            <a:extLst>
              <a:ext uri="{FF2B5EF4-FFF2-40B4-BE49-F238E27FC236}">
                <a16:creationId xmlns:a16="http://schemas.microsoft.com/office/drawing/2014/main" id="{4366EBD2-E0AC-F642-86CB-829D0132E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0" y="1789956"/>
            <a:ext cx="12063075" cy="4101178"/>
          </a:xfrm>
          <a:prstGeom prst="rect">
            <a:avLst/>
          </a:prstGeom>
        </p:spPr>
      </p:pic>
      <p:sp>
        <p:nvSpPr>
          <p:cNvPr id="17" name="Título 1">
            <a:extLst>
              <a:ext uri="{FF2B5EF4-FFF2-40B4-BE49-F238E27FC236}">
                <a16:creationId xmlns:a16="http://schemas.microsoft.com/office/drawing/2014/main" id="{FBA02326-C4AF-AA4F-9DB1-067516FC0AB1}"/>
              </a:ext>
            </a:extLst>
          </p:cNvPr>
          <p:cNvSpPr txBox="1">
            <a:spLocks/>
          </p:cNvSpPr>
          <p:nvPr/>
        </p:nvSpPr>
        <p:spPr>
          <a:xfrm>
            <a:off x="1803698" y="1346620"/>
            <a:ext cx="7716597" cy="1162481"/>
          </a:xfrm>
          <a:prstGeom prst="rect">
            <a:avLst/>
          </a:prstGeom>
        </p:spPr>
        <p:txBody>
          <a:bodyPr vert="horz" lIns="109728" tIns="54864" rIns="109728" bIns="54864" rtlCol="0" anchor="ctr">
            <a:noAutofit/>
          </a:bodyPr>
          <a:lstStyle>
            <a:lvl1pPr algn="ctr" defTabSz="914400" rtl="0" eaLnBrk="1" latinLnBrk="0" hangingPunct="1">
              <a:spcBef>
                <a:spcPct val="0"/>
              </a:spcBef>
              <a:buNone/>
              <a:defRPr sz="2800" b="1" kern="1200">
                <a:solidFill>
                  <a:schemeClr val="bg1"/>
                </a:solidFill>
                <a:latin typeface="Montserrat Regualar"/>
                <a:ea typeface="+mj-ea"/>
                <a:cs typeface="Montserrat Regualar"/>
              </a:defRPr>
            </a:lvl1pPr>
          </a:lstStyle>
          <a:p>
            <a:r>
              <a:rPr lang="es-MX" sz="1600" dirty="0">
                <a:solidFill>
                  <a:schemeClr val="tx1">
                    <a:lumMod val="50000"/>
                    <a:lumOff val="50000"/>
                  </a:schemeClr>
                </a:solidFill>
                <a:latin typeface="+mj-lt"/>
              </a:rPr>
              <a:t>Fases Consulta a </a:t>
            </a:r>
          </a:p>
          <a:p>
            <a:r>
              <a:rPr lang="es-MX" sz="1600" dirty="0">
                <a:solidFill>
                  <a:schemeClr val="tx1">
                    <a:lumMod val="50000"/>
                    <a:lumOff val="50000"/>
                  </a:schemeClr>
                </a:solidFill>
                <a:latin typeface="+mj-lt"/>
              </a:rPr>
              <a:t>Pueblos Indígenas</a:t>
            </a:r>
            <a:endParaRPr lang="en-US" sz="1600" dirty="0">
              <a:solidFill>
                <a:schemeClr val="tx1">
                  <a:lumMod val="50000"/>
                  <a:lumOff val="50000"/>
                </a:schemeClr>
              </a:solidFill>
              <a:latin typeface="+mj-lt"/>
            </a:endParaRPr>
          </a:p>
        </p:txBody>
      </p:sp>
      <p:sp>
        <p:nvSpPr>
          <p:cNvPr id="18" name="CuadroTexto 17">
            <a:extLst>
              <a:ext uri="{FF2B5EF4-FFF2-40B4-BE49-F238E27FC236}">
                <a16:creationId xmlns:a16="http://schemas.microsoft.com/office/drawing/2014/main" id="{4667D43A-E12E-BA4E-8D41-71BA1D54501E}"/>
              </a:ext>
            </a:extLst>
          </p:cNvPr>
          <p:cNvSpPr txBox="1"/>
          <p:nvPr/>
        </p:nvSpPr>
        <p:spPr>
          <a:xfrm>
            <a:off x="75509" y="2520952"/>
            <a:ext cx="1540715" cy="1077218"/>
          </a:xfrm>
          <a:prstGeom prst="rect">
            <a:avLst/>
          </a:prstGeom>
          <a:noFill/>
        </p:spPr>
        <p:txBody>
          <a:bodyPr wrap="square" rtlCol="0">
            <a:spAutoFit/>
          </a:bodyPr>
          <a:lstStyle/>
          <a:p>
            <a:pPr algn="ctr"/>
            <a:r>
              <a:rPr lang="es-ES" sz="1600" dirty="0">
                <a:solidFill>
                  <a:schemeClr val="bg1"/>
                </a:solidFill>
                <a:latin typeface="+mj-lt"/>
              </a:rPr>
              <a:t>Gestiones </a:t>
            </a:r>
          </a:p>
          <a:p>
            <a:pPr algn="ctr"/>
            <a:r>
              <a:rPr lang="es-ES" sz="1600" dirty="0">
                <a:solidFill>
                  <a:schemeClr val="bg1"/>
                </a:solidFill>
                <a:latin typeface="+mj-lt"/>
              </a:rPr>
              <a:t>Administrativa .</a:t>
            </a:r>
          </a:p>
          <a:p>
            <a:pPr algn="ctr"/>
            <a:r>
              <a:rPr lang="es-ES" sz="1600" dirty="0">
                <a:solidFill>
                  <a:schemeClr val="bg1"/>
                </a:solidFill>
                <a:latin typeface="+mj-lt"/>
              </a:rPr>
              <a:t>internas</a:t>
            </a:r>
          </a:p>
          <a:p>
            <a:pPr lvl="0"/>
            <a:endParaRPr lang="es-ES" sz="1600" dirty="0">
              <a:solidFill>
                <a:schemeClr val="bg1"/>
              </a:solidFill>
              <a:latin typeface="+mj-lt"/>
            </a:endParaRPr>
          </a:p>
        </p:txBody>
      </p:sp>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3" name="Rectángulo 2">
            <a:extLst>
              <a:ext uri="{FF2B5EF4-FFF2-40B4-BE49-F238E27FC236}">
                <a16:creationId xmlns:a16="http://schemas.microsoft.com/office/drawing/2014/main" id="{DD630ADE-9A20-1A4D-9F4D-9069FEFB79A0}"/>
              </a:ext>
            </a:extLst>
          </p:cNvPr>
          <p:cNvSpPr/>
          <p:nvPr/>
        </p:nvSpPr>
        <p:spPr>
          <a:xfrm>
            <a:off x="9731829" y="1567543"/>
            <a:ext cx="2320260" cy="2207623"/>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83254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7805" y="1089296"/>
            <a:ext cx="8417923" cy="5611949"/>
          </a:xfrm>
          <a:prstGeom prst="rect">
            <a:avLst/>
          </a:prstGeom>
        </p:spPr>
      </p:pic>
      <p:sp>
        <p:nvSpPr>
          <p:cNvPr id="4" name="CuadroTexto 3"/>
          <p:cNvSpPr txBox="1"/>
          <p:nvPr/>
        </p:nvSpPr>
        <p:spPr>
          <a:xfrm>
            <a:off x="1554480" y="195943"/>
            <a:ext cx="8352608" cy="954107"/>
          </a:xfrm>
          <a:prstGeom prst="rect">
            <a:avLst/>
          </a:prstGeom>
          <a:noFill/>
        </p:spPr>
        <p:txBody>
          <a:bodyPr wrap="square" rtlCol="0">
            <a:spAutoFit/>
          </a:bodyPr>
          <a:lstStyle/>
          <a:p>
            <a:pPr algn="ctr"/>
            <a:r>
              <a:rPr lang="es-GT" sz="2800" b="1" dirty="0">
                <a:latin typeface="Montserrat" panose="00000500000000000000" pitchFamily="2" charset="0"/>
              </a:rPr>
              <a:t>Río Dulce 23 nov 2021, 3ra reunión</a:t>
            </a:r>
          </a:p>
          <a:p>
            <a:pPr algn="ctr"/>
            <a:endParaRPr lang="es-GT" sz="2800" b="1" dirty="0">
              <a:latin typeface="Montserrat" panose="00000500000000000000" pitchFamily="2" charset="0"/>
            </a:endParaRPr>
          </a:p>
        </p:txBody>
      </p:sp>
    </p:spTree>
    <p:extLst>
      <p:ext uri="{BB962C8B-B14F-4D97-AF65-F5344CB8AC3E}">
        <p14:creationId xmlns:p14="http://schemas.microsoft.com/office/powerpoint/2010/main" val="1488174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554480" y="195943"/>
            <a:ext cx="8352608" cy="954107"/>
          </a:xfrm>
          <a:prstGeom prst="rect">
            <a:avLst/>
          </a:prstGeom>
          <a:noFill/>
        </p:spPr>
        <p:txBody>
          <a:bodyPr wrap="square" rtlCol="0">
            <a:spAutoFit/>
          </a:bodyPr>
          <a:lstStyle/>
          <a:p>
            <a:pPr algn="ctr"/>
            <a:r>
              <a:rPr lang="es-GT" sz="2800" b="1" dirty="0">
                <a:latin typeface="Montserrat" panose="00000500000000000000" pitchFamily="2" charset="0"/>
              </a:rPr>
              <a:t>Río Dulce 24 nov 2021, 4ta reunión</a:t>
            </a:r>
          </a:p>
          <a:p>
            <a:pPr algn="ctr"/>
            <a:endParaRPr lang="es-GT" sz="2800" b="1" dirty="0">
              <a:latin typeface="Montserrat" panose="00000500000000000000" pitchFamily="2" charset="0"/>
            </a:endParaRPr>
          </a:p>
        </p:txBody>
      </p:sp>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0423" y="1023982"/>
            <a:ext cx="8339546" cy="5559697"/>
          </a:xfrm>
          <a:prstGeom prst="rect">
            <a:avLst/>
          </a:prstGeom>
        </p:spPr>
      </p:pic>
    </p:spTree>
    <p:extLst>
      <p:ext uri="{BB962C8B-B14F-4D97-AF65-F5344CB8AC3E}">
        <p14:creationId xmlns:p14="http://schemas.microsoft.com/office/powerpoint/2010/main" val="1511233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8537" y="274320"/>
            <a:ext cx="9744891" cy="954107"/>
          </a:xfrm>
          <a:prstGeom prst="rect">
            <a:avLst/>
          </a:prstGeom>
          <a:noFill/>
        </p:spPr>
        <p:txBody>
          <a:bodyPr wrap="square" rtlCol="0">
            <a:spAutoFit/>
          </a:bodyPr>
          <a:lstStyle/>
          <a:p>
            <a:pPr algn="ctr"/>
            <a:r>
              <a:rPr lang="es-GT" sz="2800" b="1" dirty="0">
                <a:latin typeface="Montserrat" panose="00000500000000000000" pitchFamily="2" charset="0"/>
              </a:rPr>
              <a:t>Río Dulce 1 dic 2021, 5ta reunión</a:t>
            </a:r>
          </a:p>
          <a:p>
            <a:pPr algn="ctr"/>
            <a:endParaRPr lang="es-GT" sz="2800" b="1" dirty="0">
              <a:latin typeface="Montserrat" panose="00000500000000000000" pitchFamily="2" charset="0"/>
            </a:endParaRPr>
          </a:p>
        </p:txBody>
      </p:sp>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28800" y="1084943"/>
            <a:ext cx="8078288" cy="5385525"/>
          </a:xfrm>
          <a:prstGeom prst="rect">
            <a:avLst/>
          </a:prstGeom>
        </p:spPr>
      </p:pic>
    </p:spTree>
    <p:extLst>
      <p:ext uri="{BB962C8B-B14F-4D97-AF65-F5344CB8AC3E}">
        <p14:creationId xmlns:p14="http://schemas.microsoft.com/office/powerpoint/2010/main" val="61036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76103" y="222068"/>
            <a:ext cx="8352608" cy="523220"/>
          </a:xfrm>
          <a:prstGeom prst="rect">
            <a:avLst/>
          </a:prstGeom>
          <a:noFill/>
        </p:spPr>
        <p:txBody>
          <a:bodyPr wrap="square" rtlCol="0">
            <a:spAutoFit/>
          </a:bodyPr>
          <a:lstStyle/>
          <a:p>
            <a:pPr algn="ctr"/>
            <a:r>
              <a:rPr lang="es-GT" sz="2800" b="1" dirty="0">
                <a:latin typeface="Montserrat" panose="00000500000000000000" pitchFamily="2" charset="0"/>
              </a:rPr>
              <a:t>Río Dulce 2 dic 2021, 6ta reunión</a:t>
            </a:r>
          </a:p>
        </p:txBody>
      </p:sp>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76547" y="1037044"/>
            <a:ext cx="8417923" cy="5611949"/>
          </a:xfrm>
          <a:prstGeom prst="rect">
            <a:avLst/>
          </a:prstGeom>
        </p:spPr>
      </p:pic>
    </p:spTree>
    <p:extLst>
      <p:ext uri="{BB962C8B-B14F-4D97-AF65-F5344CB8AC3E}">
        <p14:creationId xmlns:p14="http://schemas.microsoft.com/office/powerpoint/2010/main" val="217066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88943" y="3558265"/>
            <a:ext cx="4654754" cy="3187337"/>
          </a:xfrm>
          <a:prstGeom prst="rect">
            <a:avLst/>
          </a:prstGeom>
        </p:spPr>
      </p:pic>
      <p:pic>
        <p:nvPicPr>
          <p:cNvPr id="5" name="Imagen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05160" y="169816"/>
            <a:ext cx="4780050" cy="3187337"/>
          </a:xfrm>
          <a:prstGeom prst="rect">
            <a:avLst/>
          </a:prstGeom>
        </p:spPr>
      </p:pic>
      <p:pic>
        <p:nvPicPr>
          <p:cNvPr id="6" name="Imagen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30456" y="3558266"/>
            <a:ext cx="4654754" cy="3187337"/>
          </a:xfrm>
          <a:prstGeom prst="rect">
            <a:avLst/>
          </a:prstGeom>
        </p:spPr>
      </p:pic>
      <p:pic>
        <p:nvPicPr>
          <p:cNvPr id="3" name="Imagen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558266"/>
            <a:ext cx="4402183" cy="3187336"/>
          </a:xfrm>
          <a:prstGeom prst="rect">
            <a:avLst/>
          </a:prstGeom>
        </p:spPr>
      </p:pic>
      <p:sp>
        <p:nvSpPr>
          <p:cNvPr id="7" name="CuadroTexto 6"/>
          <p:cNvSpPr txBox="1"/>
          <p:nvPr/>
        </p:nvSpPr>
        <p:spPr>
          <a:xfrm>
            <a:off x="26126" y="1074849"/>
            <a:ext cx="6863442" cy="1384995"/>
          </a:xfrm>
          <a:prstGeom prst="rect">
            <a:avLst/>
          </a:prstGeom>
          <a:noFill/>
        </p:spPr>
        <p:txBody>
          <a:bodyPr wrap="square" rtlCol="0">
            <a:spAutoFit/>
          </a:bodyPr>
          <a:lstStyle/>
          <a:p>
            <a:pPr algn="ctr"/>
            <a:r>
              <a:rPr lang="es-GT" sz="2800" b="1" dirty="0">
                <a:latin typeface="Montserrat" panose="00000500000000000000" pitchFamily="2" charset="0"/>
              </a:rPr>
              <a:t>San Juan </a:t>
            </a:r>
            <a:r>
              <a:rPr lang="es-GT" sz="2800" b="1" dirty="0" err="1">
                <a:latin typeface="Montserrat" panose="00000500000000000000" pitchFamily="2" charset="0"/>
              </a:rPr>
              <a:t>Chamelco</a:t>
            </a:r>
            <a:r>
              <a:rPr lang="es-GT" sz="2800" b="1" dirty="0">
                <a:latin typeface="Montserrat" panose="00000500000000000000" pitchFamily="2" charset="0"/>
              </a:rPr>
              <a:t> 9 y 10 diciembre 2021</a:t>
            </a:r>
          </a:p>
          <a:p>
            <a:pPr algn="ctr"/>
            <a:r>
              <a:rPr lang="es-GT" sz="2800" b="1" dirty="0">
                <a:latin typeface="Montserrat" panose="00000500000000000000" pitchFamily="2" charset="0"/>
              </a:rPr>
              <a:t>7ma reunión y final</a:t>
            </a:r>
          </a:p>
        </p:txBody>
      </p:sp>
      <p:pic>
        <p:nvPicPr>
          <p:cNvPr id="8" name="Imagen 7">
            <a:extLst>
              <a:ext uri="{FF2B5EF4-FFF2-40B4-BE49-F238E27FC236}">
                <a16:creationId xmlns:a16="http://schemas.microsoft.com/office/drawing/2014/main" id="{FBFC7AF5-F4D0-4CF2-874C-F4E908FC378D}"/>
              </a:ext>
            </a:extLst>
          </p:cNvPr>
          <p:cNvPicPr>
            <a:picLocks noChangeAspect="1"/>
          </p:cNvPicPr>
          <p:nvPr/>
        </p:nvPicPr>
        <p:blipFill>
          <a:blip r:embed="rId6"/>
          <a:stretch>
            <a:fillRect/>
          </a:stretch>
        </p:blipFill>
        <p:spPr>
          <a:xfrm>
            <a:off x="0" y="0"/>
            <a:ext cx="3614057" cy="1074849"/>
          </a:xfrm>
          <a:prstGeom prst="rect">
            <a:avLst/>
          </a:prstGeom>
        </p:spPr>
      </p:pic>
    </p:spTree>
    <p:extLst>
      <p:ext uri="{BB962C8B-B14F-4D97-AF65-F5344CB8AC3E}">
        <p14:creationId xmlns:p14="http://schemas.microsoft.com/office/powerpoint/2010/main" val="37834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975" y="-18374"/>
            <a:ext cx="10312496" cy="6876373"/>
          </a:xfrm>
          <a:prstGeom prst="rect">
            <a:avLst/>
          </a:prstGeom>
        </p:spPr>
      </p:pic>
    </p:spTree>
    <p:extLst>
      <p:ext uri="{BB962C8B-B14F-4D97-AF65-F5344CB8AC3E}">
        <p14:creationId xmlns:p14="http://schemas.microsoft.com/office/powerpoint/2010/main" val="417246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2273" y="12498"/>
            <a:ext cx="10266199" cy="6845501"/>
          </a:xfrm>
          <a:prstGeom prst="rect">
            <a:avLst/>
          </a:prstGeom>
        </p:spPr>
      </p:pic>
    </p:spTree>
    <p:extLst>
      <p:ext uri="{BB962C8B-B14F-4D97-AF65-F5344CB8AC3E}">
        <p14:creationId xmlns:p14="http://schemas.microsoft.com/office/powerpoint/2010/main" val="192070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pic>
        <p:nvPicPr>
          <p:cNvPr id="2" name="Imagen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847" y="0"/>
            <a:ext cx="10284943" cy="6858000"/>
          </a:xfrm>
          <a:prstGeom prst="rect">
            <a:avLst/>
          </a:prstGeom>
        </p:spPr>
      </p:pic>
    </p:spTree>
    <p:extLst>
      <p:ext uri="{BB962C8B-B14F-4D97-AF65-F5344CB8AC3E}">
        <p14:creationId xmlns:p14="http://schemas.microsoft.com/office/powerpoint/2010/main" val="4090374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9124" y="-2938"/>
            <a:ext cx="10289348" cy="6860937"/>
          </a:xfrm>
          <a:prstGeom prst="rect">
            <a:avLst/>
          </a:prstGeom>
        </p:spPr>
      </p:pic>
    </p:spTree>
    <p:extLst>
      <p:ext uri="{BB962C8B-B14F-4D97-AF65-F5344CB8AC3E}">
        <p14:creationId xmlns:p14="http://schemas.microsoft.com/office/powerpoint/2010/main" val="810209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0699" y="4780"/>
            <a:ext cx="10289893" cy="6861301"/>
          </a:xfrm>
          <a:prstGeom prst="rect">
            <a:avLst/>
          </a:prstGeom>
        </p:spPr>
      </p:pic>
    </p:spTree>
    <p:extLst>
      <p:ext uri="{BB962C8B-B14F-4D97-AF65-F5344CB8AC3E}">
        <p14:creationId xmlns:p14="http://schemas.microsoft.com/office/powerpoint/2010/main" val="3960630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15" name="Marcador de contenido 3">
            <a:extLst>
              <a:ext uri="{FF2B5EF4-FFF2-40B4-BE49-F238E27FC236}">
                <a16:creationId xmlns:a16="http://schemas.microsoft.com/office/drawing/2014/main" id="{39F5E0E7-B601-F147-8EAB-430686F50B7F}"/>
              </a:ext>
            </a:extLst>
          </p:cNvPr>
          <p:cNvSpPr txBox="1">
            <a:spLocks/>
          </p:cNvSpPr>
          <p:nvPr/>
        </p:nvSpPr>
        <p:spPr>
          <a:xfrm>
            <a:off x="229851" y="1538667"/>
            <a:ext cx="6934198" cy="4616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GT" dirty="0">
              <a:latin typeface="Montserrat" panose="00000500000000000000" pitchFamily="2" charset="0"/>
            </a:endParaRPr>
          </a:p>
          <a:p>
            <a:pPr algn="just"/>
            <a:endParaRPr lang="es-GT" dirty="0">
              <a:latin typeface="Montserrat" panose="00000500000000000000" pitchFamily="2" charset="0"/>
            </a:endParaRPr>
          </a:p>
          <a:p>
            <a:pPr algn="just"/>
            <a:r>
              <a:rPr lang="es-GT" dirty="0">
                <a:latin typeface="Montserrat" panose="00000500000000000000" pitchFamily="2" charset="0"/>
              </a:rPr>
              <a:t>En la 7ma reunión de consulta, los tres actores presentaron propuestas con miras a establecer acuerdos. </a:t>
            </a:r>
          </a:p>
          <a:p>
            <a:pPr algn="just"/>
            <a:endParaRPr lang="es-GT" dirty="0">
              <a:latin typeface="Montserrat" panose="00000500000000000000" pitchFamily="2" charset="0"/>
            </a:endParaRPr>
          </a:p>
          <a:p>
            <a:pPr algn="just"/>
            <a:r>
              <a:rPr lang="es-GT" dirty="0">
                <a:latin typeface="Montserrat" panose="00000500000000000000" pitchFamily="2" charset="0"/>
              </a:rPr>
              <a:t>La madrugada del viernes 10 de diciembre, se lograron consensos, mismos que fueron ratificados  en un acta. </a:t>
            </a:r>
            <a:endParaRPr lang="en-US" b="1" dirty="0">
              <a:latin typeface="Montserrat" panose="00000500000000000000" pitchFamily="2" charset="0"/>
            </a:endParaRPr>
          </a:p>
          <a:p>
            <a:pPr algn="just"/>
            <a:endParaRPr lang="es-GT" dirty="0">
              <a:latin typeface="Montserrat" panose="00000500000000000000" pitchFamily="2" charset="0"/>
            </a:endParaRPr>
          </a:p>
        </p:txBody>
      </p:sp>
      <p:graphicFrame>
        <p:nvGraphicFramePr>
          <p:cNvPr id="2" name="Diagrama 1"/>
          <p:cNvGraphicFramePr/>
          <p:nvPr>
            <p:extLst>
              <p:ext uri="{D42A27DB-BD31-4B8C-83A1-F6EECF244321}">
                <p14:modId xmlns:p14="http://schemas.microsoft.com/office/powerpoint/2010/main" val="3372757617"/>
              </p:ext>
            </p:extLst>
          </p:nvPr>
        </p:nvGraphicFramePr>
        <p:xfrm>
          <a:off x="7090415" y="2459740"/>
          <a:ext cx="4373154" cy="3669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8610865" y="2741350"/>
            <a:ext cx="1405887" cy="1077218"/>
          </a:xfrm>
          <a:prstGeom prst="rect">
            <a:avLst/>
          </a:prstGeom>
          <a:noFill/>
        </p:spPr>
        <p:txBody>
          <a:bodyPr wrap="square" rtlCol="0">
            <a:spAutoFit/>
          </a:bodyPr>
          <a:lstStyle/>
          <a:p>
            <a:pPr algn="ctr"/>
            <a:endParaRPr lang="es-GT" sz="1600" b="1" dirty="0">
              <a:latin typeface="Montserrat" panose="00000500000000000000" pitchFamily="2" charset="0"/>
            </a:endParaRPr>
          </a:p>
          <a:p>
            <a:pPr algn="ctr"/>
            <a:r>
              <a:rPr lang="es-GT" sz="1600" b="1" dirty="0">
                <a:latin typeface="Montserrat" panose="00000500000000000000" pitchFamily="2" charset="0"/>
              </a:rPr>
              <a:t>Gobierno de Guatemala</a:t>
            </a:r>
          </a:p>
        </p:txBody>
      </p:sp>
    </p:spTree>
    <p:extLst>
      <p:ext uri="{BB962C8B-B14F-4D97-AF65-F5344CB8AC3E}">
        <p14:creationId xmlns:p14="http://schemas.microsoft.com/office/powerpoint/2010/main" val="1113557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GT" b="1" dirty="0">
                <a:latin typeface="Montserrat" panose="00000500000000000000" pitchFamily="2" charset="0"/>
              </a:rPr>
              <a:t>Lo que viene</a:t>
            </a:r>
          </a:p>
        </p:txBody>
      </p:sp>
      <p:sp>
        <p:nvSpPr>
          <p:cNvPr id="4" name="Marcador de contenido 3"/>
          <p:cNvSpPr>
            <a:spLocks noGrp="1"/>
          </p:cNvSpPr>
          <p:nvPr>
            <p:ph idx="1"/>
          </p:nvPr>
        </p:nvSpPr>
        <p:spPr/>
        <p:txBody>
          <a:bodyPr>
            <a:normAutofit lnSpcReduction="10000"/>
          </a:bodyPr>
          <a:lstStyle/>
          <a:p>
            <a:pPr marL="0" indent="0">
              <a:buNone/>
            </a:pPr>
            <a:r>
              <a:rPr lang="es-GT" b="1" dirty="0">
                <a:latin typeface="Montserrat" panose="00000500000000000000" pitchFamily="2" charset="0"/>
              </a:rPr>
              <a:t>En seguimiento a lo indicado por la Corte de Constitucionalidad, corresponde: </a:t>
            </a:r>
          </a:p>
          <a:p>
            <a:pPr marL="0" indent="0">
              <a:buNone/>
            </a:pPr>
            <a:r>
              <a:rPr lang="es-GT" dirty="0">
                <a:latin typeface="Montserrat" panose="00000500000000000000" pitchFamily="2" charset="0"/>
              </a:rPr>
              <a:t>J) finalizado ese proceso de consulta, si los resultados de este determinan que podrá continuarse con la actividad de explotación minera, el Ministerio de Energía y Minas dentro del plazo de quince (15) días, deberá dictar todas las resoluciones que sean necesarias para lograr la efectividad de los acuerdos a los cuales pudiera haber arribado las partes en el proceso consultivo… (</a:t>
            </a:r>
            <a:r>
              <a:rPr lang="es-GT" dirty="0" err="1">
                <a:latin typeface="Montserrat" panose="00000500000000000000" pitchFamily="2" charset="0"/>
              </a:rPr>
              <a:t>pág</a:t>
            </a:r>
            <a:r>
              <a:rPr lang="es-GT" dirty="0">
                <a:latin typeface="Montserrat" panose="00000500000000000000" pitchFamily="2" charset="0"/>
              </a:rPr>
              <a:t>: 274 y 275, expediente 697-2019 de la Corte de Constitucionalidad)</a:t>
            </a:r>
          </a:p>
        </p:txBody>
      </p:sp>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Tree>
    <p:extLst>
      <p:ext uri="{BB962C8B-B14F-4D97-AF65-F5344CB8AC3E}">
        <p14:creationId xmlns:p14="http://schemas.microsoft.com/office/powerpoint/2010/main" val="1010547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8075" b="7660"/>
          <a:stretch/>
        </p:blipFill>
        <p:spPr>
          <a:xfrm>
            <a:off x="0" y="0"/>
            <a:ext cx="12205543" cy="6858000"/>
          </a:xfrm>
          <a:prstGeom prst="rect">
            <a:avLst/>
          </a:prstGeom>
        </p:spPr>
      </p:pic>
    </p:spTree>
    <p:extLst>
      <p:ext uri="{BB962C8B-B14F-4D97-AF65-F5344CB8AC3E}">
        <p14:creationId xmlns:p14="http://schemas.microsoft.com/office/powerpoint/2010/main" val="216732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6" name="CuadroTexto 5">
            <a:extLst>
              <a:ext uri="{FF2B5EF4-FFF2-40B4-BE49-F238E27FC236}">
                <a16:creationId xmlns:a16="http://schemas.microsoft.com/office/drawing/2014/main" id="{275C41E0-7AE1-4703-9684-84021DB43D72}"/>
              </a:ext>
            </a:extLst>
          </p:cNvPr>
          <p:cNvSpPr txBox="1"/>
          <p:nvPr/>
        </p:nvSpPr>
        <p:spPr>
          <a:xfrm>
            <a:off x="2706920" y="733741"/>
            <a:ext cx="8516229" cy="646331"/>
          </a:xfrm>
          <a:prstGeom prst="rect">
            <a:avLst/>
          </a:prstGeom>
          <a:noFill/>
        </p:spPr>
        <p:txBody>
          <a:bodyPr wrap="square" rtlCol="0">
            <a:spAutoFit/>
          </a:bodyPr>
          <a:lstStyle/>
          <a:p>
            <a:pPr algn="ctr"/>
            <a:r>
              <a:rPr lang="es-GT" sz="3600" b="1" dirty="0">
                <a:latin typeface="Montserrat" panose="00000500000000000000" pitchFamily="2" charset="0"/>
              </a:rPr>
              <a:t>Consulta Fénix</a:t>
            </a:r>
          </a:p>
        </p:txBody>
      </p:sp>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15" name="Marcador de contenido 3">
            <a:extLst>
              <a:ext uri="{FF2B5EF4-FFF2-40B4-BE49-F238E27FC236}">
                <a16:creationId xmlns:a16="http://schemas.microsoft.com/office/drawing/2014/main" id="{39F5E0E7-B601-F147-8EAB-430686F50B7F}"/>
              </a:ext>
            </a:extLst>
          </p:cNvPr>
          <p:cNvSpPr txBox="1">
            <a:spLocks/>
          </p:cNvSpPr>
          <p:nvPr/>
        </p:nvSpPr>
        <p:spPr>
          <a:xfrm>
            <a:off x="700435" y="1528073"/>
            <a:ext cx="10876722" cy="4652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GT" dirty="0">
              <a:latin typeface="Montserrat" panose="00000500000000000000" pitchFamily="2" charset="0"/>
            </a:endParaRPr>
          </a:p>
          <a:p>
            <a:pPr algn="just"/>
            <a:r>
              <a:rPr lang="es-GT" dirty="0">
                <a:latin typeface="Montserrat" panose="00000500000000000000" pitchFamily="2" charset="0"/>
              </a:rPr>
              <a:t>Los acuerdos alcanzado durante la madrugada del 10 de diciembre se denominan</a:t>
            </a:r>
            <a:r>
              <a:rPr lang="es-ES_tradnl" dirty="0">
                <a:latin typeface="Montserrat" panose="00000500000000000000" pitchFamily="2" charset="0"/>
              </a:rPr>
              <a:t>:</a:t>
            </a:r>
          </a:p>
          <a:p>
            <a:pPr marL="0" indent="0" algn="just">
              <a:buNone/>
            </a:pPr>
            <a:r>
              <a:rPr lang="es-ES_tradnl" b="1" dirty="0">
                <a:latin typeface="Montserrat" panose="00000500000000000000" pitchFamily="2" charset="0"/>
              </a:rPr>
              <a:t>“Acuerdos para el desarrollo sostenible de las comunidades del área de afectación del proyecto minero "extracción minera fénix", alcanzados entre el Ministerio de Energía y Minas -MEM -, las comunidades indígenas radicadas en el área de afectación del proyecto de explotación minera Fénix y la Compañía Guatemalteca de Níquel, sociedad anónima –CGN-”</a:t>
            </a:r>
            <a:r>
              <a:rPr lang="es-GT" dirty="0">
                <a:latin typeface="Montserrat" panose="00000500000000000000" pitchFamily="2" charset="0"/>
              </a:rPr>
              <a:t> </a:t>
            </a:r>
          </a:p>
          <a:p>
            <a:pPr algn="just"/>
            <a:endParaRPr lang="es-GT" dirty="0">
              <a:latin typeface="Montserrat" panose="00000500000000000000" pitchFamily="2" charset="0"/>
            </a:endParaRPr>
          </a:p>
          <a:p>
            <a:pPr marL="0" indent="0" algn="just">
              <a:buNone/>
            </a:pPr>
            <a:endParaRPr lang="es-GT" dirty="0">
              <a:latin typeface="Montserrat" panose="00000500000000000000" pitchFamily="2" charset="0"/>
            </a:endParaRPr>
          </a:p>
          <a:p>
            <a:pPr marL="0" indent="0" algn="just">
              <a:buNone/>
            </a:pPr>
            <a:endParaRPr lang="es-GT" dirty="0">
              <a:latin typeface="Montserrat" panose="00000500000000000000" pitchFamily="2" charset="0"/>
            </a:endParaRPr>
          </a:p>
        </p:txBody>
      </p:sp>
    </p:spTree>
    <p:extLst>
      <p:ext uri="{BB962C8B-B14F-4D97-AF65-F5344CB8AC3E}">
        <p14:creationId xmlns:p14="http://schemas.microsoft.com/office/powerpoint/2010/main" val="1453397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FC7AF5-F4D0-4CF2-874C-F4E908FC378D}"/>
              </a:ext>
            </a:extLst>
          </p:cNvPr>
          <p:cNvPicPr>
            <a:picLocks noChangeAspect="1"/>
          </p:cNvPicPr>
          <p:nvPr/>
        </p:nvPicPr>
        <p:blipFill>
          <a:blip r:embed="rId2"/>
          <a:stretch>
            <a:fillRect/>
          </a:stretch>
        </p:blipFill>
        <p:spPr>
          <a:xfrm>
            <a:off x="0" y="0"/>
            <a:ext cx="3614057" cy="1074849"/>
          </a:xfrm>
          <a:prstGeom prst="rect">
            <a:avLst/>
          </a:prstGeom>
        </p:spPr>
      </p:pic>
      <p:sp>
        <p:nvSpPr>
          <p:cNvPr id="6" name="CuadroTexto 5">
            <a:extLst>
              <a:ext uri="{FF2B5EF4-FFF2-40B4-BE49-F238E27FC236}">
                <a16:creationId xmlns:a16="http://schemas.microsoft.com/office/drawing/2014/main" id="{275C41E0-7AE1-4703-9684-84021DB43D72}"/>
              </a:ext>
            </a:extLst>
          </p:cNvPr>
          <p:cNvSpPr txBox="1"/>
          <p:nvPr/>
        </p:nvSpPr>
        <p:spPr>
          <a:xfrm>
            <a:off x="2837571" y="279450"/>
            <a:ext cx="8516229" cy="707886"/>
          </a:xfrm>
          <a:prstGeom prst="rect">
            <a:avLst/>
          </a:prstGeom>
          <a:noFill/>
        </p:spPr>
        <p:txBody>
          <a:bodyPr wrap="square" rtlCol="0">
            <a:spAutoFit/>
          </a:bodyPr>
          <a:lstStyle/>
          <a:p>
            <a:pPr algn="ctr"/>
            <a:r>
              <a:rPr lang="es-GT" sz="4000" b="1" dirty="0">
                <a:latin typeface="Montserrat" panose="00000500000000000000" pitchFamily="2" charset="0"/>
              </a:rPr>
              <a:t>Consulta Fénix</a:t>
            </a:r>
          </a:p>
        </p:txBody>
      </p:sp>
      <p:sp>
        <p:nvSpPr>
          <p:cNvPr id="19" name="CuadroTexto 18">
            <a:extLst>
              <a:ext uri="{FF2B5EF4-FFF2-40B4-BE49-F238E27FC236}">
                <a16:creationId xmlns:a16="http://schemas.microsoft.com/office/drawing/2014/main" id="{32EE5403-FB53-4948-9922-2FE60D074526}"/>
              </a:ext>
            </a:extLst>
          </p:cNvPr>
          <p:cNvSpPr txBox="1"/>
          <p:nvPr/>
        </p:nvSpPr>
        <p:spPr>
          <a:xfrm>
            <a:off x="1439345" y="4093163"/>
            <a:ext cx="1779779" cy="830997"/>
          </a:xfrm>
          <a:prstGeom prst="rect">
            <a:avLst/>
          </a:prstGeom>
          <a:noFill/>
        </p:spPr>
        <p:txBody>
          <a:bodyPr wrap="square" rtlCol="0">
            <a:spAutoFit/>
          </a:bodyPr>
          <a:lstStyle/>
          <a:p>
            <a:pPr lvl="0" algn="ctr"/>
            <a:r>
              <a:rPr lang="es-ES" sz="1600" dirty="0">
                <a:solidFill>
                  <a:schemeClr val="bg1"/>
                </a:solidFill>
                <a:latin typeface="+mj-lt"/>
              </a:rPr>
              <a:t>Identificación Pueblos Indígenas</a:t>
            </a:r>
          </a:p>
          <a:p>
            <a:pPr lvl="0"/>
            <a:endParaRPr lang="es-ES" sz="1600" dirty="0">
              <a:solidFill>
                <a:schemeClr val="bg1"/>
              </a:solidFill>
              <a:latin typeface="+mj-lt"/>
            </a:endParaRPr>
          </a:p>
        </p:txBody>
      </p:sp>
      <p:sp>
        <p:nvSpPr>
          <p:cNvPr id="20" name="CuadroTexto 19">
            <a:extLst>
              <a:ext uri="{FF2B5EF4-FFF2-40B4-BE49-F238E27FC236}">
                <a16:creationId xmlns:a16="http://schemas.microsoft.com/office/drawing/2014/main" id="{5FF03380-C134-A946-9850-4C722D797ECE}"/>
              </a:ext>
            </a:extLst>
          </p:cNvPr>
          <p:cNvSpPr txBox="1"/>
          <p:nvPr/>
        </p:nvSpPr>
        <p:spPr>
          <a:xfrm>
            <a:off x="3275376" y="4587989"/>
            <a:ext cx="1993866" cy="1077218"/>
          </a:xfrm>
          <a:prstGeom prst="rect">
            <a:avLst/>
          </a:prstGeom>
          <a:noFill/>
        </p:spPr>
        <p:txBody>
          <a:bodyPr wrap="square" rtlCol="0">
            <a:spAutoFit/>
          </a:bodyPr>
          <a:lstStyle/>
          <a:p>
            <a:pPr lvl="0" algn="ctr"/>
            <a:r>
              <a:rPr lang="es-ES" sz="1600" dirty="0">
                <a:solidFill>
                  <a:schemeClr val="bg1"/>
                </a:solidFill>
                <a:latin typeface="+mj-lt"/>
              </a:rPr>
              <a:t>Convocatoria </a:t>
            </a:r>
          </a:p>
          <a:p>
            <a:pPr lvl="0" algn="ctr"/>
            <a:r>
              <a:rPr lang="es-ES" sz="1600" dirty="0">
                <a:solidFill>
                  <a:schemeClr val="bg1"/>
                </a:solidFill>
                <a:latin typeface="+mj-lt"/>
              </a:rPr>
              <a:t>y </a:t>
            </a:r>
          </a:p>
          <a:p>
            <a:pPr lvl="0" algn="ctr"/>
            <a:r>
              <a:rPr lang="es-ES" sz="1600" dirty="0">
                <a:solidFill>
                  <a:schemeClr val="bg1"/>
                </a:solidFill>
                <a:latin typeface="+mj-lt"/>
              </a:rPr>
              <a:t>Pre Consulta</a:t>
            </a:r>
          </a:p>
          <a:p>
            <a:pPr lvl="0"/>
            <a:endParaRPr lang="es-ES" sz="1600" dirty="0">
              <a:solidFill>
                <a:schemeClr val="bg1"/>
              </a:solidFill>
              <a:latin typeface="+mj-lt"/>
            </a:endParaRPr>
          </a:p>
        </p:txBody>
      </p:sp>
      <p:sp>
        <p:nvSpPr>
          <p:cNvPr id="21" name="CuadroTexto 20">
            <a:extLst>
              <a:ext uri="{FF2B5EF4-FFF2-40B4-BE49-F238E27FC236}">
                <a16:creationId xmlns:a16="http://schemas.microsoft.com/office/drawing/2014/main" id="{161FA427-7B46-D945-9D3A-B5BD8383259C}"/>
              </a:ext>
            </a:extLst>
          </p:cNvPr>
          <p:cNvSpPr txBox="1"/>
          <p:nvPr/>
        </p:nvSpPr>
        <p:spPr>
          <a:xfrm>
            <a:off x="5187178" y="4602225"/>
            <a:ext cx="1903237" cy="830997"/>
          </a:xfrm>
          <a:prstGeom prst="rect">
            <a:avLst/>
          </a:prstGeom>
          <a:noFill/>
        </p:spPr>
        <p:txBody>
          <a:bodyPr wrap="square" rtlCol="0">
            <a:spAutoFit/>
          </a:bodyPr>
          <a:lstStyle/>
          <a:p>
            <a:pPr algn="ctr"/>
            <a:r>
              <a:rPr lang="es-ES" sz="1600" dirty="0">
                <a:solidFill>
                  <a:schemeClr val="bg1"/>
                </a:solidFill>
                <a:latin typeface="+mj-lt"/>
              </a:rPr>
              <a:t>Planeación </a:t>
            </a:r>
          </a:p>
          <a:p>
            <a:pPr algn="ctr"/>
            <a:r>
              <a:rPr lang="es-ES" sz="1600" dirty="0">
                <a:solidFill>
                  <a:schemeClr val="bg1"/>
                </a:solidFill>
                <a:latin typeface="+mj-lt"/>
              </a:rPr>
              <a:t>y Diseño </a:t>
            </a:r>
          </a:p>
          <a:p>
            <a:pPr algn="ctr"/>
            <a:r>
              <a:rPr lang="es-ES" sz="1600" dirty="0">
                <a:solidFill>
                  <a:schemeClr val="bg1"/>
                </a:solidFill>
                <a:latin typeface="+mj-lt"/>
              </a:rPr>
              <a:t>Consulta</a:t>
            </a:r>
          </a:p>
        </p:txBody>
      </p:sp>
      <p:sp>
        <p:nvSpPr>
          <p:cNvPr id="22" name="CuadroTexto 21">
            <a:extLst>
              <a:ext uri="{FF2B5EF4-FFF2-40B4-BE49-F238E27FC236}">
                <a16:creationId xmlns:a16="http://schemas.microsoft.com/office/drawing/2014/main" id="{B146C37D-A7E2-3342-9E50-604E174D3C3C}"/>
              </a:ext>
            </a:extLst>
          </p:cNvPr>
          <p:cNvSpPr txBox="1"/>
          <p:nvPr/>
        </p:nvSpPr>
        <p:spPr>
          <a:xfrm>
            <a:off x="6965035" y="4491426"/>
            <a:ext cx="1903237" cy="1077218"/>
          </a:xfrm>
          <a:prstGeom prst="rect">
            <a:avLst/>
          </a:prstGeom>
          <a:noFill/>
        </p:spPr>
        <p:txBody>
          <a:bodyPr wrap="square" rtlCol="0">
            <a:spAutoFit/>
          </a:bodyPr>
          <a:lstStyle/>
          <a:p>
            <a:pPr lvl="0" algn="ctr"/>
            <a:r>
              <a:rPr lang="es-ES" sz="1600" dirty="0">
                <a:solidFill>
                  <a:schemeClr val="bg1"/>
                </a:solidFill>
                <a:latin typeface="+mj-lt"/>
              </a:rPr>
              <a:t>Entrega </a:t>
            </a:r>
          </a:p>
          <a:p>
            <a:pPr lvl="0" algn="ctr"/>
            <a:r>
              <a:rPr lang="es-ES" sz="1600" dirty="0">
                <a:solidFill>
                  <a:schemeClr val="bg1"/>
                </a:solidFill>
                <a:latin typeface="+mj-lt"/>
              </a:rPr>
              <a:t>y análisis de información</a:t>
            </a:r>
          </a:p>
          <a:p>
            <a:pPr lvl="0"/>
            <a:endParaRPr lang="es-ES" sz="1600" dirty="0">
              <a:solidFill>
                <a:schemeClr val="bg1"/>
              </a:solidFill>
              <a:latin typeface="+mj-lt"/>
            </a:endParaRPr>
          </a:p>
        </p:txBody>
      </p:sp>
      <p:sp>
        <p:nvSpPr>
          <p:cNvPr id="23" name="CuadroTexto 22">
            <a:extLst>
              <a:ext uri="{FF2B5EF4-FFF2-40B4-BE49-F238E27FC236}">
                <a16:creationId xmlns:a16="http://schemas.microsoft.com/office/drawing/2014/main" id="{FFECB6E5-EDE2-EA43-87FD-7A5CE58686A0}"/>
              </a:ext>
            </a:extLst>
          </p:cNvPr>
          <p:cNvSpPr txBox="1"/>
          <p:nvPr/>
        </p:nvSpPr>
        <p:spPr>
          <a:xfrm>
            <a:off x="9120682" y="4294467"/>
            <a:ext cx="1540716" cy="584775"/>
          </a:xfrm>
          <a:prstGeom prst="rect">
            <a:avLst/>
          </a:prstGeom>
          <a:noFill/>
        </p:spPr>
        <p:txBody>
          <a:bodyPr wrap="square" rtlCol="0">
            <a:spAutoFit/>
          </a:bodyPr>
          <a:lstStyle/>
          <a:p>
            <a:pPr lvl="0" algn="ctr"/>
            <a:r>
              <a:rPr lang="es-ES" sz="1600" dirty="0">
                <a:solidFill>
                  <a:schemeClr val="bg1"/>
                </a:solidFill>
                <a:latin typeface="+mj-lt"/>
              </a:rPr>
              <a:t>Diálogo </a:t>
            </a:r>
          </a:p>
          <a:p>
            <a:pPr lvl="0" algn="ctr"/>
            <a:r>
              <a:rPr lang="es-ES" sz="1600" dirty="0">
                <a:solidFill>
                  <a:schemeClr val="bg1"/>
                </a:solidFill>
                <a:latin typeface="+mj-lt"/>
              </a:rPr>
              <a:t>Intercultural</a:t>
            </a:r>
          </a:p>
        </p:txBody>
      </p:sp>
      <p:sp>
        <p:nvSpPr>
          <p:cNvPr id="24" name="CuadroTexto 23">
            <a:extLst>
              <a:ext uri="{FF2B5EF4-FFF2-40B4-BE49-F238E27FC236}">
                <a16:creationId xmlns:a16="http://schemas.microsoft.com/office/drawing/2014/main" id="{1D772173-DA9A-4144-9B89-C6289D24ED03}"/>
              </a:ext>
            </a:extLst>
          </p:cNvPr>
          <p:cNvSpPr txBox="1"/>
          <p:nvPr/>
        </p:nvSpPr>
        <p:spPr>
          <a:xfrm>
            <a:off x="10421435" y="2712349"/>
            <a:ext cx="1540715" cy="584775"/>
          </a:xfrm>
          <a:prstGeom prst="rect">
            <a:avLst/>
          </a:prstGeom>
          <a:noFill/>
        </p:spPr>
        <p:txBody>
          <a:bodyPr wrap="square" rtlCol="0">
            <a:spAutoFit/>
          </a:bodyPr>
          <a:lstStyle/>
          <a:p>
            <a:pPr lvl="0" algn="ctr"/>
            <a:r>
              <a:rPr lang="es-ES" sz="1600" dirty="0">
                <a:solidFill>
                  <a:schemeClr val="bg1"/>
                </a:solidFill>
                <a:latin typeface="+mj-lt"/>
              </a:rPr>
              <a:t>Monitoreo y </a:t>
            </a:r>
          </a:p>
          <a:p>
            <a:pPr lvl="0" algn="ctr"/>
            <a:r>
              <a:rPr lang="es-ES" sz="1600" dirty="0">
                <a:solidFill>
                  <a:schemeClr val="bg1"/>
                </a:solidFill>
                <a:latin typeface="+mj-lt"/>
              </a:rPr>
              <a:t>Seguimiento</a:t>
            </a:r>
          </a:p>
        </p:txBody>
      </p:sp>
      <p:sp>
        <p:nvSpPr>
          <p:cNvPr id="15" name="Marcador de contenido 3">
            <a:extLst>
              <a:ext uri="{FF2B5EF4-FFF2-40B4-BE49-F238E27FC236}">
                <a16:creationId xmlns:a16="http://schemas.microsoft.com/office/drawing/2014/main" id="{39F5E0E7-B601-F147-8EAB-430686F50B7F}"/>
              </a:ext>
            </a:extLst>
          </p:cNvPr>
          <p:cNvSpPr txBox="1">
            <a:spLocks/>
          </p:cNvSpPr>
          <p:nvPr/>
        </p:nvSpPr>
        <p:spPr>
          <a:xfrm>
            <a:off x="477078" y="1192793"/>
            <a:ext cx="10876722" cy="4652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GT" dirty="0">
              <a:latin typeface="Montserrat" panose="00000500000000000000" pitchFamily="2" charset="0"/>
            </a:endParaRPr>
          </a:p>
          <a:p>
            <a:pPr algn="just"/>
            <a:r>
              <a:rPr lang="es-GT" dirty="0">
                <a:latin typeface="Montserrat" panose="00000500000000000000" pitchFamily="2" charset="0"/>
              </a:rPr>
              <a:t>El diálogo intercultural que permitió el establecimiento de los acuerdos se efectuó con los representantes del pueblo indígena maya </a:t>
            </a:r>
            <a:r>
              <a:rPr lang="es-GT" dirty="0" err="1">
                <a:latin typeface="Montserrat" panose="00000500000000000000" pitchFamily="2" charset="0"/>
              </a:rPr>
              <a:t>q´eqchi</a:t>
            </a:r>
            <a:r>
              <a:rPr lang="es-GT" dirty="0">
                <a:latin typeface="Montserrat" panose="00000500000000000000" pitchFamily="2" charset="0"/>
              </a:rPr>
              <a:t>´ de las comunidades urbanas y rurales de los municipios de El Estor y Panzós, del área de influencia del proyecto Extracción Minera Fénix</a:t>
            </a:r>
          </a:p>
          <a:p>
            <a:pPr algn="just"/>
            <a:endParaRPr lang="es-GT" dirty="0">
              <a:latin typeface="Montserrat" panose="00000500000000000000" pitchFamily="2" charset="0"/>
            </a:endParaRPr>
          </a:p>
          <a:p>
            <a:pPr algn="just"/>
            <a:r>
              <a:rPr lang="es-GT" dirty="0">
                <a:latin typeface="Montserrat" panose="00000500000000000000" pitchFamily="2" charset="0"/>
              </a:rPr>
              <a:t>Las actas comunitarias que se elaboraron en las comunidades, del área de influencia del proyecto Extracción Minera Fénix,  como resultado de la evaluación de la información presentada, fueron la base para establecer los temas sustantivos planteado en las reuniones de diálogo.</a:t>
            </a:r>
          </a:p>
        </p:txBody>
      </p:sp>
    </p:spTree>
    <p:extLst>
      <p:ext uri="{BB962C8B-B14F-4D97-AF65-F5344CB8AC3E}">
        <p14:creationId xmlns:p14="http://schemas.microsoft.com/office/powerpoint/2010/main" val="165357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3615241" cy="1072989"/>
          </a:xfrm>
          <a:prstGeom prst="rect">
            <a:avLst/>
          </a:prstGeom>
        </p:spPr>
      </p:pic>
      <p:pic>
        <p:nvPicPr>
          <p:cNvPr id="7" name="Imagen 6"/>
          <p:cNvPicPr>
            <a:picLocks noChangeAspect="1"/>
          </p:cNvPicPr>
          <p:nvPr/>
        </p:nvPicPr>
        <p:blipFill>
          <a:blip r:embed="rId3"/>
          <a:stretch>
            <a:fillRect/>
          </a:stretch>
        </p:blipFill>
        <p:spPr>
          <a:xfrm>
            <a:off x="2534470" y="1072989"/>
            <a:ext cx="3752850" cy="5743575"/>
          </a:xfrm>
          <a:prstGeom prst="rect">
            <a:avLst/>
          </a:prstGeom>
        </p:spPr>
      </p:pic>
      <p:pic>
        <p:nvPicPr>
          <p:cNvPr id="8" name="Imagen 7"/>
          <p:cNvPicPr>
            <a:picLocks noChangeAspect="1"/>
          </p:cNvPicPr>
          <p:nvPr/>
        </p:nvPicPr>
        <p:blipFill>
          <a:blip r:embed="rId4"/>
          <a:stretch>
            <a:fillRect/>
          </a:stretch>
        </p:blipFill>
        <p:spPr>
          <a:xfrm>
            <a:off x="6820173" y="1072989"/>
            <a:ext cx="3829050" cy="5305425"/>
          </a:xfrm>
          <a:prstGeom prst="rect">
            <a:avLst/>
          </a:prstGeom>
        </p:spPr>
      </p:pic>
      <p:sp>
        <p:nvSpPr>
          <p:cNvPr id="9" name="CuadroTexto 8"/>
          <p:cNvSpPr txBox="1"/>
          <p:nvPr/>
        </p:nvSpPr>
        <p:spPr>
          <a:xfrm>
            <a:off x="4454434" y="235131"/>
            <a:ext cx="6570617" cy="954107"/>
          </a:xfrm>
          <a:prstGeom prst="rect">
            <a:avLst/>
          </a:prstGeom>
          <a:noFill/>
        </p:spPr>
        <p:txBody>
          <a:bodyPr wrap="square" rtlCol="0">
            <a:spAutoFit/>
          </a:bodyPr>
          <a:lstStyle/>
          <a:p>
            <a:r>
              <a:rPr lang="es-GT" sz="2800" b="1" dirty="0">
                <a:latin typeface="Montserrat" panose="00000500000000000000" pitchFamily="2" charset="0"/>
              </a:rPr>
              <a:t>Caserío La Paz Quebrada Seca, Panzós Alta Verapaz</a:t>
            </a:r>
          </a:p>
        </p:txBody>
      </p:sp>
    </p:spTree>
    <p:extLst>
      <p:ext uri="{BB962C8B-B14F-4D97-AF65-F5344CB8AC3E}">
        <p14:creationId xmlns:p14="http://schemas.microsoft.com/office/powerpoint/2010/main" val="262389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85218" y="894397"/>
            <a:ext cx="3609975" cy="5800725"/>
          </a:xfrm>
          <a:prstGeom prst="rect">
            <a:avLst/>
          </a:prstGeom>
        </p:spPr>
      </p:pic>
      <p:pic>
        <p:nvPicPr>
          <p:cNvPr id="4" name="Imagen 3"/>
          <p:cNvPicPr>
            <a:picLocks noChangeAspect="1"/>
          </p:cNvPicPr>
          <p:nvPr/>
        </p:nvPicPr>
        <p:blipFill>
          <a:blip r:embed="rId3"/>
          <a:stretch>
            <a:fillRect/>
          </a:stretch>
        </p:blipFill>
        <p:spPr>
          <a:xfrm>
            <a:off x="0" y="0"/>
            <a:ext cx="3615241" cy="1072989"/>
          </a:xfrm>
          <a:prstGeom prst="rect">
            <a:avLst/>
          </a:prstGeom>
        </p:spPr>
      </p:pic>
      <p:pic>
        <p:nvPicPr>
          <p:cNvPr id="5" name="Imagen 4"/>
          <p:cNvPicPr>
            <a:picLocks noChangeAspect="1"/>
          </p:cNvPicPr>
          <p:nvPr/>
        </p:nvPicPr>
        <p:blipFill>
          <a:blip r:embed="rId4"/>
          <a:stretch>
            <a:fillRect/>
          </a:stretch>
        </p:blipFill>
        <p:spPr>
          <a:xfrm>
            <a:off x="4380411" y="672328"/>
            <a:ext cx="3409950" cy="5800725"/>
          </a:xfrm>
          <a:prstGeom prst="rect">
            <a:avLst/>
          </a:prstGeom>
        </p:spPr>
      </p:pic>
      <p:pic>
        <p:nvPicPr>
          <p:cNvPr id="6" name="Imagen 5"/>
          <p:cNvPicPr>
            <a:picLocks noChangeAspect="1"/>
          </p:cNvPicPr>
          <p:nvPr/>
        </p:nvPicPr>
        <p:blipFill>
          <a:blip r:embed="rId5"/>
          <a:stretch>
            <a:fillRect/>
          </a:stretch>
        </p:blipFill>
        <p:spPr>
          <a:xfrm>
            <a:off x="8175579" y="681853"/>
            <a:ext cx="3762375" cy="5791200"/>
          </a:xfrm>
          <a:prstGeom prst="rect">
            <a:avLst/>
          </a:prstGeom>
        </p:spPr>
      </p:pic>
      <p:sp>
        <p:nvSpPr>
          <p:cNvPr id="7" name="CuadroTexto 6"/>
          <p:cNvSpPr txBox="1"/>
          <p:nvPr/>
        </p:nvSpPr>
        <p:spPr>
          <a:xfrm>
            <a:off x="3995193" y="130629"/>
            <a:ext cx="7813630" cy="646331"/>
          </a:xfrm>
          <a:prstGeom prst="rect">
            <a:avLst/>
          </a:prstGeom>
          <a:noFill/>
        </p:spPr>
        <p:txBody>
          <a:bodyPr wrap="square" rtlCol="0">
            <a:spAutoFit/>
          </a:bodyPr>
          <a:lstStyle/>
          <a:p>
            <a:r>
              <a:rPr lang="es-GT" sz="2800" b="1" dirty="0">
                <a:latin typeface="Montserrat" panose="00000500000000000000" pitchFamily="2" charset="0"/>
              </a:rPr>
              <a:t>Caserío Nueva </a:t>
            </a:r>
            <a:r>
              <a:rPr lang="es-GT" sz="3600" b="1" dirty="0" err="1">
                <a:latin typeface="Montserrat" panose="00000500000000000000" pitchFamily="2" charset="0"/>
              </a:rPr>
              <a:t>Jerusalen</a:t>
            </a:r>
            <a:r>
              <a:rPr lang="es-GT" sz="2800" b="1" dirty="0">
                <a:latin typeface="Montserrat" panose="00000500000000000000" pitchFamily="2" charset="0"/>
              </a:rPr>
              <a:t>, El Estor</a:t>
            </a:r>
          </a:p>
        </p:txBody>
      </p:sp>
    </p:spTree>
    <p:extLst>
      <p:ext uri="{BB962C8B-B14F-4D97-AF65-F5344CB8AC3E}">
        <p14:creationId xmlns:p14="http://schemas.microsoft.com/office/powerpoint/2010/main" val="336085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3615241" cy="1072989"/>
          </a:xfrm>
          <a:prstGeom prst="rect">
            <a:avLst/>
          </a:prstGeom>
        </p:spPr>
      </p:pic>
      <p:pic>
        <p:nvPicPr>
          <p:cNvPr id="5" name="Imagen 4"/>
          <p:cNvPicPr>
            <a:picLocks noChangeAspect="1"/>
          </p:cNvPicPr>
          <p:nvPr/>
        </p:nvPicPr>
        <p:blipFill>
          <a:blip r:embed="rId3"/>
          <a:stretch>
            <a:fillRect/>
          </a:stretch>
        </p:blipFill>
        <p:spPr>
          <a:xfrm>
            <a:off x="3334253" y="1063464"/>
            <a:ext cx="3457575" cy="5438775"/>
          </a:xfrm>
          <a:prstGeom prst="rect">
            <a:avLst/>
          </a:prstGeom>
        </p:spPr>
      </p:pic>
      <p:pic>
        <p:nvPicPr>
          <p:cNvPr id="7" name="Imagen 6"/>
          <p:cNvPicPr>
            <a:picLocks noChangeAspect="1"/>
          </p:cNvPicPr>
          <p:nvPr/>
        </p:nvPicPr>
        <p:blipFill>
          <a:blip r:embed="rId4"/>
          <a:stretch>
            <a:fillRect/>
          </a:stretch>
        </p:blipFill>
        <p:spPr>
          <a:xfrm>
            <a:off x="8801100" y="1063464"/>
            <a:ext cx="3390900" cy="5381625"/>
          </a:xfrm>
          <a:prstGeom prst="rect">
            <a:avLst/>
          </a:prstGeom>
        </p:spPr>
      </p:pic>
      <p:pic>
        <p:nvPicPr>
          <p:cNvPr id="6" name="Imagen 5"/>
          <p:cNvPicPr>
            <a:picLocks noChangeAspect="1"/>
          </p:cNvPicPr>
          <p:nvPr/>
        </p:nvPicPr>
        <p:blipFill>
          <a:blip r:embed="rId5"/>
          <a:stretch>
            <a:fillRect/>
          </a:stretch>
        </p:blipFill>
        <p:spPr>
          <a:xfrm>
            <a:off x="6565308" y="1072989"/>
            <a:ext cx="3143250" cy="5343525"/>
          </a:xfrm>
          <a:prstGeom prst="rect">
            <a:avLst/>
          </a:prstGeom>
        </p:spPr>
      </p:pic>
      <p:pic>
        <p:nvPicPr>
          <p:cNvPr id="4" name="Imagen 3"/>
          <p:cNvPicPr>
            <a:picLocks noChangeAspect="1"/>
          </p:cNvPicPr>
          <p:nvPr/>
        </p:nvPicPr>
        <p:blipFill>
          <a:blip r:embed="rId6"/>
          <a:stretch>
            <a:fillRect/>
          </a:stretch>
        </p:blipFill>
        <p:spPr>
          <a:xfrm>
            <a:off x="74070" y="1072989"/>
            <a:ext cx="3467100" cy="5429250"/>
          </a:xfrm>
          <a:prstGeom prst="rect">
            <a:avLst/>
          </a:prstGeom>
        </p:spPr>
      </p:pic>
      <p:sp>
        <p:nvSpPr>
          <p:cNvPr id="8" name="CuadroTexto 7"/>
          <p:cNvSpPr txBox="1"/>
          <p:nvPr/>
        </p:nvSpPr>
        <p:spPr>
          <a:xfrm>
            <a:off x="4715691" y="261257"/>
            <a:ext cx="6492240" cy="646331"/>
          </a:xfrm>
          <a:prstGeom prst="rect">
            <a:avLst/>
          </a:prstGeom>
          <a:noFill/>
        </p:spPr>
        <p:txBody>
          <a:bodyPr wrap="square" rtlCol="0">
            <a:spAutoFit/>
          </a:bodyPr>
          <a:lstStyle/>
          <a:p>
            <a:r>
              <a:rPr lang="es-GT" sz="3600" b="1" dirty="0">
                <a:latin typeface="Montserrat" panose="00000500000000000000" pitchFamily="2" charset="0"/>
              </a:rPr>
              <a:t>Caserío La Pista, El Estor</a:t>
            </a:r>
          </a:p>
        </p:txBody>
      </p:sp>
    </p:spTree>
    <p:extLst>
      <p:ext uri="{BB962C8B-B14F-4D97-AF65-F5344CB8AC3E}">
        <p14:creationId xmlns:p14="http://schemas.microsoft.com/office/powerpoint/2010/main" val="60630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317" y="790588"/>
            <a:ext cx="8384529" cy="566822"/>
          </a:xfrm>
          <a:prstGeom prst="rect">
            <a:avLst/>
          </a:prstGeom>
        </p:spPr>
        <p:txBody>
          <a:bodyPr vert="horz" wrap="square" lIns="0" tIns="12700" rIns="0" bIns="0" rtlCol="0">
            <a:spAutoFit/>
          </a:bodyPr>
          <a:lstStyle/>
          <a:p>
            <a:pPr marL="1785620">
              <a:lnSpc>
                <a:spcPct val="100000"/>
              </a:lnSpc>
              <a:spcBef>
                <a:spcPts val="100"/>
              </a:spcBef>
            </a:pPr>
            <a:r>
              <a:rPr sz="3600" b="1" spc="-170" dirty="0">
                <a:latin typeface="Montserrat" panose="00000500000000000000" pitchFamily="2" charset="0"/>
              </a:rPr>
              <a:t>Real</a:t>
            </a:r>
            <a:r>
              <a:rPr sz="3600" b="1" spc="-110" dirty="0">
                <a:latin typeface="Montserrat" panose="00000500000000000000" pitchFamily="2" charset="0"/>
              </a:rPr>
              <a:t>i</a:t>
            </a:r>
            <a:r>
              <a:rPr sz="3600" b="1" spc="-145" dirty="0">
                <a:latin typeface="Montserrat" panose="00000500000000000000" pitchFamily="2" charset="0"/>
              </a:rPr>
              <a:t>zac</a:t>
            </a:r>
            <a:r>
              <a:rPr sz="3600" b="1" spc="-95" dirty="0">
                <a:latin typeface="Montserrat" panose="00000500000000000000" pitchFamily="2" charset="0"/>
              </a:rPr>
              <a:t>ión</a:t>
            </a:r>
            <a:r>
              <a:rPr sz="3600" b="1" spc="-185" dirty="0">
                <a:latin typeface="Montserrat" panose="00000500000000000000" pitchFamily="2" charset="0"/>
              </a:rPr>
              <a:t> </a:t>
            </a:r>
            <a:r>
              <a:rPr sz="3600" b="1" spc="-75" dirty="0">
                <a:latin typeface="Montserrat" panose="00000500000000000000" pitchFamily="2" charset="0"/>
              </a:rPr>
              <a:t>de</a:t>
            </a:r>
            <a:r>
              <a:rPr sz="3600" b="1" spc="-204" dirty="0">
                <a:latin typeface="Montserrat" panose="00000500000000000000" pitchFamily="2" charset="0"/>
              </a:rPr>
              <a:t> </a:t>
            </a:r>
            <a:r>
              <a:rPr sz="3600" b="1" spc="-165" dirty="0">
                <a:latin typeface="Montserrat" panose="00000500000000000000" pitchFamily="2" charset="0"/>
              </a:rPr>
              <a:t>la</a:t>
            </a:r>
            <a:r>
              <a:rPr sz="3600" b="1" spc="-204" dirty="0">
                <a:latin typeface="Montserrat" panose="00000500000000000000" pitchFamily="2" charset="0"/>
              </a:rPr>
              <a:t> </a:t>
            </a:r>
            <a:r>
              <a:rPr sz="3600" b="1" spc="-60" dirty="0">
                <a:latin typeface="Montserrat" panose="00000500000000000000" pitchFamily="2" charset="0"/>
              </a:rPr>
              <a:t>co</a:t>
            </a:r>
            <a:r>
              <a:rPr sz="3600" b="1" spc="-85" dirty="0">
                <a:latin typeface="Montserrat" panose="00000500000000000000" pitchFamily="2" charset="0"/>
              </a:rPr>
              <a:t>n</a:t>
            </a:r>
            <a:r>
              <a:rPr sz="3600" b="1" spc="-145" dirty="0">
                <a:latin typeface="Montserrat" panose="00000500000000000000" pitchFamily="2" charset="0"/>
              </a:rPr>
              <a:t>s</a:t>
            </a:r>
            <a:r>
              <a:rPr sz="3600" b="1" spc="-170" dirty="0">
                <a:latin typeface="Montserrat" panose="00000500000000000000" pitchFamily="2" charset="0"/>
              </a:rPr>
              <a:t>u</a:t>
            </a:r>
            <a:r>
              <a:rPr sz="3600" b="1" spc="-95" dirty="0">
                <a:latin typeface="Montserrat" panose="00000500000000000000" pitchFamily="2" charset="0"/>
              </a:rPr>
              <a:t>l</a:t>
            </a:r>
            <a:r>
              <a:rPr sz="3600" b="1" spc="-145" dirty="0">
                <a:latin typeface="Montserrat" panose="00000500000000000000" pitchFamily="2" charset="0"/>
              </a:rPr>
              <a:t>t</a:t>
            </a:r>
            <a:r>
              <a:rPr sz="3600" b="1" spc="-185" dirty="0">
                <a:latin typeface="Montserrat" panose="00000500000000000000" pitchFamily="2" charset="0"/>
              </a:rPr>
              <a:t>a</a:t>
            </a:r>
          </a:p>
        </p:txBody>
      </p:sp>
      <p:grpSp>
        <p:nvGrpSpPr>
          <p:cNvPr id="3" name="object 3"/>
          <p:cNvGrpSpPr/>
          <p:nvPr/>
        </p:nvGrpSpPr>
        <p:grpSpPr>
          <a:xfrm>
            <a:off x="408939" y="1219200"/>
            <a:ext cx="1565377" cy="5445760"/>
            <a:chOff x="408940" y="1219200"/>
            <a:chExt cx="1330960" cy="5445760"/>
          </a:xfrm>
        </p:grpSpPr>
        <p:sp>
          <p:nvSpPr>
            <p:cNvPr id="4" name="object 4"/>
            <p:cNvSpPr/>
            <p:nvPr/>
          </p:nvSpPr>
          <p:spPr>
            <a:xfrm>
              <a:off x="415290" y="1225550"/>
              <a:ext cx="1318260" cy="5433060"/>
            </a:xfrm>
            <a:custGeom>
              <a:avLst/>
              <a:gdLst/>
              <a:ahLst/>
              <a:cxnLst/>
              <a:rect l="l" t="t" r="r" b="b"/>
              <a:pathLst>
                <a:path w="1318260" h="5433059">
                  <a:moveTo>
                    <a:pt x="988694" y="0"/>
                  </a:moveTo>
                  <a:lnTo>
                    <a:pt x="329564" y="0"/>
                  </a:lnTo>
                  <a:lnTo>
                    <a:pt x="329564" y="4550841"/>
                  </a:lnTo>
                  <a:lnTo>
                    <a:pt x="0" y="4550841"/>
                  </a:lnTo>
                  <a:lnTo>
                    <a:pt x="659129" y="5433060"/>
                  </a:lnTo>
                  <a:lnTo>
                    <a:pt x="1318260" y="4550841"/>
                  </a:lnTo>
                  <a:lnTo>
                    <a:pt x="988694" y="4550841"/>
                  </a:lnTo>
                  <a:lnTo>
                    <a:pt x="988694" y="0"/>
                  </a:lnTo>
                  <a:close/>
                </a:path>
              </a:pathLst>
            </a:custGeom>
            <a:solidFill>
              <a:srgbClr val="203E92"/>
            </a:solidFill>
          </p:spPr>
          <p:txBody>
            <a:bodyPr wrap="square" lIns="0" tIns="0" rIns="0" bIns="0" rtlCol="0"/>
            <a:lstStyle/>
            <a:p>
              <a:endParaRPr/>
            </a:p>
          </p:txBody>
        </p:sp>
        <p:sp>
          <p:nvSpPr>
            <p:cNvPr id="5" name="object 5"/>
            <p:cNvSpPr/>
            <p:nvPr/>
          </p:nvSpPr>
          <p:spPr>
            <a:xfrm>
              <a:off x="415290" y="1225550"/>
              <a:ext cx="1318260" cy="5433060"/>
            </a:xfrm>
            <a:custGeom>
              <a:avLst/>
              <a:gdLst/>
              <a:ahLst/>
              <a:cxnLst/>
              <a:rect l="l" t="t" r="r" b="b"/>
              <a:pathLst>
                <a:path w="1318260" h="5433059">
                  <a:moveTo>
                    <a:pt x="0" y="4550841"/>
                  </a:moveTo>
                  <a:lnTo>
                    <a:pt x="329564" y="4550841"/>
                  </a:lnTo>
                  <a:lnTo>
                    <a:pt x="329564" y="0"/>
                  </a:lnTo>
                  <a:lnTo>
                    <a:pt x="988694" y="0"/>
                  </a:lnTo>
                  <a:lnTo>
                    <a:pt x="988694" y="4550841"/>
                  </a:lnTo>
                  <a:lnTo>
                    <a:pt x="1318260" y="4550841"/>
                  </a:lnTo>
                  <a:lnTo>
                    <a:pt x="659129" y="5433060"/>
                  </a:lnTo>
                  <a:lnTo>
                    <a:pt x="0" y="4550841"/>
                  </a:lnTo>
                  <a:close/>
                </a:path>
              </a:pathLst>
            </a:custGeom>
            <a:ln w="12700">
              <a:solidFill>
                <a:srgbClr val="2E528F"/>
              </a:solidFill>
            </a:ln>
          </p:spPr>
          <p:txBody>
            <a:bodyPr wrap="square" lIns="0" tIns="0" rIns="0" bIns="0" rtlCol="0"/>
            <a:lstStyle/>
            <a:p>
              <a:endParaRPr/>
            </a:p>
          </p:txBody>
        </p:sp>
      </p:grpSp>
      <p:sp>
        <p:nvSpPr>
          <p:cNvPr id="6" name="object 6"/>
          <p:cNvSpPr txBox="1"/>
          <p:nvPr/>
        </p:nvSpPr>
        <p:spPr>
          <a:xfrm>
            <a:off x="903160" y="1370964"/>
            <a:ext cx="615553" cy="4707890"/>
          </a:xfrm>
          <a:prstGeom prst="rect">
            <a:avLst/>
          </a:prstGeom>
        </p:spPr>
        <p:txBody>
          <a:bodyPr vert="vert270" wrap="square" lIns="0" tIns="4445" rIns="0" bIns="0" rtlCol="0">
            <a:spAutoFit/>
          </a:bodyPr>
          <a:lstStyle/>
          <a:p>
            <a:pPr marL="12700" algn="ctr">
              <a:lnSpc>
                <a:spcPct val="100000"/>
              </a:lnSpc>
              <a:spcBef>
                <a:spcPts val="35"/>
              </a:spcBef>
            </a:pPr>
            <a:r>
              <a:rPr sz="2000" b="1" spc="-114" dirty="0">
                <a:solidFill>
                  <a:srgbClr val="FFFFFF"/>
                </a:solidFill>
                <a:latin typeface="Verdana"/>
                <a:cs typeface="Verdana"/>
              </a:rPr>
              <a:t> </a:t>
            </a:r>
            <a:r>
              <a:rPr sz="2000" b="1" dirty="0">
                <a:solidFill>
                  <a:srgbClr val="FFFFFF"/>
                </a:solidFill>
                <a:latin typeface="Verdana"/>
                <a:cs typeface="Verdana"/>
              </a:rPr>
              <a:t>Entrega</a:t>
            </a:r>
            <a:r>
              <a:rPr sz="2000" b="1" spc="-120" dirty="0">
                <a:solidFill>
                  <a:srgbClr val="FFFFFF"/>
                </a:solidFill>
                <a:latin typeface="Verdana"/>
                <a:cs typeface="Verdana"/>
              </a:rPr>
              <a:t> </a:t>
            </a:r>
            <a:r>
              <a:rPr sz="2000" b="1" dirty="0">
                <a:solidFill>
                  <a:srgbClr val="FFFFFF"/>
                </a:solidFill>
                <a:latin typeface="Verdana"/>
                <a:cs typeface="Verdana"/>
              </a:rPr>
              <a:t>y</a:t>
            </a:r>
            <a:r>
              <a:rPr sz="2000" b="1" spc="-125" dirty="0">
                <a:solidFill>
                  <a:srgbClr val="FFFFFF"/>
                </a:solidFill>
                <a:latin typeface="Verdana"/>
                <a:cs typeface="Verdana"/>
              </a:rPr>
              <a:t> </a:t>
            </a:r>
            <a:r>
              <a:rPr sz="2000" b="1" dirty="0">
                <a:solidFill>
                  <a:srgbClr val="FFFFFF"/>
                </a:solidFill>
                <a:latin typeface="Verdana"/>
                <a:cs typeface="Verdana"/>
              </a:rPr>
              <a:t>análisis</a:t>
            </a:r>
            <a:r>
              <a:rPr sz="2000" b="1" spc="-114" dirty="0">
                <a:solidFill>
                  <a:srgbClr val="FFFFFF"/>
                </a:solidFill>
                <a:latin typeface="Verdana"/>
                <a:cs typeface="Verdana"/>
              </a:rPr>
              <a:t> </a:t>
            </a:r>
            <a:r>
              <a:rPr sz="2000" b="1" dirty="0">
                <a:solidFill>
                  <a:srgbClr val="FFFFFF"/>
                </a:solidFill>
                <a:latin typeface="Verdana"/>
                <a:cs typeface="Verdana"/>
              </a:rPr>
              <a:t>de</a:t>
            </a:r>
            <a:r>
              <a:rPr sz="2000" b="1" spc="-125" dirty="0">
                <a:solidFill>
                  <a:srgbClr val="FFFFFF"/>
                </a:solidFill>
                <a:latin typeface="Verdana"/>
                <a:cs typeface="Verdana"/>
              </a:rPr>
              <a:t> </a:t>
            </a:r>
            <a:r>
              <a:rPr sz="2000" b="1" spc="-10" dirty="0">
                <a:solidFill>
                  <a:srgbClr val="FFFFFF"/>
                </a:solidFill>
                <a:latin typeface="Verdana"/>
                <a:cs typeface="Verdana"/>
              </a:rPr>
              <a:t>i</a:t>
            </a:r>
            <a:r>
              <a:rPr sz="2000" b="1" dirty="0">
                <a:solidFill>
                  <a:srgbClr val="FFFFFF"/>
                </a:solidFill>
                <a:latin typeface="Verdana"/>
                <a:cs typeface="Verdana"/>
              </a:rPr>
              <a:t>nf</a:t>
            </a:r>
            <a:r>
              <a:rPr sz="2000" b="1" spc="10" dirty="0">
                <a:solidFill>
                  <a:srgbClr val="FFFFFF"/>
                </a:solidFill>
                <a:latin typeface="Verdana"/>
                <a:cs typeface="Verdana"/>
              </a:rPr>
              <a:t>o</a:t>
            </a:r>
            <a:r>
              <a:rPr sz="2000" b="1" dirty="0">
                <a:solidFill>
                  <a:srgbClr val="FFFFFF"/>
                </a:solidFill>
                <a:latin typeface="Verdana"/>
                <a:cs typeface="Verdana"/>
              </a:rPr>
              <a:t>rmaci</a:t>
            </a:r>
            <a:r>
              <a:rPr sz="2000" b="1" spc="10" dirty="0">
                <a:solidFill>
                  <a:srgbClr val="FFFFFF"/>
                </a:solidFill>
                <a:latin typeface="Verdana"/>
                <a:cs typeface="Verdana"/>
              </a:rPr>
              <a:t>ó</a:t>
            </a:r>
            <a:r>
              <a:rPr sz="2000" b="1" dirty="0">
                <a:solidFill>
                  <a:srgbClr val="FFFFFF"/>
                </a:solidFill>
                <a:latin typeface="Verdana"/>
                <a:cs typeface="Verdana"/>
              </a:rPr>
              <a:t>n</a:t>
            </a:r>
            <a:endParaRPr sz="2000" dirty="0">
              <a:latin typeface="Verdana"/>
              <a:cs typeface="Verdana"/>
            </a:endParaRPr>
          </a:p>
        </p:txBody>
      </p:sp>
      <p:pic>
        <p:nvPicPr>
          <p:cNvPr id="7" name="object 7"/>
          <p:cNvPicPr/>
          <p:nvPr/>
        </p:nvPicPr>
        <p:blipFill>
          <a:blip r:embed="rId2" cstate="print"/>
          <a:stretch>
            <a:fillRect/>
          </a:stretch>
        </p:blipFill>
        <p:spPr>
          <a:xfrm>
            <a:off x="2153920" y="1668779"/>
            <a:ext cx="7409180" cy="4889500"/>
          </a:xfrm>
          <a:prstGeom prst="rect">
            <a:avLst/>
          </a:prstGeom>
        </p:spPr>
      </p:pic>
      <p:sp>
        <p:nvSpPr>
          <p:cNvPr id="8" name="object 8"/>
          <p:cNvSpPr txBox="1"/>
          <p:nvPr/>
        </p:nvSpPr>
        <p:spPr>
          <a:xfrm>
            <a:off x="3552190" y="5660390"/>
            <a:ext cx="4610735" cy="574040"/>
          </a:xfrm>
          <a:prstGeom prst="rect">
            <a:avLst/>
          </a:prstGeom>
        </p:spPr>
        <p:txBody>
          <a:bodyPr vert="horz" wrap="square" lIns="0" tIns="12700" rIns="0" bIns="0" rtlCol="0">
            <a:spAutoFit/>
          </a:bodyPr>
          <a:lstStyle/>
          <a:p>
            <a:pPr marL="1231900" marR="5080" indent="-1219200">
              <a:lnSpc>
                <a:spcPct val="100000"/>
              </a:lnSpc>
              <a:spcBef>
                <a:spcPts val="100"/>
              </a:spcBef>
            </a:pPr>
            <a:r>
              <a:rPr sz="1800" b="1" spc="-50" dirty="0">
                <a:solidFill>
                  <a:srgbClr val="FFFFFF"/>
                </a:solidFill>
                <a:latin typeface="Verdana"/>
                <a:cs typeface="Verdana"/>
              </a:rPr>
              <a:t>Pobla</a:t>
            </a:r>
            <a:r>
              <a:rPr sz="1800" b="1" spc="-25" dirty="0">
                <a:solidFill>
                  <a:srgbClr val="FFFFFF"/>
                </a:solidFill>
                <a:latin typeface="Verdana"/>
                <a:cs typeface="Verdana"/>
              </a:rPr>
              <a:t>d</a:t>
            </a:r>
            <a:r>
              <a:rPr sz="1800" b="1" spc="-80" dirty="0">
                <a:solidFill>
                  <a:srgbClr val="FFFFFF"/>
                </a:solidFill>
                <a:latin typeface="Verdana"/>
                <a:cs typeface="Verdana"/>
              </a:rPr>
              <a:t>ore</a:t>
            </a:r>
            <a:r>
              <a:rPr sz="1800" b="1" spc="-114" dirty="0">
                <a:solidFill>
                  <a:srgbClr val="FFFFFF"/>
                </a:solidFill>
                <a:latin typeface="Verdana"/>
                <a:cs typeface="Verdana"/>
              </a:rPr>
              <a:t>s</a:t>
            </a:r>
            <a:r>
              <a:rPr sz="1800" b="1" spc="-135"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a:t>
            </a:r>
            <a:r>
              <a:rPr sz="1800" b="1" spc="-95" dirty="0">
                <a:solidFill>
                  <a:srgbClr val="FFFFFF"/>
                </a:solidFill>
                <a:latin typeface="Verdana"/>
                <a:cs typeface="Verdana"/>
              </a:rPr>
              <a:t> </a:t>
            </a:r>
            <a:r>
              <a:rPr sz="1800" b="1" spc="-60" dirty="0">
                <a:solidFill>
                  <a:srgbClr val="FFFFFF"/>
                </a:solidFill>
                <a:latin typeface="Verdana"/>
                <a:cs typeface="Verdana"/>
              </a:rPr>
              <a:t>l</a:t>
            </a:r>
            <a:r>
              <a:rPr sz="1800" b="1" spc="-105" dirty="0">
                <a:solidFill>
                  <a:srgbClr val="FFFFFF"/>
                </a:solidFill>
                <a:latin typeface="Verdana"/>
                <a:cs typeface="Verdana"/>
              </a:rPr>
              <a:t>a</a:t>
            </a:r>
            <a:r>
              <a:rPr sz="1800" b="1" spc="-114" dirty="0">
                <a:solidFill>
                  <a:srgbClr val="FFFFFF"/>
                </a:solidFill>
                <a:latin typeface="Verdana"/>
                <a:cs typeface="Verdana"/>
              </a:rPr>
              <a:t>s</a:t>
            </a:r>
            <a:r>
              <a:rPr sz="1800" b="1" spc="-135" dirty="0">
                <a:solidFill>
                  <a:srgbClr val="FFFFFF"/>
                </a:solidFill>
                <a:latin typeface="Verdana"/>
                <a:cs typeface="Verdana"/>
              </a:rPr>
              <a:t> </a:t>
            </a:r>
            <a:r>
              <a:rPr lang="es-GT" sz="1800" b="1" spc="-135" dirty="0">
                <a:solidFill>
                  <a:srgbClr val="FFFFFF"/>
                </a:solidFill>
                <a:latin typeface="Verdana"/>
                <a:cs typeface="Verdana"/>
              </a:rPr>
              <a:t> </a:t>
            </a:r>
            <a:r>
              <a:rPr lang="es-GT" sz="1800" b="1" spc="-20" dirty="0">
                <a:solidFill>
                  <a:srgbClr val="FFFFFF"/>
                </a:solidFill>
                <a:latin typeface="Verdana"/>
                <a:cs typeface="Verdana"/>
              </a:rPr>
              <a:t>co</a:t>
            </a:r>
            <a:r>
              <a:rPr lang="es-GT" sz="1800" b="1" spc="-50" dirty="0">
                <a:solidFill>
                  <a:srgbClr val="FFFFFF"/>
                </a:solidFill>
                <a:latin typeface="Verdana"/>
                <a:cs typeface="Verdana"/>
              </a:rPr>
              <a:t>m</a:t>
            </a:r>
            <a:r>
              <a:rPr lang="es-GT" sz="1800" b="1" spc="-45" dirty="0">
                <a:solidFill>
                  <a:srgbClr val="FFFFFF"/>
                </a:solidFill>
                <a:latin typeface="Verdana"/>
                <a:cs typeface="Verdana"/>
              </a:rPr>
              <a:t>uni</a:t>
            </a:r>
            <a:r>
              <a:rPr lang="es-GT" sz="1800" b="1" spc="-60" dirty="0">
                <a:solidFill>
                  <a:srgbClr val="FFFFFF"/>
                </a:solidFill>
                <a:latin typeface="Verdana"/>
                <a:cs typeface="Verdana"/>
              </a:rPr>
              <a:t>d</a:t>
            </a:r>
            <a:r>
              <a:rPr lang="es-GT" sz="1800" b="1" spc="-90" dirty="0">
                <a:solidFill>
                  <a:srgbClr val="FFFFFF"/>
                </a:solidFill>
                <a:latin typeface="Verdana"/>
                <a:cs typeface="Verdana"/>
              </a:rPr>
              <a:t>a</a:t>
            </a:r>
            <a:r>
              <a:rPr lang="es-GT" sz="1800" b="1" spc="-25" dirty="0">
                <a:solidFill>
                  <a:srgbClr val="FFFFFF"/>
                </a:solidFill>
                <a:latin typeface="Verdana"/>
                <a:cs typeface="Verdana"/>
              </a:rPr>
              <a:t>d</a:t>
            </a:r>
            <a:r>
              <a:rPr lang="es-GT" sz="1800" b="1" spc="-90" dirty="0">
                <a:solidFill>
                  <a:srgbClr val="FFFFFF"/>
                </a:solidFill>
                <a:latin typeface="Verdana"/>
                <a:cs typeface="Verdana"/>
              </a:rPr>
              <a:t>es</a:t>
            </a:r>
            <a:r>
              <a:rPr sz="1800" b="1" spc="-90"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el  </a:t>
            </a:r>
            <a:r>
              <a:rPr sz="1800" b="1" spc="-85" dirty="0">
                <a:solidFill>
                  <a:srgbClr val="FFFFFF"/>
                </a:solidFill>
                <a:latin typeface="Verdana"/>
                <a:cs typeface="Verdana"/>
              </a:rPr>
              <a:t>á</a:t>
            </a:r>
            <a:r>
              <a:rPr sz="1800" b="1" spc="-114" dirty="0">
                <a:solidFill>
                  <a:srgbClr val="FFFFFF"/>
                </a:solidFill>
                <a:latin typeface="Verdana"/>
                <a:cs typeface="Verdana"/>
              </a:rPr>
              <a:t>r</a:t>
            </a:r>
            <a:r>
              <a:rPr sz="1800" b="1" spc="-55" dirty="0">
                <a:solidFill>
                  <a:srgbClr val="FFFFFF"/>
                </a:solidFill>
                <a:latin typeface="Verdana"/>
                <a:cs typeface="Verdana"/>
              </a:rPr>
              <a:t>e</a:t>
            </a:r>
            <a:r>
              <a:rPr sz="1800" b="1" spc="-95" dirty="0">
                <a:solidFill>
                  <a:srgbClr val="FFFFFF"/>
                </a:solidFill>
                <a:latin typeface="Verdana"/>
                <a:cs typeface="Verdana"/>
              </a:rPr>
              <a:t>a</a:t>
            </a:r>
            <a:r>
              <a:rPr sz="1800" b="1" spc="-105" dirty="0">
                <a:solidFill>
                  <a:srgbClr val="FFFFFF"/>
                </a:solidFill>
                <a:latin typeface="Verdana"/>
                <a:cs typeface="Verdana"/>
              </a:rPr>
              <a:t> </a:t>
            </a:r>
            <a:r>
              <a:rPr sz="1800" b="1" spc="-40" dirty="0">
                <a:solidFill>
                  <a:srgbClr val="FFFFFF"/>
                </a:solidFill>
                <a:latin typeface="Verdana"/>
                <a:cs typeface="Verdana"/>
              </a:rPr>
              <a:t>de</a:t>
            </a:r>
            <a:r>
              <a:rPr sz="1800" b="1" spc="-95" dirty="0">
                <a:solidFill>
                  <a:srgbClr val="FFFFFF"/>
                </a:solidFill>
                <a:latin typeface="Verdana"/>
                <a:cs typeface="Verdana"/>
              </a:rPr>
              <a:t> </a:t>
            </a:r>
            <a:r>
              <a:rPr sz="1800" b="1" spc="-65" dirty="0">
                <a:solidFill>
                  <a:srgbClr val="FFFFFF"/>
                </a:solidFill>
                <a:latin typeface="Verdana"/>
                <a:cs typeface="Verdana"/>
              </a:rPr>
              <a:t>infl</a:t>
            </a:r>
            <a:r>
              <a:rPr sz="1800" b="1" spc="-50" dirty="0">
                <a:solidFill>
                  <a:srgbClr val="FFFFFF"/>
                </a:solidFill>
                <a:latin typeface="Verdana"/>
                <a:cs typeface="Verdana"/>
              </a:rPr>
              <a:t>u</a:t>
            </a:r>
            <a:r>
              <a:rPr sz="1800" b="1" spc="-55" dirty="0">
                <a:solidFill>
                  <a:srgbClr val="FFFFFF"/>
                </a:solidFill>
                <a:latin typeface="Verdana"/>
                <a:cs typeface="Verdana"/>
              </a:rPr>
              <a:t>e</a:t>
            </a:r>
            <a:r>
              <a:rPr sz="1800" b="1" spc="-50" dirty="0">
                <a:solidFill>
                  <a:srgbClr val="FFFFFF"/>
                </a:solidFill>
                <a:latin typeface="Verdana"/>
                <a:cs typeface="Verdana"/>
              </a:rPr>
              <a:t>ncia</a:t>
            </a:r>
            <a:endParaRPr sz="1800" dirty="0">
              <a:latin typeface="Verdana"/>
              <a:cs typeface="Verdana"/>
            </a:endParaRPr>
          </a:p>
        </p:txBody>
      </p:sp>
      <p:sp>
        <p:nvSpPr>
          <p:cNvPr id="9" name="object 9"/>
          <p:cNvSpPr txBox="1"/>
          <p:nvPr/>
        </p:nvSpPr>
        <p:spPr>
          <a:xfrm>
            <a:off x="4484751" y="4366895"/>
            <a:ext cx="3051175" cy="848994"/>
          </a:xfrm>
          <a:prstGeom prst="rect">
            <a:avLst/>
          </a:prstGeom>
        </p:spPr>
        <p:txBody>
          <a:bodyPr vert="horz" wrap="square" lIns="0" tIns="12700" rIns="0" bIns="0" rtlCol="0">
            <a:spAutoFit/>
          </a:bodyPr>
          <a:lstStyle/>
          <a:p>
            <a:pPr marL="12700" marR="5080" indent="3810" algn="ctr">
              <a:lnSpc>
                <a:spcPct val="100000"/>
              </a:lnSpc>
              <a:spcBef>
                <a:spcPts val="100"/>
              </a:spcBef>
            </a:pPr>
            <a:r>
              <a:rPr sz="1800" b="1" spc="-70" dirty="0">
                <a:solidFill>
                  <a:srgbClr val="FFFFFF"/>
                </a:solidFill>
                <a:latin typeface="Verdana"/>
                <a:cs typeface="Verdana"/>
              </a:rPr>
              <a:t>L</a:t>
            </a:r>
            <a:r>
              <a:rPr sz="1800" b="1" spc="-30" dirty="0">
                <a:solidFill>
                  <a:srgbClr val="FFFFFF"/>
                </a:solidFill>
                <a:latin typeface="Verdana"/>
                <a:cs typeface="Verdana"/>
              </a:rPr>
              <a:t>i</a:t>
            </a:r>
            <a:r>
              <a:rPr sz="1800" b="1" spc="-70" dirty="0">
                <a:solidFill>
                  <a:srgbClr val="FFFFFF"/>
                </a:solidFill>
                <a:latin typeface="Verdana"/>
                <a:cs typeface="Verdana"/>
              </a:rPr>
              <a:t>d</a:t>
            </a:r>
            <a:r>
              <a:rPr sz="1800" b="1" spc="-105" dirty="0">
                <a:solidFill>
                  <a:srgbClr val="FFFFFF"/>
                </a:solidFill>
                <a:latin typeface="Verdana"/>
                <a:cs typeface="Verdana"/>
              </a:rPr>
              <a:t>e</a:t>
            </a:r>
            <a:r>
              <a:rPr sz="1800" b="1" spc="-75" dirty="0">
                <a:solidFill>
                  <a:srgbClr val="FFFFFF"/>
                </a:solidFill>
                <a:latin typeface="Verdana"/>
                <a:cs typeface="Verdana"/>
              </a:rPr>
              <a:t>r</a:t>
            </a:r>
            <a:r>
              <a:rPr sz="1800" b="1" spc="-90" dirty="0">
                <a:solidFill>
                  <a:srgbClr val="FFFFFF"/>
                </a:solidFill>
                <a:latin typeface="Verdana"/>
                <a:cs typeface="Verdana"/>
              </a:rPr>
              <a:t>es</a:t>
            </a:r>
            <a:r>
              <a:rPr sz="1800" b="1" spc="-110" dirty="0">
                <a:solidFill>
                  <a:srgbClr val="FFFFFF"/>
                </a:solidFill>
                <a:latin typeface="Verdana"/>
                <a:cs typeface="Verdana"/>
              </a:rPr>
              <a:t> </a:t>
            </a:r>
            <a:r>
              <a:rPr sz="1800" b="1" spc="-25" dirty="0">
                <a:solidFill>
                  <a:srgbClr val="FFFFFF"/>
                </a:solidFill>
                <a:latin typeface="Verdana"/>
                <a:cs typeface="Verdana"/>
              </a:rPr>
              <a:t>d</a:t>
            </a:r>
            <a:r>
              <a:rPr sz="1800" b="1" spc="-60" dirty="0">
                <a:solidFill>
                  <a:srgbClr val="FFFFFF"/>
                </a:solidFill>
                <a:latin typeface="Verdana"/>
                <a:cs typeface="Verdana"/>
              </a:rPr>
              <a:t>e</a:t>
            </a:r>
            <a:r>
              <a:rPr sz="1800" b="1" spc="-95" dirty="0">
                <a:solidFill>
                  <a:srgbClr val="FFFFFF"/>
                </a:solidFill>
                <a:latin typeface="Verdana"/>
                <a:cs typeface="Verdana"/>
              </a:rPr>
              <a:t> </a:t>
            </a:r>
            <a:r>
              <a:rPr sz="1800" b="1" spc="-60" dirty="0">
                <a:solidFill>
                  <a:srgbClr val="FFFFFF"/>
                </a:solidFill>
                <a:latin typeface="Verdana"/>
                <a:cs typeface="Verdana"/>
              </a:rPr>
              <a:t>l</a:t>
            </a:r>
            <a:r>
              <a:rPr sz="1800" b="1" spc="-105" dirty="0">
                <a:solidFill>
                  <a:srgbClr val="FFFFFF"/>
                </a:solidFill>
                <a:latin typeface="Verdana"/>
                <a:cs typeface="Verdana"/>
              </a:rPr>
              <a:t>a</a:t>
            </a:r>
            <a:r>
              <a:rPr sz="1800" b="1" spc="-114" dirty="0">
                <a:solidFill>
                  <a:srgbClr val="FFFFFF"/>
                </a:solidFill>
                <a:latin typeface="Verdana"/>
                <a:cs typeface="Verdana"/>
              </a:rPr>
              <a:t>s</a:t>
            </a:r>
            <a:r>
              <a:rPr sz="1800" b="1" spc="-110" dirty="0">
                <a:solidFill>
                  <a:srgbClr val="FFFFFF"/>
                </a:solidFill>
                <a:latin typeface="Verdana"/>
                <a:cs typeface="Verdana"/>
              </a:rPr>
              <a:t> </a:t>
            </a:r>
            <a:r>
              <a:rPr lang="es-GT" sz="1800" b="1" spc="-25" dirty="0">
                <a:solidFill>
                  <a:srgbClr val="FFFFFF"/>
                </a:solidFill>
                <a:latin typeface="Verdana"/>
                <a:cs typeface="Verdana"/>
              </a:rPr>
              <a:t>c</a:t>
            </a:r>
            <a:r>
              <a:rPr lang="es-GT" sz="1800" b="1" spc="-40" dirty="0">
                <a:solidFill>
                  <a:srgbClr val="FFFFFF"/>
                </a:solidFill>
                <a:latin typeface="Verdana"/>
                <a:cs typeface="Verdana"/>
              </a:rPr>
              <a:t>o</a:t>
            </a:r>
            <a:r>
              <a:rPr lang="es-GT" sz="1800" b="1" spc="-30" dirty="0">
                <a:solidFill>
                  <a:srgbClr val="FFFFFF"/>
                </a:solidFill>
                <a:latin typeface="Verdana"/>
                <a:cs typeface="Verdana"/>
              </a:rPr>
              <a:t>m</a:t>
            </a:r>
            <a:r>
              <a:rPr lang="es-GT" sz="1800" b="1" spc="-65" dirty="0">
                <a:solidFill>
                  <a:srgbClr val="FFFFFF"/>
                </a:solidFill>
                <a:latin typeface="Verdana"/>
                <a:cs typeface="Verdana"/>
              </a:rPr>
              <a:t>un</a:t>
            </a:r>
            <a:r>
              <a:rPr lang="es-GT" sz="1800" b="1" spc="-40" dirty="0">
                <a:solidFill>
                  <a:srgbClr val="FFFFFF"/>
                </a:solidFill>
                <a:latin typeface="Verdana"/>
                <a:cs typeface="Verdana"/>
              </a:rPr>
              <a:t>i</a:t>
            </a:r>
            <a:r>
              <a:rPr lang="es-GT" sz="1800" b="1" spc="-25" dirty="0">
                <a:solidFill>
                  <a:srgbClr val="FFFFFF"/>
                </a:solidFill>
                <a:latin typeface="Verdana"/>
                <a:cs typeface="Verdana"/>
              </a:rPr>
              <a:t>d</a:t>
            </a:r>
            <a:r>
              <a:rPr lang="es-GT" sz="1800" b="1" spc="-90" dirty="0">
                <a:solidFill>
                  <a:srgbClr val="FFFFFF"/>
                </a:solidFill>
                <a:latin typeface="Verdana"/>
                <a:cs typeface="Verdana"/>
              </a:rPr>
              <a:t>a</a:t>
            </a:r>
            <a:r>
              <a:rPr lang="es-GT" sz="1800" b="1" spc="-25" dirty="0">
                <a:solidFill>
                  <a:srgbClr val="FFFFFF"/>
                </a:solidFill>
                <a:latin typeface="Verdana"/>
                <a:cs typeface="Verdana"/>
              </a:rPr>
              <a:t>d</a:t>
            </a:r>
            <a:r>
              <a:rPr lang="es-GT" sz="1800" b="1" spc="-85" dirty="0">
                <a:solidFill>
                  <a:srgbClr val="FFFFFF"/>
                </a:solidFill>
                <a:latin typeface="Verdana"/>
                <a:cs typeface="Verdana"/>
              </a:rPr>
              <a:t>es</a:t>
            </a:r>
            <a:r>
              <a:rPr sz="1800" b="1" spc="-95" dirty="0">
                <a:solidFill>
                  <a:srgbClr val="FFFFFF"/>
                </a:solidFill>
                <a:latin typeface="Verdana"/>
                <a:cs typeface="Verdana"/>
              </a:rPr>
              <a:t> </a:t>
            </a:r>
            <a:r>
              <a:rPr sz="1800" b="1" spc="-25" dirty="0">
                <a:solidFill>
                  <a:srgbClr val="FFFFFF"/>
                </a:solidFill>
                <a:latin typeface="Verdana"/>
                <a:cs typeface="Verdana"/>
              </a:rPr>
              <a:t>d</a:t>
            </a:r>
            <a:r>
              <a:rPr sz="1800" b="1" spc="-70" dirty="0">
                <a:solidFill>
                  <a:srgbClr val="FFFFFF"/>
                </a:solidFill>
                <a:latin typeface="Verdana"/>
                <a:cs typeface="Verdana"/>
              </a:rPr>
              <a:t>el</a:t>
            </a:r>
            <a:r>
              <a:rPr sz="1800" b="1" spc="-100" dirty="0">
                <a:solidFill>
                  <a:srgbClr val="FFFFFF"/>
                </a:solidFill>
                <a:latin typeface="Verdana"/>
                <a:cs typeface="Verdana"/>
              </a:rPr>
              <a:t> </a:t>
            </a:r>
            <a:r>
              <a:rPr sz="1800" b="1" spc="-90" dirty="0">
                <a:solidFill>
                  <a:srgbClr val="FFFFFF"/>
                </a:solidFill>
                <a:latin typeface="Verdana"/>
                <a:cs typeface="Verdana"/>
              </a:rPr>
              <a:t>áre</a:t>
            </a:r>
            <a:r>
              <a:rPr sz="1800" b="1" spc="-95" dirty="0">
                <a:solidFill>
                  <a:srgbClr val="FFFFFF"/>
                </a:solidFill>
                <a:latin typeface="Verdana"/>
                <a:cs typeface="Verdana"/>
              </a:rPr>
              <a:t>a</a:t>
            </a:r>
            <a:r>
              <a:rPr sz="1800" b="1" spc="-114" dirty="0">
                <a:solidFill>
                  <a:srgbClr val="FFFFFF"/>
                </a:solidFill>
                <a:latin typeface="Verdana"/>
                <a:cs typeface="Verdana"/>
              </a:rPr>
              <a:t> </a:t>
            </a:r>
            <a:r>
              <a:rPr sz="1800" b="1" spc="-25" dirty="0">
                <a:solidFill>
                  <a:srgbClr val="FFFFFF"/>
                </a:solidFill>
                <a:latin typeface="Verdana"/>
                <a:cs typeface="Verdana"/>
              </a:rPr>
              <a:t>d</a:t>
            </a:r>
            <a:r>
              <a:rPr sz="1800" b="1" spc="-40" dirty="0">
                <a:solidFill>
                  <a:srgbClr val="FFFFFF"/>
                </a:solidFill>
                <a:latin typeface="Verdana"/>
                <a:cs typeface="Verdana"/>
              </a:rPr>
              <a:t>e  </a:t>
            </a:r>
            <a:r>
              <a:rPr sz="1800" b="1" spc="-60" dirty="0">
                <a:solidFill>
                  <a:srgbClr val="FFFFFF"/>
                </a:solidFill>
                <a:latin typeface="Verdana"/>
                <a:cs typeface="Verdana"/>
              </a:rPr>
              <a:t>influencia</a:t>
            </a:r>
            <a:endParaRPr sz="1800" dirty="0">
              <a:latin typeface="Verdana"/>
              <a:cs typeface="Verdana"/>
            </a:endParaRPr>
          </a:p>
        </p:txBody>
      </p:sp>
      <p:sp>
        <p:nvSpPr>
          <p:cNvPr id="10" name="object 10"/>
          <p:cNvSpPr txBox="1"/>
          <p:nvPr/>
        </p:nvSpPr>
        <p:spPr>
          <a:xfrm>
            <a:off x="4830445" y="3262629"/>
            <a:ext cx="2393315" cy="848994"/>
          </a:xfrm>
          <a:prstGeom prst="rect">
            <a:avLst/>
          </a:prstGeom>
        </p:spPr>
        <p:txBody>
          <a:bodyPr vert="horz" wrap="square" lIns="0" tIns="12700" rIns="0" bIns="0" rtlCol="0">
            <a:spAutoFit/>
          </a:bodyPr>
          <a:lstStyle/>
          <a:p>
            <a:pPr marL="12700" marR="5080" indent="1905" algn="ctr">
              <a:lnSpc>
                <a:spcPct val="100000"/>
              </a:lnSpc>
              <a:spcBef>
                <a:spcPts val="100"/>
              </a:spcBef>
            </a:pPr>
            <a:r>
              <a:rPr sz="1800" b="1" spc="-50" dirty="0">
                <a:solidFill>
                  <a:srgbClr val="FFFFFF"/>
                </a:solidFill>
                <a:latin typeface="Verdana"/>
                <a:cs typeface="Verdana"/>
              </a:rPr>
              <a:t>Conse</a:t>
            </a:r>
            <a:r>
              <a:rPr sz="1800" b="1" spc="-170" dirty="0">
                <a:solidFill>
                  <a:srgbClr val="FFFFFF"/>
                </a:solidFill>
                <a:latin typeface="Verdana"/>
                <a:cs typeface="Verdana"/>
              </a:rPr>
              <a:t>j</a:t>
            </a:r>
            <a:r>
              <a:rPr sz="1800" b="1" spc="-60" dirty="0">
                <a:solidFill>
                  <a:srgbClr val="FFFFFF"/>
                </a:solidFill>
                <a:latin typeface="Verdana"/>
                <a:cs typeface="Verdana"/>
              </a:rPr>
              <a:t>o</a:t>
            </a:r>
            <a:r>
              <a:rPr sz="1800" b="1" spc="-114" dirty="0">
                <a:solidFill>
                  <a:srgbClr val="FFFFFF"/>
                </a:solidFill>
                <a:latin typeface="Verdana"/>
                <a:cs typeface="Verdana"/>
              </a:rPr>
              <a:t> </a:t>
            </a:r>
            <a:r>
              <a:rPr sz="1800" b="1" spc="-25" dirty="0">
                <a:solidFill>
                  <a:srgbClr val="FFFFFF"/>
                </a:solidFill>
                <a:latin typeface="Verdana"/>
                <a:cs typeface="Verdana"/>
              </a:rPr>
              <a:t>d</a:t>
            </a:r>
            <a:r>
              <a:rPr sz="1800" b="1" spc="-45" dirty="0">
                <a:solidFill>
                  <a:srgbClr val="FFFFFF"/>
                </a:solidFill>
                <a:latin typeface="Verdana"/>
                <a:cs typeface="Verdana"/>
              </a:rPr>
              <a:t>e  </a:t>
            </a:r>
            <a:r>
              <a:rPr sz="1800" b="1" spc="-20" dirty="0">
                <a:solidFill>
                  <a:srgbClr val="FFFFFF"/>
                </a:solidFill>
                <a:latin typeface="Verdana"/>
                <a:cs typeface="Verdana"/>
              </a:rPr>
              <a:t>Co</a:t>
            </a:r>
            <a:r>
              <a:rPr sz="1800" b="1" spc="-35" dirty="0">
                <a:solidFill>
                  <a:srgbClr val="FFFFFF"/>
                </a:solidFill>
                <a:latin typeface="Verdana"/>
                <a:cs typeface="Verdana"/>
              </a:rPr>
              <a:t>m</a:t>
            </a:r>
            <a:r>
              <a:rPr sz="1800" b="1" spc="-45" dirty="0">
                <a:solidFill>
                  <a:srgbClr val="FFFFFF"/>
                </a:solidFill>
                <a:latin typeface="Verdana"/>
                <a:cs typeface="Verdana"/>
              </a:rPr>
              <a:t>uni</a:t>
            </a:r>
            <a:r>
              <a:rPr sz="1800" b="1" spc="-60" dirty="0">
                <a:solidFill>
                  <a:srgbClr val="FFFFFF"/>
                </a:solidFill>
                <a:latin typeface="Verdana"/>
                <a:cs typeface="Verdana"/>
              </a:rPr>
              <a:t>d</a:t>
            </a:r>
            <a:r>
              <a:rPr sz="1800" b="1" spc="-90" dirty="0">
                <a:solidFill>
                  <a:srgbClr val="FFFFFF"/>
                </a:solidFill>
                <a:latin typeface="Verdana"/>
                <a:cs typeface="Verdana"/>
              </a:rPr>
              <a:t>a</a:t>
            </a:r>
            <a:r>
              <a:rPr sz="1800" b="1" spc="-25" dirty="0">
                <a:solidFill>
                  <a:srgbClr val="FFFFFF"/>
                </a:solidFill>
                <a:latin typeface="Verdana"/>
                <a:cs typeface="Verdana"/>
              </a:rPr>
              <a:t>d</a:t>
            </a:r>
            <a:r>
              <a:rPr sz="1800" b="1" spc="-90" dirty="0">
                <a:solidFill>
                  <a:srgbClr val="FFFFFF"/>
                </a:solidFill>
                <a:latin typeface="Verdana"/>
                <a:cs typeface="Verdana"/>
              </a:rPr>
              <a:t>es </a:t>
            </a:r>
            <a:r>
              <a:rPr sz="1800" b="1" spc="-50" dirty="0">
                <a:solidFill>
                  <a:srgbClr val="FFFFFF"/>
                </a:solidFill>
                <a:latin typeface="Verdana"/>
                <a:cs typeface="Verdana"/>
              </a:rPr>
              <a:t>M</a:t>
            </a:r>
            <a:r>
              <a:rPr sz="1800" b="1" spc="-30" dirty="0">
                <a:solidFill>
                  <a:srgbClr val="FFFFFF"/>
                </a:solidFill>
                <a:latin typeface="Verdana"/>
                <a:cs typeface="Verdana"/>
              </a:rPr>
              <a:t>a</a:t>
            </a:r>
            <a:r>
              <a:rPr sz="1800" b="1" spc="-75" dirty="0">
                <a:solidFill>
                  <a:srgbClr val="FFFFFF"/>
                </a:solidFill>
                <a:latin typeface="Verdana"/>
                <a:cs typeface="Verdana"/>
              </a:rPr>
              <a:t>ya  </a:t>
            </a:r>
            <a:r>
              <a:rPr sz="1800" b="1" spc="65" dirty="0">
                <a:solidFill>
                  <a:srgbClr val="FFFFFF"/>
                </a:solidFill>
                <a:latin typeface="Tahoma"/>
                <a:cs typeface="Tahoma"/>
              </a:rPr>
              <a:t>Q’eqchi</a:t>
            </a:r>
            <a:endParaRPr sz="1800" dirty="0">
              <a:latin typeface="Tahoma"/>
              <a:cs typeface="Tahoma"/>
            </a:endParaRPr>
          </a:p>
        </p:txBody>
      </p:sp>
      <p:sp>
        <p:nvSpPr>
          <p:cNvPr id="11" name="object 11"/>
          <p:cNvSpPr txBox="1"/>
          <p:nvPr/>
        </p:nvSpPr>
        <p:spPr>
          <a:xfrm>
            <a:off x="5289296" y="2252598"/>
            <a:ext cx="1141095" cy="666115"/>
          </a:xfrm>
          <a:prstGeom prst="rect">
            <a:avLst/>
          </a:prstGeom>
        </p:spPr>
        <p:txBody>
          <a:bodyPr vert="horz" wrap="square" lIns="0" tIns="12700" rIns="0" bIns="0" rtlCol="0">
            <a:spAutoFit/>
          </a:bodyPr>
          <a:lstStyle/>
          <a:p>
            <a:pPr marL="12700" marR="5080" indent="-635" algn="ctr">
              <a:lnSpc>
                <a:spcPct val="100000"/>
              </a:lnSpc>
              <a:spcBef>
                <a:spcPts val="100"/>
              </a:spcBef>
            </a:pPr>
            <a:r>
              <a:rPr sz="1400" b="1" spc="-70" dirty="0">
                <a:solidFill>
                  <a:srgbClr val="FFFFFF"/>
                </a:solidFill>
                <a:latin typeface="Verdana"/>
                <a:cs typeface="Verdana"/>
              </a:rPr>
              <a:t>Represen- </a:t>
            </a:r>
            <a:r>
              <a:rPr sz="1400" b="1" spc="-65" dirty="0">
                <a:solidFill>
                  <a:srgbClr val="FFFFFF"/>
                </a:solidFill>
                <a:latin typeface="Verdana"/>
                <a:cs typeface="Verdana"/>
              </a:rPr>
              <a:t> </a:t>
            </a:r>
            <a:r>
              <a:rPr sz="1400" b="1" spc="-40" dirty="0">
                <a:solidFill>
                  <a:srgbClr val="FFFFFF"/>
                </a:solidFill>
                <a:latin typeface="Verdana"/>
                <a:cs typeface="Verdana"/>
              </a:rPr>
              <a:t>t</a:t>
            </a:r>
            <a:r>
              <a:rPr sz="1400" b="1" spc="-50" dirty="0">
                <a:solidFill>
                  <a:srgbClr val="FFFFFF"/>
                </a:solidFill>
                <a:latin typeface="Verdana"/>
                <a:cs typeface="Verdana"/>
              </a:rPr>
              <a:t>a</a:t>
            </a:r>
            <a:r>
              <a:rPr sz="1400" b="1" spc="-70" dirty="0">
                <a:solidFill>
                  <a:srgbClr val="FFFFFF"/>
                </a:solidFill>
                <a:latin typeface="Verdana"/>
                <a:cs typeface="Verdana"/>
              </a:rPr>
              <a:t>n</a:t>
            </a:r>
            <a:r>
              <a:rPr sz="1400" b="1" spc="-40" dirty="0">
                <a:solidFill>
                  <a:srgbClr val="FFFFFF"/>
                </a:solidFill>
                <a:latin typeface="Verdana"/>
                <a:cs typeface="Verdana"/>
              </a:rPr>
              <a:t>t</a:t>
            </a:r>
            <a:r>
              <a:rPr sz="1400" b="1" spc="-70" dirty="0">
                <a:solidFill>
                  <a:srgbClr val="FFFFFF"/>
                </a:solidFill>
                <a:latin typeface="Verdana"/>
                <a:cs typeface="Verdana"/>
              </a:rPr>
              <a:t>es</a:t>
            </a:r>
            <a:r>
              <a:rPr sz="1400" b="1" spc="-50" dirty="0">
                <a:solidFill>
                  <a:srgbClr val="FFFFFF"/>
                </a:solidFill>
                <a:latin typeface="Verdana"/>
                <a:cs typeface="Verdana"/>
              </a:rPr>
              <a:t> </a:t>
            </a:r>
            <a:r>
              <a:rPr sz="1400" b="1" spc="-30" dirty="0">
                <a:solidFill>
                  <a:srgbClr val="FFFFFF"/>
                </a:solidFill>
                <a:latin typeface="Verdana"/>
                <a:cs typeface="Verdana"/>
              </a:rPr>
              <a:t>en  </a:t>
            </a:r>
            <a:r>
              <a:rPr sz="1400" b="1" spc="-10" dirty="0">
                <a:solidFill>
                  <a:srgbClr val="FFFFFF"/>
                </a:solidFill>
                <a:latin typeface="Verdana"/>
                <a:cs typeface="Verdana"/>
              </a:rPr>
              <a:t>P</a:t>
            </a:r>
            <a:r>
              <a:rPr sz="1400" b="1" spc="-60" dirty="0">
                <a:solidFill>
                  <a:srgbClr val="FFFFFF"/>
                </a:solidFill>
                <a:latin typeface="Verdana"/>
                <a:cs typeface="Verdana"/>
              </a:rPr>
              <a:t>r</a:t>
            </a:r>
            <a:r>
              <a:rPr sz="1400" b="1" spc="-90" dirty="0">
                <a:solidFill>
                  <a:srgbClr val="FFFFFF"/>
                </a:solidFill>
                <a:latin typeface="Verdana"/>
                <a:cs typeface="Verdana"/>
              </a:rPr>
              <a:t>e</a:t>
            </a:r>
            <a:r>
              <a:rPr sz="1400" b="1" spc="-10" dirty="0">
                <a:solidFill>
                  <a:srgbClr val="FFFFFF"/>
                </a:solidFill>
                <a:latin typeface="Verdana"/>
                <a:cs typeface="Verdana"/>
              </a:rPr>
              <a:t>c</a:t>
            </a:r>
            <a:r>
              <a:rPr sz="1400" b="1" spc="-40" dirty="0">
                <a:solidFill>
                  <a:srgbClr val="FFFFFF"/>
                </a:solidFill>
                <a:latin typeface="Verdana"/>
                <a:cs typeface="Verdana"/>
              </a:rPr>
              <a:t>o</a:t>
            </a:r>
            <a:r>
              <a:rPr sz="1400" b="1" spc="-45" dirty="0">
                <a:solidFill>
                  <a:srgbClr val="FFFFFF"/>
                </a:solidFill>
                <a:latin typeface="Verdana"/>
                <a:cs typeface="Verdana"/>
              </a:rPr>
              <a:t>n</a:t>
            </a:r>
            <a:r>
              <a:rPr sz="1400" b="1" spc="-60" dirty="0">
                <a:solidFill>
                  <a:srgbClr val="FFFFFF"/>
                </a:solidFill>
                <a:latin typeface="Verdana"/>
                <a:cs typeface="Verdana"/>
              </a:rPr>
              <a:t>s</a:t>
            </a:r>
            <a:r>
              <a:rPr sz="1400" b="1" spc="-80" dirty="0">
                <a:solidFill>
                  <a:srgbClr val="FFFFFF"/>
                </a:solidFill>
                <a:latin typeface="Verdana"/>
                <a:cs typeface="Verdana"/>
              </a:rPr>
              <a:t>u</a:t>
            </a:r>
            <a:r>
              <a:rPr sz="1400" b="1" spc="-40" dirty="0">
                <a:solidFill>
                  <a:srgbClr val="FFFFFF"/>
                </a:solidFill>
                <a:latin typeface="Verdana"/>
                <a:cs typeface="Verdana"/>
              </a:rPr>
              <a:t>l</a:t>
            </a:r>
            <a:r>
              <a:rPr sz="1400" b="1" spc="-60" dirty="0">
                <a:solidFill>
                  <a:srgbClr val="FFFFFF"/>
                </a:solidFill>
                <a:latin typeface="Verdana"/>
                <a:cs typeface="Verdana"/>
              </a:rPr>
              <a:t>t</a:t>
            </a:r>
            <a:r>
              <a:rPr sz="1400" b="1" spc="-75" dirty="0">
                <a:solidFill>
                  <a:srgbClr val="FFFFFF"/>
                </a:solidFill>
                <a:latin typeface="Verdana"/>
                <a:cs typeface="Verdana"/>
              </a:rPr>
              <a:t>a</a:t>
            </a:r>
            <a:endParaRPr sz="1400">
              <a:latin typeface="Verdana"/>
              <a:cs typeface="Verdana"/>
            </a:endParaRPr>
          </a:p>
        </p:txBody>
      </p:sp>
      <p:sp>
        <p:nvSpPr>
          <p:cNvPr id="12" name="object 12"/>
          <p:cNvSpPr txBox="1"/>
          <p:nvPr/>
        </p:nvSpPr>
        <p:spPr>
          <a:xfrm>
            <a:off x="7762240" y="2407855"/>
            <a:ext cx="801370" cy="177800"/>
          </a:xfrm>
          <a:prstGeom prst="rect">
            <a:avLst/>
          </a:prstGeom>
        </p:spPr>
        <p:txBody>
          <a:bodyPr vert="horz" wrap="square" lIns="0" tIns="12700" rIns="0" bIns="0" rtlCol="0">
            <a:spAutoFit/>
          </a:bodyPr>
          <a:lstStyle/>
          <a:p>
            <a:pPr marL="12700">
              <a:lnSpc>
                <a:spcPct val="100000"/>
              </a:lnSpc>
              <a:spcBef>
                <a:spcPts val="100"/>
              </a:spcBef>
            </a:pPr>
            <a:r>
              <a:rPr sz="1000" b="1" spc="-160" dirty="0">
                <a:solidFill>
                  <a:srgbClr val="1F3863"/>
                </a:solidFill>
                <a:latin typeface="Verdana"/>
                <a:cs typeface="Verdana"/>
              </a:rPr>
              <a:t>12/Nov/2021</a:t>
            </a:r>
            <a:endParaRPr sz="1000" dirty="0">
              <a:latin typeface="Verdana"/>
              <a:cs typeface="Verdana"/>
            </a:endParaRPr>
          </a:p>
        </p:txBody>
      </p:sp>
      <p:sp>
        <p:nvSpPr>
          <p:cNvPr id="13" name="object 13"/>
          <p:cNvSpPr txBox="1"/>
          <p:nvPr/>
        </p:nvSpPr>
        <p:spPr>
          <a:xfrm>
            <a:off x="8162925" y="3509326"/>
            <a:ext cx="808990" cy="177800"/>
          </a:xfrm>
          <a:prstGeom prst="rect">
            <a:avLst/>
          </a:prstGeom>
        </p:spPr>
        <p:txBody>
          <a:bodyPr vert="horz" wrap="square" lIns="0" tIns="12700" rIns="0" bIns="0" rtlCol="0">
            <a:spAutoFit/>
          </a:bodyPr>
          <a:lstStyle/>
          <a:p>
            <a:pPr marL="12700">
              <a:lnSpc>
                <a:spcPct val="100000"/>
              </a:lnSpc>
              <a:spcBef>
                <a:spcPts val="100"/>
              </a:spcBef>
            </a:pPr>
            <a:r>
              <a:rPr sz="1000" b="1" spc="-155" dirty="0">
                <a:solidFill>
                  <a:srgbClr val="1F3863"/>
                </a:solidFill>
                <a:latin typeface="Verdana"/>
                <a:cs typeface="Verdana"/>
              </a:rPr>
              <a:t>19/Nov/2021</a:t>
            </a:r>
            <a:endParaRPr sz="1000" dirty="0">
              <a:latin typeface="Verdana"/>
              <a:cs typeface="Verdana"/>
            </a:endParaRPr>
          </a:p>
        </p:txBody>
      </p:sp>
      <p:sp>
        <p:nvSpPr>
          <p:cNvPr id="14" name="object 14"/>
          <p:cNvSpPr txBox="1"/>
          <p:nvPr/>
        </p:nvSpPr>
        <p:spPr>
          <a:xfrm>
            <a:off x="8684188" y="4639264"/>
            <a:ext cx="1037590" cy="177800"/>
          </a:xfrm>
          <a:prstGeom prst="rect">
            <a:avLst/>
          </a:prstGeom>
        </p:spPr>
        <p:txBody>
          <a:bodyPr vert="horz" wrap="square" lIns="0" tIns="12700" rIns="0" bIns="0" rtlCol="0">
            <a:spAutoFit/>
          </a:bodyPr>
          <a:lstStyle/>
          <a:p>
            <a:pPr marL="12700">
              <a:lnSpc>
                <a:spcPct val="100000"/>
              </a:lnSpc>
              <a:spcBef>
                <a:spcPts val="100"/>
              </a:spcBef>
            </a:pPr>
            <a:r>
              <a:rPr sz="1000" b="1" spc="-130" dirty="0">
                <a:solidFill>
                  <a:srgbClr val="1F3863"/>
                </a:solidFill>
                <a:latin typeface="Verdana"/>
                <a:cs typeface="Verdana"/>
              </a:rPr>
              <a:t>23-24/Nov/2021</a:t>
            </a:r>
            <a:endParaRPr sz="1000" dirty="0">
              <a:latin typeface="Verdana"/>
              <a:cs typeface="Verdana"/>
            </a:endParaRPr>
          </a:p>
        </p:txBody>
      </p:sp>
      <p:sp>
        <p:nvSpPr>
          <p:cNvPr id="15" name="object 15"/>
          <p:cNvSpPr txBox="1"/>
          <p:nvPr/>
        </p:nvSpPr>
        <p:spPr>
          <a:xfrm>
            <a:off x="9321256" y="5769610"/>
            <a:ext cx="1037590" cy="177800"/>
          </a:xfrm>
          <a:prstGeom prst="rect">
            <a:avLst/>
          </a:prstGeom>
        </p:spPr>
        <p:txBody>
          <a:bodyPr vert="horz" wrap="square" lIns="0" tIns="12700" rIns="0" bIns="0" rtlCol="0">
            <a:spAutoFit/>
          </a:bodyPr>
          <a:lstStyle/>
          <a:p>
            <a:pPr marL="12700">
              <a:lnSpc>
                <a:spcPct val="100000"/>
              </a:lnSpc>
              <a:spcBef>
                <a:spcPts val="100"/>
              </a:spcBef>
            </a:pPr>
            <a:r>
              <a:rPr sz="1000" b="1" spc="-130" dirty="0">
                <a:solidFill>
                  <a:srgbClr val="1F3863"/>
                </a:solidFill>
                <a:latin typeface="Verdana"/>
                <a:cs typeface="Verdana"/>
              </a:rPr>
              <a:t>25-28/Nov/2021</a:t>
            </a:r>
            <a:endParaRPr sz="1000" dirty="0">
              <a:latin typeface="Verdana"/>
              <a:cs typeface="Verdana"/>
            </a:endParaRPr>
          </a:p>
        </p:txBody>
      </p:sp>
      <p:pic>
        <p:nvPicPr>
          <p:cNvPr id="16" name="Imagen 15">
            <a:extLst>
              <a:ext uri="{FF2B5EF4-FFF2-40B4-BE49-F238E27FC236}">
                <a16:creationId xmlns:a16="http://schemas.microsoft.com/office/drawing/2014/main" id="{FBFC7AF5-F4D0-4CF2-874C-F4E908FC378D}"/>
              </a:ext>
            </a:extLst>
          </p:cNvPr>
          <p:cNvPicPr>
            <a:picLocks noChangeAspect="1"/>
          </p:cNvPicPr>
          <p:nvPr/>
        </p:nvPicPr>
        <p:blipFill>
          <a:blip r:embed="rId3"/>
          <a:stretch>
            <a:fillRect/>
          </a:stretch>
        </p:blipFill>
        <p:spPr>
          <a:xfrm>
            <a:off x="0" y="0"/>
            <a:ext cx="3614057" cy="1074849"/>
          </a:xfrm>
          <a:prstGeom prst="rect">
            <a:avLst/>
          </a:prstGeom>
        </p:spPr>
      </p:pic>
    </p:spTree>
    <p:extLst>
      <p:ext uri="{BB962C8B-B14F-4D97-AF65-F5344CB8AC3E}">
        <p14:creationId xmlns:p14="http://schemas.microsoft.com/office/powerpoint/2010/main" val="394253885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3147</TotalTime>
  <Words>1230</Words>
  <Application>Microsoft Office PowerPoint</Application>
  <PresentationFormat>Panorámica</PresentationFormat>
  <Paragraphs>253</Paragraphs>
  <Slides>31</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Arial</vt:lpstr>
      <vt:lpstr>Calibri</vt:lpstr>
      <vt:lpstr>Calibri Light</vt:lpstr>
      <vt:lpstr>Montserrat</vt:lpstr>
      <vt:lpstr>Montserrat Light</vt:lpstr>
      <vt:lpstr>Montserrat Regualar</vt:lpstr>
      <vt:lpstr>Tahoma</vt:lpstr>
      <vt:lpstr>Verdana</vt:lpstr>
      <vt:lpstr>Tema de Office</vt:lpstr>
      <vt:lpstr>  Proceso de Consulta al Pueblo Indígena Maya Q´eqchi’  del área de influencia del proyecto: “Extracción Minera Fénix”  Acuerdos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Realización de la consulta</vt:lpstr>
      <vt:lpstr>Realización de la consulta</vt:lpstr>
      <vt:lpstr>Presentación de PowerPoint</vt:lpstr>
      <vt:lpstr>Presentación de PowerPoint</vt:lpstr>
      <vt:lpstr>  </vt:lpstr>
      <vt:lpstr>Los Acuerdos/El Gobierno</vt:lpstr>
      <vt:lpstr>Los Acuerdos/Los Pueblos Indígenas</vt:lpstr>
      <vt:lpstr>Presentación de PowerPoint</vt:lpstr>
      <vt:lpstr>Comité de Seguimiento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 que viene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PROCESO DE CONSULTA SEGÚN CONVENIO NÚM. 169 DE LA OIT SOBRE PUEBLOS INDÍGENAS Y TRIBALES PROYECTO “EXTRACCIÓN MINERA FÉNIX”</dc:title>
  <dc:creator>98760</dc:creator>
  <cp:lastModifiedBy>Julio Lara</cp:lastModifiedBy>
  <cp:revision>189</cp:revision>
  <cp:lastPrinted>2021-11-10T16:59:45Z</cp:lastPrinted>
  <dcterms:created xsi:type="dcterms:W3CDTF">2021-08-07T15:09:24Z</dcterms:created>
  <dcterms:modified xsi:type="dcterms:W3CDTF">2021-12-13T16:51:26Z</dcterms:modified>
</cp:coreProperties>
</file>