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15" r:id="rId3"/>
    <p:sldId id="276" r:id="rId4"/>
    <p:sldId id="277" r:id="rId5"/>
    <p:sldId id="414" r:id="rId6"/>
    <p:sldId id="388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6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0EC9D2-D842-4FDF-B8E7-EC4BB3F5216D}" v="3" dt="2021-12-03T16:56:41.1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76" d="100"/>
          <a:sy n="76" d="100"/>
        </p:scale>
        <p:origin x="55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4B2DB6-4FE4-4494-9D09-6B49ACE25B5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D775CA22-34A4-4CF7-96AE-0DA26ECE34C0}">
      <dgm:prSet phldrT="[Texto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GT" b="1" dirty="0">
              <a:solidFill>
                <a:schemeClr val="tx1"/>
              </a:solidFill>
            </a:rPr>
            <a:t>1. Física  </a:t>
          </a:r>
        </a:p>
      </dgm:t>
    </dgm:pt>
    <dgm:pt modelId="{9714A0B6-57D1-4DC9-AA10-629426BCB30D}" type="parTrans" cxnId="{F0100C5A-7E45-4F48-8D07-A08E194A3C25}">
      <dgm:prSet/>
      <dgm:spPr/>
      <dgm:t>
        <a:bodyPr/>
        <a:lstStyle/>
        <a:p>
          <a:endParaRPr lang="es-GT" b="1"/>
        </a:p>
      </dgm:t>
    </dgm:pt>
    <dgm:pt modelId="{B53535F1-6928-4A3C-A6CD-DE6723CE7713}" type="sibTrans" cxnId="{F0100C5A-7E45-4F48-8D07-A08E194A3C25}">
      <dgm:prSet/>
      <dgm:spPr/>
      <dgm:t>
        <a:bodyPr/>
        <a:lstStyle/>
        <a:p>
          <a:endParaRPr lang="es-GT" b="1"/>
        </a:p>
      </dgm:t>
    </dgm:pt>
    <dgm:pt modelId="{2AD3A47E-1076-4071-84A3-5380FDE1B099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GT" b="1" dirty="0">
              <a:solidFill>
                <a:schemeClr val="tx1"/>
              </a:solidFill>
            </a:rPr>
            <a:t>Salud Ocular </a:t>
          </a:r>
        </a:p>
      </dgm:t>
    </dgm:pt>
    <dgm:pt modelId="{33E18229-D21F-41AF-86F2-0ABC12D7BE62}" type="parTrans" cxnId="{2289DBED-EB04-451A-8024-4CF6064FB212}">
      <dgm:prSet/>
      <dgm:spPr/>
      <dgm:t>
        <a:bodyPr/>
        <a:lstStyle/>
        <a:p>
          <a:endParaRPr lang="es-GT" b="1"/>
        </a:p>
      </dgm:t>
    </dgm:pt>
    <dgm:pt modelId="{7E3E9970-01EC-4426-BA0C-8745DC29EA10}" type="sibTrans" cxnId="{2289DBED-EB04-451A-8024-4CF6064FB212}">
      <dgm:prSet/>
      <dgm:spPr/>
      <dgm:t>
        <a:bodyPr/>
        <a:lstStyle/>
        <a:p>
          <a:endParaRPr lang="es-GT" b="1"/>
        </a:p>
      </dgm:t>
    </dgm:pt>
    <dgm:pt modelId="{1CBEDCBA-3571-46C6-94A9-FAD0E334616E}">
      <dgm:prSet phldrT="[Texto]"/>
      <dgm:spPr>
        <a:solidFill>
          <a:srgbClr val="00B050"/>
        </a:solidFill>
      </dgm:spPr>
      <dgm:t>
        <a:bodyPr/>
        <a:lstStyle/>
        <a:p>
          <a:r>
            <a:rPr lang="es-GT" b="1" dirty="0"/>
            <a:t>Salud Auditiva</a:t>
          </a:r>
        </a:p>
      </dgm:t>
    </dgm:pt>
    <dgm:pt modelId="{FB75952C-4AF8-4D37-BA90-CD596A911A41}" type="parTrans" cxnId="{5C7F64CD-6D51-4912-ADD8-364E5D575795}">
      <dgm:prSet/>
      <dgm:spPr/>
      <dgm:t>
        <a:bodyPr/>
        <a:lstStyle/>
        <a:p>
          <a:endParaRPr lang="es-GT" b="1"/>
        </a:p>
      </dgm:t>
    </dgm:pt>
    <dgm:pt modelId="{75E3950D-B64B-4386-AF1A-7B170D6F226D}" type="sibTrans" cxnId="{5C7F64CD-6D51-4912-ADD8-364E5D575795}">
      <dgm:prSet/>
      <dgm:spPr/>
      <dgm:t>
        <a:bodyPr/>
        <a:lstStyle/>
        <a:p>
          <a:endParaRPr lang="es-GT" b="1"/>
        </a:p>
      </dgm:t>
    </dgm:pt>
    <dgm:pt modelId="{1B2AC398-75A0-484B-842D-38A3437418B2}">
      <dgm:prSet phldrT="[Texto]"/>
      <dgm:spPr>
        <a:solidFill>
          <a:srgbClr val="FFFF00"/>
        </a:solidFill>
      </dgm:spPr>
      <dgm:t>
        <a:bodyPr/>
        <a:lstStyle/>
        <a:p>
          <a:r>
            <a:rPr lang="es-GT" b="1" dirty="0">
              <a:solidFill>
                <a:schemeClr val="tx1"/>
              </a:solidFill>
            </a:rPr>
            <a:t>Investigación </a:t>
          </a:r>
        </a:p>
      </dgm:t>
    </dgm:pt>
    <dgm:pt modelId="{5F69B842-C85E-4C56-9444-CDBD95B72C7E}" type="parTrans" cxnId="{9088E3EC-08E6-44A3-AC0D-73B508FCB9A4}">
      <dgm:prSet/>
      <dgm:spPr/>
      <dgm:t>
        <a:bodyPr/>
        <a:lstStyle/>
        <a:p>
          <a:endParaRPr lang="es-GT" b="1"/>
        </a:p>
      </dgm:t>
    </dgm:pt>
    <dgm:pt modelId="{D57B6A42-E98D-4162-A735-CF392830EFE0}" type="sibTrans" cxnId="{9088E3EC-08E6-44A3-AC0D-73B508FCB9A4}">
      <dgm:prSet/>
      <dgm:spPr/>
      <dgm:t>
        <a:bodyPr/>
        <a:lstStyle/>
        <a:p>
          <a:endParaRPr lang="es-GT" b="1"/>
        </a:p>
      </dgm:t>
    </dgm:pt>
    <dgm:pt modelId="{FB09AE3D-C0F8-4C72-809B-E35190E52DB6}">
      <dgm:prSet phldrT="[Texto]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s-GT" b="1" dirty="0">
              <a:solidFill>
                <a:schemeClr val="tx1"/>
              </a:solidFill>
            </a:rPr>
            <a:t>3.  Intelectual/ Mental </a:t>
          </a:r>
        </a:p>
      </dgm:t>
    </dgm:pt>
    <dgm:pt modelId="{FE4128CC-0BB8-4BC9-9021-3957B8AFD35A}" type="parTrans" cxnId="{C9CD3E86-F369-4238-BBE1-07085F273466}">
      <dgm:prSet/>
      <dgm:spPr/>
      <dgm:t>
        <a:bodyPr/>
        <a:lstStyle/>
        <a:p>
          <a:endParaRPr lang="es-GT" b="1"/>
        </a:p>
      </dgm:t>
    </dgm:pt>
    <dgm:pt modelId="{D5F0D773-3126-48F4-96A1-C0985D6778F6}" type="sibTrans" cxnId="{C9CD3E86-F369-4238-BBE1-07085F273466}">
      <dgm:prSet/>
      <dgm:spPr/>
      <dgm:t>
        <a:bodyPr/>
        <a:lstStyle/>
        <a:p>
          <a:endParaRPr lang="es-GT" b="1"/>
        </a:p>
      </dgm:t>
    </dgm:pt>
    <dgm:pt modelId="{D28FAFCB-2EBC-45B6-BBB8-D6531996F681}">
      <dgm:prSet/>
      <dgm:spPr>
        <a:solidFill>
          <a:srgbClr val="002060"/>
        </a:solidFill>
      </dgm:spPr>
      <dgm:t>
        <a:bodyPr/>
        <a:lstStyle/>
        <a:p>
          <a:r>
            <a:rPr lang="es-GT" b="1" dirty="0"/>
            <a:t>Coordinación y Participación </a:t>
          </a:r>
        </a:p>
      </dgm:t>
    </dgm:pt>
    <dgm:pt modelId="{346C20FB-DF11-4FA8-A7F0-759B979FC7CA}" type="parTrans" cxnId="{21768AD7-074F-4F58-9AAB-61809A825A90}">
      <dgm:prSet/>
      <dgm:spPr/>
      <dgm:t>
        <a:bodyPr/>
        <a:lstStyle/>
        <a:p>
          <a:endParaRPr lang="es-GT" b="1"/>
        </a:p>
      </dgm:t>
    </dgm:pt>
    <dgm:pt modelId="{89F9C639-A568-46F6-90EB-95BF6B92C247}" type="sibTrans" cxnId="{21768AD7-074F-4F58-9AAB-61809A825A90}">
      <dgm:prSet/>
      <dgm:spPr/>
      <dgm:t>
        <a:bodyPr/>
        <a:lstStyle/>
        <a:p>
          <a:endParaRPr lang="es-GT" b="1"/>
        </a:p>
      </dgm:t>
    </dgm:pt>
    <dgm:pt modelId="{60FF41EB-28AA-46E8-BC06-EA00BF18A9CE}" type="pres">
      <dgm:prSet presAssocID="{6F4B2DB6-4FE4-4494-9D09-6B49ACE25B5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FAD9F81-B2B1-4C42-B585-51CC263E5CAF}" type="pres">
      <dgm:prSet presAssocID="{6F4B2DB6-4FE4-4494-9D09-6B49ACE25B53}" presName="cycle" presStyleCnt="0"/>
      <dgm:spPr/>
    </dgm:pt>
    <dgm:pt modelId="{1C1E6C9D-13E1-4D63-A568-3E6E48EC5094}" type="pres">
      <dgm:prSet presAssocID="{D775CA22-34A4-4CF7-96AE-0DA26ECE34C0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2E29E4-5F1D-4BF4-B784-A29EDDF805EE}" type="pres">
      <dgm:prSet presAssocID="{B53535F1-6928-4A3C-A6CD-DE6723CE7713}" presName="sibTransFirstNode" presStyleLbl="bgShp" presStyleIdx="0" presStyleCnt="1"/>
      <dgm:spPr/>
      <dgm:t>
        <a:bodyPr/>
        <a:lstStyle/>
        <a:p>
          <a:endParaRPr lang="es-ES"/>
        </a:p>
      </dgm:t>
    </dgm:pt>
    <dgm:pt modelId="{629B0CAD-F81B-414D-993E-0B727BB375D0}" type="pres">
      <dgm:prSet presAssocID="{2AD3A47E-1076-4071-84A3-5380FDE1B099}" presName="nodeFollowingNodes" presStyleLbl="node1" presStyleIdx="1" presStyleCnt="6" custScaleY="52607" custRadScaleRad="101539" custRadScaleInc="-43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0C403B-1495-45FF-876E-F67883D84F0E}" type="pres">
      <dgm:prSet presAssocID="{1CBEDCBA-3571-46C6-94A9-FAD0E334616E}" presName="nodeFollowingNodes" presStyleLbl="node1" presStyleIdx="2" presStyleCnt="6" custScaleY="49068" custRadScaleRad="101673" custRadScaleInc="-7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64671A-6F30-42F3-85BA-E02B2776CBE3}" type="pres">
      <dgm:prSet presAssocID="{D28FAFCB-2EBC-45B6-BBB8-D6531996F681}" presName="nodeFollowingNodes" presStyleLbl="node1" presStyleIdx="3" presStyleCnt="6" custRadScaleRad="113330" custRadScaleInc="2263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A13637-00AD-418E-A35C-7C5A11249682}" type="pres">
      <dgm:prSet presAssocID="{1B2AC398-75A0-484B-842D-38A3437418B2}" presName="nodeFollowingNodes" presStyleLbl="node1" presStyleIdx="4" presStyleCnt="6" custRadScaleRad="136241" custRadScaleInc="486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951C65-7069-4AC5-A0AC-0622F647917B}" type="pres">
      <dgm:prSet presAssocID="{FB09AE3D-C0F8-4C72-809B-E35190E52DB6}" presName="nodeFollowingNodes" presStyleLbl="node1" presStyleIdx="5" presStyleCnt="6" custScaleX="119585" custRadScaleRad="103859" custRadScaleInc="-24804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0F5483B-C526-46B7-A1C8-3260C97D3F9B}" type="presOf" srcId="{D28FAFCB-2EBC-45B6-BBB8-D6531996F681}" destId="{4B64671A-6F30-42F3-85BA-E02B2776CBE3}" srcOrd="0" destOrd="0" presId="urn:microsoft.com/office/officeart/2005/8/layout/cycle3"/>
    <dgm:cxn modelId="{9A326DE4-8238-4636-8481-554C3F20976D}" type="presOf" srcId="{D775CA22-34A4-4CF7-96AE-0DA26ECE34C0}" destId="{1C1E6C9D-13E1-4D63-A568-3E6E48EC5094}" srcOrd="0" destOrd="0" presId="urn:microsoft.com/office/officeart/2005/8/layout/cycle3"/>
    <dgm:cxn modelId="{F0100C5A-7E45-4F48-8D07-A08E194A3C25}" srcId="{6F4B2DB6-4FE4-4494-9D09-6B49ACE25B53}" destId="{D775CA22-34A4-4CF7-96AE-0DA26ECE34C0}" srcOrd="0" destOrd="0" parTransId="{9714A0B6-57D1-4DC9-AA10-629426BCB30D}" sibTransId="{B53535F1-6928-4A3C-A6CD-DE6723CE7713}"/>
    <dgm:cxn modelId="{B04B9DBF-3DC5-4990-BB80-36998E08DC75}" type="presOf" srcId="{1B2AC398-75A0-484B-842D-38A3437418B2}" destId="{AFA13637-00AD-418E-A35C-7C5A11249682}" srcOrd="0" destOrd="0" presId="urn:microsoft.com/office/officeart/2005/8/layout/cycle3"/>
    <dgm:cxn modelId="{21768AD7-074F-4F58-9AAB-61809A825A90}" srcId="{6F4B2DB6-4FE4-4494-9D09-6B49ACE25B53}" destId="{D28FAFCB-2EBC-45B6-BBB8-D6531996F681}" srcOrd="3" destOrd="0" parTransId="{346C20FB-DF11-4FA8-A7F0-759B979FC7CA}" sibTransId="{89F9C639-A568-46F6-90EB-95BF6B92C247}"/>
    <dgm:cxn modelId="{D55311DD-84BD-4EC6-8DB2-9B3EF47234DA}" type="presOf" srcId="{6F4B2DB6-4FE4-4494-9D09-6B49ACE25B53}" destId="{60FF41EB-28AA-46E8-BC06-EA00BF18A9CE}" srcOrd="0" destOrd="0" presId="urn:microsoft.com/office/officeart/2005/8/layout/cycle3"/>
    <dgm:cxn modelId="{1262931A-4CC4-49B0-9BB0-656811ED4419}" type="presOf" srcId="{FB09AE3D-C0F8-4C72-809B-E35190E52DB6}" destId="{36951C65-7069-4AC5-A0AC-0622F647917B}" srcOrd="0" destOrd="0" presId="urn:microsoft.com/office/officeart/2005/8/layout/cycle3"/>
    <dgm:cxn modelId="{91F3F08A-75CB-49D5-9205-E159977668DB}" type="presOf" srcId="{2AD3A47E-1076-4071-84A3-5380FDE1B099}" destId="{629B0CAD-F81B-414D-993E-0B727BB375D0}" srcOrd="0" destOrd="0" presId="urn:microsoft.com/office/officeart/2005/8/layout/cycle3"/>
    <dgm:cxn modelId="{2289DBED-EB04-451A-8024-4CF6064FB212}" srcId="{6F4B2DB6-4FE4-4494-9D09-6B49ACE25B53}" destId="{2AD3A47E-1076-4071-84A3-5380FDE1B099}" srcOrd="1" destOrd="0" parTransId="{33E18229-D21F-41AF-86F2-0ABC12D7BE62}" sibTransId="{7E3E9970-01EC-4426-BA0C-8745DC29EA10}"/>
    <dgm:cxn modelId="{9088E3EC-08E6-44A3-AC0D-73B508FCB9A4}" srcId="{6F4B2DB6-4FE4-4494-9D09-6B49ACE25B53}" destId="{1B2AC398-75A0-484B-842D-38A3437418B2}" srcOrd="4" destOrd="0" parTransId="{5F69B842-C85E-4C56-9444-CDBD95B72C7E}" sibTransId="{D57B6A42-E98D-4162-A735-CF392830EFE0}"/>
    <dgm:cxn modelId="{7901D90E-739A-42F3-951C-20FD627304E3}" type="presOf" srcId="{1CBEDCBA-3571-46C6-94A9-FAD0E334616E}" destId="{280C403B-1495-45FF-876E-F67883D84F0E}" srcOrd="0" destOrd="0" presId="urn:microsoft.com/office/officeart/2005/8/layout/cycle3"/>
    <dgm:cxn modelId="{5C7F64CD-6D51-4912-ADD8-364E5D575795}" srcId="{6F4B2DB6-4FE4-4494-9D09-6B49ACE25B53}" destId="{1CBEDCBA-3571-46C6-94A9-FAD0E334616E}" srcOrd="2" destOrd="0" parTransId="{FB75952C-4AF8-4D37-BA90-CD596A911A41}" sibTransId="{75E3950D-B64B-4386-AF1A-7B170D6F226D}"/>
    <dgm:cxn modelId="{C9CD3E86-F369-4238-BBE1-07085F273466}" srcId="{6F4B2DB6-4FE4-4494-9D09-6B49ACE25B53}" destId="{FB09AE3D-C0F8-4C72-809B-E35190E52DB6}" srcOrd="5" destOrd="0" parTransId="{FE4128CC-0BB8-4BC9-9021-3957B8AFD35A}" sibTransId="{D5F0D773-3126-48F4-96A1-C0985D6778F6}"/>
    <dgm:cxn modelId="{C5562A97-BD7C-4645-B251-601AA396958F}" type="presOf" srcId="{B53535F1-6928-4A3C-A6CD-DE6723CE7713}" destId="{242E29E4-5F1D-4BF4-B784-A29EDDF805EE}" srcOrd="0" destOrd="0" presId="urn:microsoft.com/office/officeart/2005/8/layout/cycle3"/>
    <dgm:cxn modelId="{F08160E4-A711-4569-B275-9ACF09659A84}" type="presParOf" srcId="{60FF41EB-28AA-46E8-BC06-EA00BF18A9CE}" destId="{4FAD9F81-B2B1-4C42-B585-51CC263E5CAF}" srcOrd="0" destOrd="0" presId="urn:microsoft.com/office/officeart/2005/8/layout/cycle3"/>
    <dgm:cxn modelId="{CD5AD4D3-A8D0-48F9-B1F7-1FBEBF3AA0A1}" type="presParOf" srcId="{4FAD9F81-B2B1-4C42-B585-51CC263E5CAF}" destId="{1C1E6C9D-13E1-4D63-A568-3E6E48EC5094}" srcOrd="0" destOrd="0" presId="urn:microsoft.com/office/officeart/2005/8/layout/cycle3"/>
    <dgm:cxn modelId="{FC6ABEE9-6B83-4348-A38B-E93DAB909494}" type="presParOf" srcId="{4FAD9F81-B2B1-4C42-B585-51CC263E5CAF}" destId="{242E29E4-5F1D-4BF4-B784-A29EDDF805EE}" srcOrd="1" destOrd="0" presId="urn:microsoft.com/office/officeart/2005/8/layout/cycle3"/>
    <dgm:cxn modelId="{CB91414F-E3D7-4E0F-B24F-00D8EF553D11}" type="presParOf" srcId="{4FAD9F81-B2B1-4C42-B585-51CC263E5CAF}" destId="{629B0CAD-F81B-414D-993E-0B727BB375D0}" srcOrd="2" destOrd="0" presId="urn:microsoft.com/office/officeart/2005/8/layout/cycle3"/>
    <dgm:cxn modelId="{62074F2C-0451-4BA5-AD9A-07BB4A114293}" type="presParOf" srcId="{4FAD9F81-B2B1-4C42-B585-51CC263E5CAF}" destId="{280C403B-1495-45FF-876E-F67883D84F0E}" srcOrd="3" destOrd="0" presId="urn:microsoft.com/office/officeart/2005/8/layout/cycle3"/>
    <dgm:cxn modelId="{2CE83541-8AC4-4D5A-B432-69DF6B53F453}" type="presParOf" srcId="{4FAD9F81-B2B1-4C42-B585-51CC263E5CAF}" destId="{4B64671A-6F30-42F3-85BA-E02B2776CBE3}" srcOrd="4" destOrd="0" presId="urn:microsoft.com/office/officeart/2005/8/layout/cycle3"/>
    <dgm:cxn modelId="{5008A3BF-6C6C-42FB-9FB9-9EAEA306CD68}" type="presParOf" srcId="{4FAD9F81-B2B1-4C42-B585-51CC263E5CAF}" destId="{AFA13637-00AD-418E-A35C-7C5A11249682}" srcOrd="5" destOrd="0" presId="urn:microsoft.com/office/officeart/2005/8/layout/cycle3"/>
    <dgm:cxn modelId="{906A8850-84DB-487B-AD3C-45E41F74DF64}" type="presParOf" srcId="{4FAD9F81-B2B1-4C42-B585-51CC263E5CAF}" destId="{36951C65-7069-4AC5-A0AC-0622F647917B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E29E4-5F1D-4BF4-B784-A29EDDF805EE}">
      <dsp:nvSpPr>
        <dsp:cNvPr id="0" name=""/>
        <dsp:cNvSpPr/>
      </dsp:nvSpPr>
      <dsp:spPr>
        <a:xfrm>
          <a:off x="1393957" y="-3250"/>
          <a:ext cx="5031429" cy="5031429"/>
        </a:xfrm>
        <a:prstGeom prst="circularArrow">
          <a:avLst>
            <a:gd name="adj1" fmla="val 5274"/>
            <a:gd name="adj2" fmla="val 312630"/>
            <a:gd name="adj3" fmla="val 14235903"/>
            <a:gd name="adj4" fmla="val 17122472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1E6C9D-13E1-4D63-A568-3E6E48EC5094}">
      <dsp:nvSpPr>
        <dsp:cNvPr id="0" name=""/>
        <dsp:cNvSpPr/>
      </dsp:nvSpPr>
      <dsp:spPr>
        <a:xfrm>
          <a:off x="2957429" y="3010"/>
          <a:ext cx="1904485" cy="952242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900" b="1" kern="1200" dirty="0">
              <a:solidFill>
                <a:schemeClr val="tx1"/>
              </a:solidFill>
            </a:rPr>
            <a:t>1. Física  </a:t>
          </a:r>
        </a:p>
      </dsp:txBody>
      <dsp:txXfrm>
        <a:off x="3003914" y="49495"/>
        <a:ext cx="1811515" cy="859272"/>
      </dsp:txXfrm>
    </dsp:sp>
    <dsp:sp modelId="{629B0CAD-F81B-414D-993E-0B727BB375D0}">
      <dsp:nvSpPr>
        <dsp:cNvPr id="0" name=""/>
        <dsp:cNvSpPr/>
      </dsp:nvSpPr>
      <dsp:spPr>
        <a:xfrm>
          <a:off x="4710867" y="1164833"/>
          <a:ext cx="1904485" cy="500946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900" b="1" kern="1200" dirty="0">
              <a:solidFill>
                <a:schemeClr val="tx1"/>
              </a:solidFill>
            </a:rPr>
            <a:t>Salud Ocular </a:t>
          </a:r>
        </a:p>
      </dsp:txBody>
      <dsp:txXfrm>
        <a:off x="4735321" y="1189287"/>
        <a:ext cx="1855577" cy="452038"/>
      </dsp:txXfrm>
    </dsp:sp>
    <dsp:sp modelId="{280C403B-1495-45FF-876E-F67883D84F0E}">
      <dsp:nvSpPr>
        <dsp:cNvPr id="0" name=""/>
        <dsp:cNvSpPr/>
      </dsp:nvSpPr>
      <dsp:spPr>
        <a:xfrm>
          <a:off x="4761292" y="3312781"/>
          <a:ext cx="1904485" cy="467246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900" b="1" kern="1200" dirty="0"/>
            <a:t>Salud Auditiva</a:t>
          </a:r>
        </a:p>
      </dsp:txBody>
      <dsp:txXfrm>
        <a:off x="4784101" y="3335590"/>
        <a:ext cx="1858867" cy="421628"/>
      </dsp:txXfrm>
    </dsp:sp>
    <dsp:sp modelId="{4B64671A-6F30-42F3-85BA-E02B2776CBE3}">
      <dsp:nvSpPr>
        <dsp:cNvPr id="0" name=""/>
        <dsp:cNvSpPr/>
      </dsp:nvSpPr>
      <dsp:spPr>
        <a:xfrm>
          <a:off x="885390" y="1015713"/>
          <a:ext cx="1904485" cy="952242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900" b="1" kern="1200" dirty="0"/>
            <a:t>Coordinación y Participación </a:t>
          </a:r>
        </a:p>
      </dsp:txBody>
      <dsp:txXfrm>
        <a:off x="931875" y="1062198"/>
        <a:ext cx="1811515" cy="859272"/>
      </dsp:txXfrm>
    </dsp:sp>
    <dsp:sp modelId="{AFA13637-00AD-418E-A35C-7C5A11249682}">
      <dsp:nvSpPr>
        <dsp:cNvPr id="0" name=""/>
        <dsp:cNvSpPr/>
      </dsp:nvSpPr>
      <dsp:spPr>
        <a:xfrm>
          <a:off x="186945" y="2284392"/>
          <a:ext cx="1904485" cy="952242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900" b="1" kern="1200" dirty="0">
              <a:solidFill>
                <a:schemeClr val="tx1"/>
              </a:solidFill>
            </a:rPr>
            <a:t>Investigación </a:t>
          </a:r>
        </a:p>
      </dsp:txBody>
      <dsp:txXfrm>
        <a:off x="233430" y="2330877"/>
        <a:ext cx="1811515" cy="859272"/>
      </dsp:txXfrm>
    </dsp:sp>
    <dsp:sp modelId="{36951C65-7069-4AC5-A0AC-0622F647917B}">
      <dsp:nvSpPr>
        <dsp:cNvPr id="0" name=""/>
        <dsp:cNvSpPr/>
      </dsp:nvSpPr>
      <dsp:spPr>
        <a:xfrm>
          <a:off x="3050039" y="4088317"/>
          <a:ext cx="2277478" cy="952242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900" b="1" kern="1200" dirty="0">
              <a:solidFill>
                <a:schemeClr val="tx1"/>
              </a:solidFill>
            </a:rPr>
            <a:t>3.  Intelectual/ Mental </a:t>
          </a:r>
        </a:p>
      </dsp:txBody>
      <dsp:txXfrm>
        <a:off x="3096524" y="4134802"/>
        <a:ext cx="2184508" cy="8592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78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0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82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1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9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07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64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52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32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1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4408E-28DB-4D53-8817-6CBD1323FC23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5E871-B64F-4EA2-9AE4-461E11847A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1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15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907347" y="2952306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Discapacidad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4251ED4C-AD8C-4687-A49C-69ED9105BDE1}"/>
              </a:ext>
            </a:extLst>
          </p:cNvPr>
          <p:cNvSpPr txBox="1"/>
          <p:nvPr/>
        </p:nvSpPr>
        <p:spPr>
          <a:xfrm>
            <a:off x="0" y="764782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MINISTERIO DE SALUD PÚBLICA Y ASISTENCIA SOCIAL</a:t>
            </a:r>
          </a:p>
          <a:p>
            <a:pPr algn="ctr"/>
            <a:r>
              <a:rPr lang="es-GT" sz="28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Programa de Discapacidad</a:t>
            </a:r>
          </a:p>
          <a:p>
            <a:pPr algn="ctr"/>
            <a:r>
              <a:rPr lang="es-GT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DRPAP/MSPAS</a:t>
            </a:r>
          </a:p>
        </p:txBody>
      </p:sp>
    </p:spTree>
    <p:extLst>
      <p:ext uri="{BB962C8B-B14F-4D97-AF65-F5344CB8AC3E}">
        <p14:creationId xmlns:p14="http://schemas.microsoft.com/office/powerpoint/2010/main" val="1304688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7675" y="209550"/>
            <a:ext cx="6648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DRPAP</a:t>
            </a:r>
            <a:r>
              <a:rPr lang="es-GT" sz="1400" dirty="0">
                <a:solidFill>
                  <a:schemeClr val="bg1"/>
                </a:solidFill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860331" y="168168"/>
            <a:ext cx="52552" cy="767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2"/>
          <p:cNvSpPr txBox="1"/>
          <p:nvPr/>
        </p:nvSpPr>
        <p:spPr>
          <a:xfrm>
            <a:off x="1996966" y="256846"/>
            <a:ext cx="5938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Situación de la Discapacidad  </a:t>
            </a:r>
            <a:r>
              <a:rPr lang="es-GT" sz="1400" dirty="0">
                <a:solidFill>
                  <a:schemeClr val="bg1"/>
                </a:solidFill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Rectángulo redondeado 9">
            <a:extLst>
              <a:ext uri="{FF2B5EF4-FFF2-40B4-BE49-F238E27FC236}">
                <a16:creationId xmlns="" xmlns:a16="http://schemas.microsoft.com/office/drawing/2014/main" id="{08CD3F09-F2BD-41E3-8C11-D70BF62EFEDC}"/>
              </a:ext>
            </a:extLst>
          </p:cNvPr>
          <p:cNvSpPr/>
          <p:nvPr/>
        </p:nvSpPr>
        <p:spPr>
          <a:xfrm>
            <a:off x="644457" y="1378640"/>
            <a:ext cx="4032250" cy="22860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GT" dirty="0">
                <a:solidFill>
                  <a:schemeClr val="tx1"/>
                </a:solidFill>
                <a:latin typeface="Comic Sans MS" pitchFamily="66" charset="0"/>
                <a:cs typeface="Arial" panose="020B0604020202020204" pitchFamily="34" charset="0"/>
              </a:rPr>
              <a:t>Más de mil millones de personas viven en todo el mundo con alguna forma de discapacidad.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GT" dirty="0">
                <a:solidFill>
                  <a:schemeClr val="tx1"/>
                </a:solidFill>
                <a:latin typeface="Comic Sans MS" pitchFamily="66" charset="0"/>
                <a:cs typeface="Arial" panose="020B0604020202020204" pitchFamily="34" charset="0"/>
              </a:rPr>
              <a:t>200 millones experimentan dificultades considerables en su funcionamiento.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GT" dirty="0">
                <a:solidFill>
                  <a:schemeClr val="tx1"/>
                </a:solidFill>
                <a:latin typeface="Comic Sans MS" pitchFamily="66" charset="0"/>
                <a:cs typeface="Arial" panose="020B0604020202020204" pitchFamily="34" charset="0"/>
              </a:rPr>
              <a:t>Prevalencia está aumentando.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0822ED3C-16DA-42DF-BC0D-8C3857FC1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19" y="3857716"/>
            <a:ext cx="4060288" cy="2743438"/>
          </a:xfrm>
          <a:prstGeom prst="rect">
            <a:avLst/>
          </a:prstGeom>
        </p:spPr>
      </p:pic>
      <p:sp>
        <p:nvSpPr>
          <p:cNvPr id="8" name="Rectángulo redondeado 12">
            <a:extLst>
              <a:ext uri="{FF2B5EF4-FFF2-40B4-BE49-F238E27FC236}">
                <a16:creationId xmlns="" xmlns:a16="http://schemas.microsoft.com/office/drawing/2014/main" id="{6DB54A8B-1EE1-4930-A845-1DCF341698F6}"/>
              </a:ext>
            </a:extLst>
          </p:cNvPr>
          <p:cNvSpPr/>
          <p:nvPr/>
        </p:nvSpPr>
        <p:spPr>
          <a:xfrm>
            <a:off x="6546573" y="1405133"/>
            <a:ext cx="4227443" cy="446226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GT" dirty="0">
                <a:solidFill>
                  <a:schemeClr val="tx1"/>
                </a:solidFill>
                <a:latin typeface="Comic Sans MS" pitchFamily="66" charset="0"/>
                <a:cs typeface="Arial" panose="020B0604020202020204" pitchFamily="34" charset="0"/>
              </a:rPr>
              <a:t>Población está envejeciendo y el riesgo de discapacidad es superior entre los adultos mayores.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GT" dirty="0">
                <a:solidFill>
                  <a:schemeClr val="tx1"/>
                </a:solidFill>
                <a:latin typeface="Comic Sans MS" pitchFamily="66" charset="0"/>
                <a:cs typeface="Arial" panose="020B0604020202020204" pitchFamily="34" charset="0"/>
              </a:rPr>
              <a:t> Al aumento mundial de enfermedades crónicas: diabetes, cardiovasculares, cáncer y  trastornos de la salud mental.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GT" dirty="0">
                <a:solidFill>
                  <a:schemeClr val="tx1"/>
                </a:solidFill>
                <a:latin typeface="Comic Sans MS" pitchFamily="66" charset="0"/>
                <a:cs typeface="Arial" panose="020B0604020202020204" pitchFamily="34" charset="0"/>
              </a:rPr>
              <a:t>Por la exclusión  en lo social, político, económico, cultural, educativo y falta de atención de la salud.</a:t>
            </a:r>
          </a:p>
          <a:p>
            <a:pPr marL="342900" indent="-342900">
              <a:defRPr/>
            </a:pPr>
            <a:endParaRPr lang="es-G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18687991-20E8-4F75-A741-F1476B95D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4161" y="1933310"/>
            <a:ext cx="1173024" cy="72386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C17ACCD1-49F0-44F5-A079-C45F813559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4928497" y="4054354"/>
            <a:ext cx="1328645" cy="72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20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393786"/>
            <a:ext cx="12189630" cy="64642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942" y="340200"/>
            <a:ext cx="14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DRPAP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282276" y="147148"/>
            <a:ext cx="52552" cy="767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extBox 2"/>
          <p:cNvSpPr txBox="1"/>
          <p:nvPr/>
        </p:nvSpPr>
        <p:spPr>
          <a:xfrm>
            <a:off x="1345324" y="393786"/>
            <a:ext cx="6957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PROGRAMA  DE DISCAPACIDAD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ubtítulo 10"/>
          <p:cNvSpPr txBox="1">
            <a:spLocks/>
          </p:cNvSpPr>
          <p:nvPr/>
        </p:nvSpPr>
        <p:spPr>
          <a:xfrm>
            <a:off x="258184" y="1288474"/>
            <a:ext cx="11618258" cy="529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GT" sz="2800" dirty="0"/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GT" sz="3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G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ítulo 10"/>
          <p:cNvSpPr txBox="1">
            <a:spLocks/>
          </p:cNvSpPr>
          <p:nvPr/>
        </p:nvSpPr>
        <p:spPr>
          <a:xfrm>
            <a:off x="571948" y="2376789"/>
            <a:ext cx="11067826" cy="3980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GT" sz="2800" dirty="0"/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GT" sz="3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G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7 CuadroTexto">
            <a:extLst>
              <a:ext uri="{FF2B5EF4-FFF2-40B4-BE49-F238E27FC236}">
                <a16:creationId xmlns="" xmlns:a16="http://schemas.microsoft.com/office/drawing/2014/main" id="{713FADB9-DCBE-4648-8F46-C47A9C1A8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1431324"/>
            <a:ext cx="94361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altLang="es-ES" sz="2400" b="1" dirty="0">
                <a:solidFill>
                  <a:schemeClr val="accent1"/>
                </a:solidFill>
              </a:rPr>
              <a:t>MISIÓN:</a:t>
            </a:r>
            <a:endParaRPr lang="es-GT" altLang="es-ES" sz="2400" dirty="0">
              <a:solidFill>
                <a:schemeClr val="accent1"/>
              </a:solidFill>
            </a:endParaRPr>
          </a:p>
          <a:p>
            <a:endParaRPr lang="es-MX" altLang="es-ES" sz="2400" b="1" dirty="0"/>
          </a:p>
          <a:p>
            <a:pPr algn="just"/>
            <a:r>
              <a:rPr lang="es-MX" altLang="es-ES" sz="2400" b="1" dirty="0"/>
              <a:t>Somos el </a:t>
            </a:r>
            <a:r>
              <a:rPr lang="es-MX" altLang="es-ES" sz="2400" b="1" dirty="0" smtClean="0"/>
              <a:t>programa </a:t>
            </a:r>
            <a:r>
              <a:rPr lang="es-MX" altLang="es-ES" sz="2400" b="1" dirty="0"/>
              <a:t>encargado de normar y regular los procesos de atención en salud integral para las personas con discapacidad. </a:t>
            </a:r>
            <a:endParaRPr lang="es-GT" altLang="es-ES" sz="2400" b="1" dirty="0"/>
          </a:p>
          <a:p>
            <a:endParaRPr lang="es-MX" altLang="es-ES" sz="2400" b="1" dirty="0"/>
          </a:p>
          <a:p>
            <a:r>
              <a:rPr lang="es-MX" altLang="es-ES" sz="2400" b="1" dirty="0">
                <a:solidFill>
                  <a:schemeClr val="accent1"/>
                </a:solidFill>
              </a:rPr>
              <a:t>VISIÓN:</a:t>
            </a:r>
            <a:endParaRPr lang="es-GT" altLang="es-ES" sz="2400" b="1" dirty="0">
              <a:solidFill>
                <a:schemeClr val="accent1"/>
              </a:solidFill>
            </a:endParaRPr>
          </a:p>
          <a:p>
            <a:endParaRPr lang="es-MX" altLang="es-ES" sz="2400" b="1" dirty="0"/>
          </a:p>
          <a:p>
            <a:pPr algn="just"/>
            <a:r>
              <a:rPr lang="es-MX" altLang="es-ES" sz="2400" b="1" dirty="0">
                <a:cs typeface="Arial" pitchFamily="34" charset="0"/>
              </a:rPr>
              <a:t>Fortalecer la atención integral y diferenciada  de personas con discapacidad en la red de servicios nacionales de salud, a través de la regulación de procesos para la  prevención y rehabilitación en los diferentes </a:t>
            </a:r>
            <a:r>
              <a:rPr lang="es-MX" altLang="es-ES" sz="2400" b="1" dirty="0" smtClean="0">
                <a:cs typeface="Arial" pitchFamily="34" charset="0"/>
              </a:rPr>
              <a:t>etapas del curso </a:t>
            </a:r>
            <a:r>
              <a:rPr lang="es-MX" altLang="es-ES" sz="2400" b="1" dirty="0">
                <a:cs typeface="Arial" pitchFamily="34" charset="0"/>
              </a:rPr>
              <a:t>de vida, con enfoque de </a:t>
            </a:r>
            <a:r>
              <a:rPr lang="es-MX" altLang="es-ES" sz="2400" b="1" dirty="0" smtClean="0">
                <a:cs typeface="Arial" pitchFamily="34" charset="0"/>
              </a:rPr>
              <a:t>género, </a:t>
            </a:r>
            <a:r>
              <a:rPr lang="es-MX" altLang="es-ES" sz="2400" b="1" dirty="0">
                <a:cs typeface="Arial" pitchFamily="34" charset="0"/>
              </a:rPr>
              <a:t>pertinencia </a:t>
            </a:r>
            <a:r>
              <a:rPr lang="es-MX" altLang="es-ES" sz="2400" b="1" dirty="0" smtClean="0">
                <a:cs typeface="Arial" pitchFamily="34" charset="0"/>
              </a:rPr>
              <a:t>intercultural</a:t>
            </a:r>
            <a:r>
              <a:rPr lang="es-MX" altLang="es-ES" sz="2400" b="1" i="1" dirty="0">
                <a:cs typeface="Arial" pitchFamily="34" charset="0"/>
              </a:rPr>
              <a:t> </a:t>
            </a:r>
            <a:r>
              <a:rPr lang="es-MX" altLang="es-ES" sz="2400" b="1" i="1" dirty="0" smtClean="0">
                <a:cs typeface="Arial" pitchFamily="34" charset="0"/>
              </a:rPr>
              <a:t>y en condiciones de equidad</a:t>
            </a:r>
            <a:r>
              <a:rPr lang="es-MX" altLang="es-ES" sz="2400" b="1" i="1" dirty="0" smtClean="0"/>
              <a:t>.</a:t>
            </a:r>
            <a:r>
              <a:rPr lang="es-MX" altLang="es-ES" sz="2400" b="1" dirty="0" smtClean="0"/>
              <a:t> </a:t>
            </a:r>
            <a:endParaRPr lang="es-GT" altLang="es-ES" sz="2400" b="1" dirty="0"/>
          </a:p>
          <a:p>
            <a:endParaRPr lang="es-GT" altLang="es-ES" sz="2400" dirty="0"/>
          </a:p>
        </p:txBody>
      </p:sp>
    </p:spTree>
    <p:extLst>
      <p:ext uri="{BB962C8B-B14F-4D97-AF65-F5344CB8AC3E}">
        <p14:creationId xmlns:p14="http://schemas.microsoft.com/office/powerpoint/2010/main" val="457483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942" y="340200"/>
            <a:ext cx="14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DRPAP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282276" y="147148"/>
            <a:ext cx="52552" cy="767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Subtítulo 10"/>
          <p:cNvSpPr txBox="1">
            <a:spLocks/>
          </p:cNvSpPr>
          <p:nvPr/>
        </p:nvSpPr>
        <p:spPr>
          <a:xfrm>
            <a:off x="258184" y="1288474"/>
            <a:ext cx="11618258" cy="529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GT" sz="2800" dirty="0"/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GT" sz="3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G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2"/>
          <p:cNvSpPr txBox="1"/>
          <p:nvPr/>
        </p:nvSpPr>
        <p:spPr>
          <a:xfrm>
            <a:off x="1345324" y="393786"/>
            <a:ext cx="6957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PROGRAMA  DE DISCAPACIDAD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CuadroTexto 1">
            <a:extLst>
              <a:ext uri="{FF2B5EF4-FFF2-40B4-BE49-F238E27FC236}">
                <a16:creationId xmlns="" xmlns:a16="http://schemas.microsoft.com/office/drawing/2014/main" id="{89AF5845-8C40-4D53-8000-F4429F4AD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3557" y="1773238"/>
            <a:ext cx="79187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GT" altLang="es-GT" sz="1800" b="1" dirty="0">
                <a:latin typeface="Arial" panose="020B0604020202020204" pitchFamily="34" charset="0"/>
              </a:rPr>
              <a:t>	“ENTE IMPULSOR DE ACCIONES  DE </a:t>
            </a:r>
            <a:r>
              <a:rPr lang="es-GT" altLang="es-GT" sz="1800" b="1" dirty="0" smtClean="0">
                <a:latin typeface="Arial" panose="020B0604020202020204" pitchFamily="34" charset="0"/>
              </a:rPr>
              <a:t>PROMOCIÓN</a:t>
            </a:r>
            <a:r>
              <a:rPr lang="es-GT" altLang="es-GT" sz="1800" b="1" dirty="0">
                <a:latin typeface="Arial" panose="020B0604020202020204" pitchFamily="34" charset="0"/>
              </a:rPr>
              <a:t>, </a:t>
            </a:r>
            <a:r>
              <a:rPr lang="es-GT" altLang="es-GT" sz="1800" b="1" dirty="0" smtClean="0">
                <a:latin typeface="Arial" panose="020B0604020202020204" pitchFamily="34" charset="0"/>
              </a:rPr>
              <a:t>PREVENCIÓN</a:t>
            </a:r>
            <a:r>
              <a:rPr lang="es-GT" altLang="es-GT" sz="1800" b="1" dirty="0">
                <a:latin typeface="Arial" panose="020B0604020202020204" pitchFamily="34" charset="0"/>
              </a:rPr>
              <a:t>, </a:t>
            </a:r>
            <a:r>
              <a:rPr lang="es-GT" altLang="es-GT" sz="1800" b="1" dirty="0" smtClean="0">
                <a:latin typeface="Arial" panose="020B0604020202020204" pitchFamily="34" charset="0"/>
              </a:rPr>
              <a:t>DETECCIÓN, ASISTENCIA </a:t>
            </a:r>
            <a:r>
              <a:rPr lang="es-GT" altLang="es-GT" sz="1800" b="1" dirty="0">
                <a:latin typeface="Arial" panose="020B0604020202020204" pitchFamily="34" charset="0"/>
              </a:rPr>
              <a:t>Y </a:t>
            </a:r>
            <a:r>
              <a:rPr lang="es-GT" altLang="es-GT" sz="1800" b="1" dirty="0" smtClean="0">
                <a:latin typeface="Arial" panose="020B0604020202020204" pitchFamily="34" charset="0"/>
              </a:rPr>
              <a:t>REHABILITACIÓN</a:t>
            </a:r>
            <a:r>
              <a:rPr lang="es-GT" altLang="es-GT" sz="1800" b="1" dirty="0">
                <a:latin typeface="Arial" panose="020B0604020202020204" pitchFamily="34" charset="0"/>
              </a:rPr>
              <a:t>” </a:t>
            </a:r>
          </a:p>
        </p:txBody>
      </p:sp>
      <p:graphicFrame>
        <p:nvGraphicFramePr>
          <p:cNvPr id="11" name="3 Marcador de contenido">
            <a:extLst>
              <a:ext uri="{FF2B5EF4-FFF2-40B4-BE49-F238E27FC236}">
                <a16:creationId xmlns="" xmlns:a16="http://schemas.microsoft.com/office/drawing/2014/main" id="{47C04A7F-AB3F-42CB-BC18-888C10E68A2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08214" y="2770188"/>
          <a:ext cx="8015287" cy="28041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0152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73362">
                <a:tc>
                  <a:txBody>
                    <a:bodyPr/>
                    <a:lstStyle/>
                    <a:p>
                      <a:pPr lvl="0" algn="just"/>
                      <a:endParaRPr lang="es-ES" sz="1800" b="1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lvl="0" algn="just"/>
                      <a:r>
                        <a:rPr lang="es-ES" sz="20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Promover la prevención de la discapacidad, el acceso a la salud, la habilitación y la rehabilitación integral de las personas con discapacidad, a través de la construcción de  normas, protocolos y guías de atención, en los diferentes ámbitos de la Salud Pública con sentido humanitario e integral, tomando en cuenta los diferentes </a:t>
                      </a:r>
                      <a:r>
                        <a:rPr lang="es-ES" sz="2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etapas</a:t>
                      </a:r>
                      <a:r>
                        <a:rPr lang="es-ES" sz="20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del curso </a:t>
                      </a:r>
                      <a:r>
                        <a:rPr lang="es-ES" sz="2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 </a:t>
                      </a:r>
                      <a:r>
                        <a:rPr lang="es-ES" sz="20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vida, interculturalidad y </a:t>
                      </a:r>
                      <a:r>
                        <a:rPr lang="es-ES" sz="2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enfoque de género</a:t>
                      </a:r>
                      <a:r>
                        <a:rPr lang="es-ES" sz="20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algn="just"/>
                      <a:r>
                        <a:rPr lang="es-ES" sz="20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T="45693" marB="45693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748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7D97769-E1EA-449D-B473-92E4296F1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2054" y="382385"/>
            <a:ext cx="8435546" cy="518763"/>
          </a:xfrm>
        </p:spPr>
        <p:txBody>
          <a:bodyPr>
            <a:normAutofit/>
          </a:bodyPr>
          <a:lstStyle/>
          <a:p>
            <a:pPr algn="ctr"/>
            <a:r>
              <a:rPr lang="es-G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“Estructura Orgánica del Ministerio de Salud Publica y A.S.</a:t>
            </a:r>
            <a:endParaRPr lang="es-EC" sz="2400" dirty="0">
              <a:solidFill>
                <a:schemeClr val="tx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06705E53-8A04-4048-92A3-BBB7838612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65" t="28202" r="36087" b="14185"/>
          <a:stretch/>
        </p:blipFill>
        <p:spPr>
          <a:xfrm>
            <a:off x="1142621" y="989900"/>
            <a:ext cx="4270494" cy="516761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289" y="989901"/>
            <a:ext cx="2959097" cy="230211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9875" y="989901"/>
            <a:ext cx="3758765" cy="230211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5516" y="3380764"/>
            <a:ext cx="3646889" cy="316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12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lipse 25">
            <a:extLst>
              <a:ext uri="{FF2B5EF4-FFF2-40B4-BE49-F238E27FC236}">
                <a16:creationId xmlns="" xmlns:a16="http://schemas.microsoft.com/office/drawing/2014/main" id="{1146B8E6-A211-43B9-9160-34744CAEF55B}"/>
              </a:ext>
            </a:extLst>
          </p:cNvPr>
          <p:cNvSpPr/>
          <p:nvPr/>
        </p:nvSpPr>
        <p:spPr>
          <a:xfrm>
            <a:off x="4386263" y="2927351"/>
            <a:ext cx="2260600" cy="122237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s-GT" sz="1200" b="1" dirty="0">
              <a:solidFill>
                <a:schemeClr val="tx1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GT" sz="1200" b="1" dirty="0">
                <a:solidFill>
                  <a:schemeClr val="tx1"/>
                </a:solidFill>
                <a:latin typeface="Comic Sans MS" pitchFamily="66" charset="0"/>
                <a:cs typeface="Arial" panose="020B0604020202020204" pitchFamily="34" charset="0"/>
              </a:rPr>
              <a:t>Áreas o Acciones</a:t>
            </a:r>
          </a:p>
          <a:p>
            <a:pPr algn="ctr">
              <a:defRPr/>
            </a:pPr>
            <a:r>
              <a:rPr lang="es-GT" sz="1200" b="1" dirty="0">
                <a:solidFill>
                  <a:schemeClr val="tx1"/>
                </a:solidFill>
                <a:latin typeface="Comic Sans MS" pitchFamily="66" charset="0"/>
                <a:cs typeface="Arial" panose="020B0604020202020204" pitchFamily="34" charset="0"/>
              </a:rPr>
              <a:t> Priorizadas  </a:t>
            </a:r>
            <a:endParaRPr lang="es-MX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s-GT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="" xmlns:a16="http://schemas.microsoft.com/office/drawing/2014/main" id="{68A1111A-B553-48BB-82F0-A245466018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2148178"/>
              </p:ext>
            </p:extLst>
          </p:nvPr>
        </p:nvGraphicFramePr>
        <p:xfrm>
          <a:off x="1894508" y="1052736"/>
          <a:ext cx="763284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lecha: a la derecha con bandas 5">
            <a:extLst>
              <a:ext uri="{FF2B5EF4-FFF2-40B4-BE49-F238E27FC236}">
                <a16:creationId xmlns="" xmlns:a16="http://schemas.microsoft.com/office/drawing/2014/main" id="{5688773F-C971-4B6C-B753-219B74768032}"/>
              </a:ext>
            </a:extLst>
          </p:cNvPr>
          <p:cNvSpPr/>
          <p:nvPr/>
        </p:nvSpPr>
        <p:spPr>
          <a:xfrm>
            <a:off x="1386227" y="233773"/>
            <a:ext cx="2451923" cy="57606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“INCLUSION”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C29CA7A6-6F84-4D45-A0BC-E09CCF247F2C}"/>
              </a:ext>
            </a:extLst>
          </p:cNvPr>
          <p:cNvSpPr txBox="1"/>
          <p:nvPr/>
        </p:nvSpPr>
        <p:spPr>
          <a:xfrm>
            <a:off x="3990036" y="233773"/>
            <a:ext cx="4551511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GT" sz="3200" dirty="0"/>
              <a:t>COMPONENTES  TECNICO </a:t>
            </a:r>
          </a:p>
        </p:txBody>
      </p:sp>
      <p:sp>
        <p:nvSpPr>
          <p:cNvPr id="8" name="Elipse 7">
            <a:extLst>
              <a:ext uri="{FF2B5EF4-FFF2-40B4-BE49-F238E27FC236}">
                <a16:creationId xmlns="" xmlns:a16="http://schemas.microsoft.com/office/drawing/2014/main" id="{1188A1DC-CE07-4AAE-AEB6-DA55B55F9671}"/>
              </a:ext>
            </a:extLst>
          </p:cNvPr>
          <p:cNvSpPr/>
          <p:nvPr/>
        </p:nvSpPr>
        <p:spPr>
          <a:xfrm>
            <a:off x="1087413" y="1412776"/>
            <a:ext cx="1753344" cy="9144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Normas de Atención 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C3B8A6B4-3D78-471F-BF9D-750B2A9DCE57}"/>
              </a:ext>
            </a:extLst>
          </p:cNvPr>
          <p:cNvSpPr/>
          <p:nvPr/>
        </p:nvSpPr>
        <p:spPr>
          <a:xfrm>
            <a:off x="1006544" y="5636096"/>
            <a:ext cx="1915082" cy="914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Guías , Materiales, Afiches 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="" xmlns:a16="http://schemas.microsoft.com/office/drawing/2014/main" id="{D5B75264-FA10-4663-AEB8-F8BFD8E11E7A}"/>
              </a:ext>
            </a:extLst>
          </p:cNvPr>
          <p:cNvCxnSpPr>
            <a:cxnSpLocks/>
          </p:cNvCxnSpPr>
          <p:nvPr/>
        </p:nvCxnSpPr>
        <p:spPr>
          <a:xfrm flipH="1">
            <a:off x="1877942" y="2327176"/>
            <a:ext cx="16566" cy="33089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errar llave 14">
            <a:extLst>
              <a:ext uri="{FF2B5EF4-FFF2-40B4-BE49-F238E27FC236}">
                <a16:creationId xmlns="" xmlns:a16="http://schemas.microsoft.com/office/drawing/2014/main" id="{E5667BA1-C380-4A0B-AC5B-65E23409F774}"/>
              </a:ext>
            </a:extLst>
          </p:cNvPr>
          <p:cNvSpPr/>
          <p:nvPr/>
        </p:nvSpPr>
        <p:spPr>
          <a:xfrm rot="10800000" flipH="1">
            <a:off x="8171784" y="2729292"/>
            <a:ext cx="369763" cy="1560066"/>
          </a:xfrm>
          <a:prstGeom prst="rightBrac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7230F329-3A5E-42FB-86CA-AD032EFFEF18}"/>
              </a:ext>
            </a:extLst>
          </p:cNvPr>
          <p:cNvSpPr txBox="1"/>
          <p:nvPr/>
        </p:nvSpPr>
        <p:spPr>
          <a:xfrm rot="19364317">
            <a:off x="8388570" y="2702587"/>
            <a:ext cx="1617120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GT" sz="2000" b="1" dirty="0"/>
              <a:t>2 . Sensorial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C7195703-5DB8-48B8-9DE2-2AE43CA9240D}"/>
              </a:ext>
            </a:extLst>
          </p:cNvPr>
          <p:cNvSpPr txBox="1"/>
          <p:nvPr/>
        </p:nvSpPr>
        <p:spPr>
          <a:xfrm rot="19258822">
            <a:off x="3053650" y="4455724"/>
            <a:ext cx="1835690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GT" b="1" dirty="0"/>
              <a:t>4. Combinada / Múltiple 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="" xmlns:a16="http://schemas.microsoft.com/office/drawing/2014/main" id="{FB7AF3D8-C8A6-4534-9859-BDFB35D1EDF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13603" y="1165977"/>
            <a:ext cx="1030319" cy="111519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="" xmlns:a16="http://schemas.microsoft.com/office/drawing/2014/main" id="{3A0AB30C-1A41-4D4A-926F-617E965B8A1C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96846" y="3140969"/>
            <a:ext cx="778761" cy="128924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="" xmlns:a16="http://schemas.microsoft.com/office/drawing/2014/main" id="{ABDDC7E5-2E3B-4BF1-B6E9-D4655B5484B9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608126" y="4289359"/>
            <a:ext cx="1150261" cy="1620455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0D8719BD-9465-46FE-BD86-368BB8D4C529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55945" y="840083"/>
            <a:ext cx="1030319" cy="110404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="" xmlns:a16="http://schemas.microsoft.com/office/drawing/2014/main" id="{CA8CAFAF-AFBF-484B-AD18-6BA35E3BA1CB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838150" y="5341126"/>
            <a:ext cx="986899" cy="148122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0EC22755-B219-4A82-8712-23780F60E2F7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20520" y="2903096"/>
            <a:ext cx="1092549" cy="1116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="" xmlns:a16="http://schemas.microsoft.com/office/drawing/2014/main" id="{A04FEEF8-6100-4A2C-8548-B7D778FEFD24}"/>
              </a:ext>
            </a:extLst>
          </p:cNvPr>
          <p:cNvSpPr txBox="1"/>
          <p:nvPr/>
        </p:nvSpPr>
        <p:spPr>
          <a:xfrm>
            <a:off x="3126828" y="455629"/>
            <a:ext cx="5938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¡Gracias!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636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316</Words>
  <Application>Microsoft Office PowerPoint</Application>
  <PresentationFormat>Panorámica</PresentationFormat>
  <Paragraphs>47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“Estructura Orgánica del Ministerio de Salud Publica y A.S.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Silvia Ramazzini Alfaro</dc:creator>
  <cp:lastModifiedBy>Familia Estrada Méndez</cp:lastModifiedBy>
  <cp:revision>35</cp:revision>
  <dcterms:created xsi:type="dcterms:W3CDTF">2021-03-24T21:31:23Z</dcterms:created>
  <dcterms:modified xsi:type="dcterms:W3CDTF">2021-12-05T21:46:04Z</dcterms:modified>
</cp:coreProperties>
</file>