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3.xml" ContentType="application/vnd.ms-office.chartcolorstyle+xml"/>
  <Override PartName="/ppt/charts/style3.xml" ContentType="application/vnd.ms-office.chartstyle+xml"/>
  <Override PartName="/ppt/charts/colors4.xml" ContentType="application/vnd.ms-office.chartcolorstyle+xml"/>
  <Override PartName="/ppt/charts/style4.xml" ContentType="application/vnd.ms-office.chartstyle+xml"/>
  <Override PartName="/ppt/charts/colors5.xml" ContentType="application/vnd.ms-office.chartcolorstyle+xml"/>
  <Override PartName="/ppt/charts/style5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sldIdLst>
    <p:sldId id="834" r:id="rId2"/>
    <p:sldId id="827" r:id="rId3"/>
    <p:sldId id="833" r:id="rId4"/>
    <p:sldId id="828" r:id="rId5"/>
    <p:sldId id="832" r:id="rId6"/>
    <p:sldId id="829" r:id="rId7"/>
    <p:sldId id="830" r:id="rId8"/>
    <p:sldId id="831" r:id="rId9"/>
    <p:sldId id="835" r:id="rId10"/>
  </p:sldIdLst>
  <p:sldSz cx="12192000" cy="6858000"/>
  <p:notesSz cx="7102475" cy="9388475"/>
  <p:defaultTextStyle>
    <a:defPPr>
      <a:defRPr lang="es-G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onay Cajas" initials="AC" lastIdx="1" clrIdx="0">
    <p:extLst>
      <p:ext uri="{19B8F6BF-5375-455C-9EA6-DF929625EA0E}">
        <p15:presenceInfo xmlns:p15="http://schemas.microsoft.com/office/powerpoint/2012/main" xmlns="" userId="Adonay Caja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C1A1A"/>
    <a:srgbClr val="5B8435"/>
    <a:srgbClr val="092948"/>
    <a:srgbClr val="EDFE0A"/>
    <a:srgbClr val="0B2A49"/>
    <a:srgbClr val="653A19"/>
    <a:srgbClr val="975625"/>
    <a:srgbClr val="874D21"/>
    <a:srgbClr val="74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FD0F851-EC5A-4D38-B0AD-8093EC10F338}" styleName="Estilo claro 1 - Acento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25E5076-3810-47DD-B79F-674D7AD40C01}" styleName="Estilo oscuro 1 - Énfasis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774" autoAdjust="0"/>
    <p:restoredTop sz="94660"/>
  </p:normalViewPr>
  <p:slideViewPr>
    <p:cSldViewPr snapToGrid="0">
      <p:cViewPr>
        <p:scale>
          <a:sx n="63" d="100"/>
          <a:sy n="63" d="100"/>
        </p:scale>
        <p:origin x="-654" y="-3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Hoja_de_c_lculo_de_Microsoft_Excel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Hoja_de_c_lculo_de_Microsoft_Excel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Hoja_de_c_lculo_de_Microsoft_Excel3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package" Target="../embeddings/Hoja_de_c_lculo_de_Microsoft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24716189424447008"/>
          <c:w val="0.8354741877313262"/>
          <c:h val="0.75171144489964048"/>
        </c:manualLayout>
      </c:layout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explosion val="2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BEAC-9D42-91EF-C1D4EFACDEA4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BEAC-9D42-91EF-C1D4EFACDEA4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BEAC-9D42-91EF-C1D4EFACDEA4}"/>
              </c:ext>
            </c:extLst>
          </c:dPt>
          <c:dPt>
            <c:idx val="3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BEAC-9D42-91EF-C1D4EFACDEA4}"/>
              </c:ext>
            </c:extLst>
          </c:dPt>
          <c:dPt>
            <c:idx val="4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BEAC-9D42-91EF-C1D4EFACDEA4}"/>
              </c:ext>
            </c:extLst>
          </c:dPt>
          <c:dPt>
            <c:idx val="5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BEAC-9D42-91EF-C1D4EFACDEA4}"/>
              </c:ext>
            </c:extLst>
          </c:dPt>
          <c:dLbls>
            <c:dLbl>
              <c:idx val="0"/>
              <c:layout>
                <c:manualLayout>
                  <c:x val="-0.21406250000000013"/>
                  <c:y val="3.749999769315959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EAC-9D42-91EF-C1D4EFACDEA4}"/>
                </c:ext>
              </c:extLst>
            </c:dLbl>
            <c:dLbl>
              <c:idx val="1"/>
              <c:layout>
                <c:manualLayout>
                  <c:x val="0.18906249999999999"/>
                  <c:y val="-0.1617187400517506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EAC-9D42-91EF-C1D4EFACDEA4}"/>
                </c:ext>
              </c:extLst>
            </c:dLbl>
            <c:dLbl>
              <c:idx val="2"/>
              <c:layout>
                <c:manualLayout>
                  <c:x val="0.1"/>
                  <c:y val="7.031249567467423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EAC-9D42-91EF-C1D4EFACDEA4}"/>
                </c:ext>
              </c:extLst>
            </c:dLbl>
            <c:dLbl>
              <c:idx val="3"/>
              <c:layout>
                <c:manualLayout>
                  <c:x val="-0.11678159267457579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EAC-9D42-91EF-C1D4EFACDEA4}"/>
                </c:ext>
              </c:extLst>
            </c:dLbl>
            <c:dLbl>
              <c:idx val="4"/>
              <c:layout>
                <c:manualLayout>
                  <c:x val="-3.0542878084119811E-2"/>
                  <c:y val="7.0312495674674236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3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1662087121190152"/>
                      <c:h val="0.1592343652045789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A-BEAC-9D42-91EF-C1D4EFACDEA4}"/>
                </c:ext>
              </c:extLst>
            </c:dLbl>
            <c:dLbl>
              <c:idx val="5"/>
              <c:layout>
                <c:manualLayout>
                  <c:x val="0.15900263002615303"/>
                  <c:y val="2.3437498558224689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5">
                            <a:lumMod val="60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APORTES A ENTIDADES </a:t>
                    </a:r>
                    <a:r>
                      <a:rPr lang="en-US" sz="1200" dirty="0"/>
                      <a:t>DESCENTRALIZADAS</a:t>
                    </a:r>
                    <a:r>
                      <a:rPr lang="en-US" dirty="0"/>
                      <a:t>
1%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2294504361520157"/>
                      <c:h val="0.1972852363874731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8-BEAC-9D42-91EF-C1D4EFACDEA4}"/>
                </c:ext>
              </c:extLst>
            </c:dLbl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Hoja1!$A$2:$A$7</c:f>
              <c:strCache>
                <c:ptCount val="6"/>
                <c:pt idx="0">
                  <c:v>COVID</c:v>
                </c:pt>
                <c:pt idx="1">
                  <c:v>DAAN</c:v>
                </c:pt>
                <c:pt idx="2">
                  <c:v>DAPCA</c:v>
                </c:pt>
                <c:pt idx="3">
                  <c:v>DIRECCIÓN Y COORDINACIÓN</c:v>
                </c:pt>
                <c:pt idx="4">
                  <c:v>ALMACENAMIENTO DE GRANOS BÁSICOS</c:v>
                </c:pt>
                <c:pt idx="5">
                  <c:v>APORTES A ENTIDADES DESCENTRALIZADAS</c:v>
                </c:pt>
              </c:strCache>
            </c:strRef>
          </c:cat>
          <c:val>
            <c:numRef>
              <c:f>Hoja1!$B$2:$B$7</c:f>
              <c:numCache>
                <c:formatCode>#,##0.00</c:formatCode>
                <c:ptCount val="6"/>
                <c:pt idx="0">
                  <c:v>113335107.79000001</c:v>
                </c:pt>
                <c:pt idx="1">
                  <c:v>91716071.069999993</c:v>
                </c:pt>
                <c:pt idx="2">
                  <c:v>20006499.5</c:v>
                </c:pt>
                <c:pt idx="3">
                  <c:v>11557849.73</c:v>
                </c:pt>
                <c:pt idx="4">
                  <c:v>1535273.8</c:v>
                </c:pt>
                <c:pt idx="5">
                  <c:v>1517150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EAC-9D42-91EF-C1D4EFACDEA4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1.390897246990701E-3"/>
          <c:w val="1"/>
          <c:h val="0.98788068836541554"/>
        </c:manualLayout>
      </c:layout>
      <c:pie3DChart>
        <c:varyColors val="1"/>
        <c:dLbls>
          <c:dLblPos val="outEnd"/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5827010784342166"/>
          <c:y val="0.12605930257041445"/>
          <c:w val="0.84172989215657834"/>
          <c:h val="0.83231810787288818"/>
        </c:manualLayout>
      </c:layout>
      <c:pie3DChart>
        <c:varyColors val="1"/>
        <c:dLbls>
          <c:dLblPos val="outEnd"/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Registrados</c:v>
                </c:pt>
              </c:strCache>
            </c:strRef>
          </c:tx>
          <c:spPr>
            <a:gradFill flip="none" rotWithShape="1">
              <a:gsLst>
                <a:gs pos="0">
                  <a:schemeClr val="accent1"/>
                </a:gs>
                <a:gs pos="75000">
                  <a:schemeClr val="accent1">
                    <a:lumMod val="60000"/>
                    <a:lumOff val="40000"/>
                  </a:schemeClr>
                </a:gs>
                <a:gs pos="51000">
                  <a:schemeClr val="accent1">
                    <a:alpha val="75000"/>
                  </a:schemeClr>
                </a:gs>
                <a:gs pos="100000">
                  <a:schemeClr val="accent1">
                    <a:lumMod val="20000"/>
                    <a:lumOff val="80000"/>
                    <a:alpha val="15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Hoja1!$A$2:$A$5</c:f>
              <c:strCache>
                <c:ptCount val="4"/>
                <c:pt idx="0">
                  <c:v>Alta Verapaz</c:v>
                </c:pt>
                <c:pt idx="1">
                  <c:v>Huehuetenango</c:v>
                </c:pt>
                <c:pt idx="2">
                  <c:v>Izabal</c:v>
                </c:pt>
                <c:pt idx="3">
                  <c:v>Quiche</c:v>
                </c:pt>
              </c:strCache>
            </c:strRef>
          </c:cat>
          <c:val>
            <c:numRef>
              <c:f>Hoja1!$B$2:$B$5</c:f>
              <c:numCache>
                <c:formatCode>#,##0</c:formatCode>
                <c:ptCount val="4"/>
                <c:pt idx="0">
                  <c:v>15826</c:v>
                </c:pt>
                <c:pt idx="1">
                  <c:v>5534</c:v>
                </c:pt>
                <c:pt idx="2">
                  <c:v>9127</c:v>
                </c:pt>
                <c:pt idx="3">
                  <c:v>4513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7C1-E543-8189-74A09590AC43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Verificados</c:v>
                </c:pt>
              </c:strCache>
            </c:strRef>
          </c:tx>
          <c:spPr>
            <a:gradFill flip="none" rotWithShape="1">
              <a:gsLst>
                <a:gs pos="0">
                  <a:schemeClr val="accent2"/>
                </a:gs>
                <a:gs pos="75000">
                  <a:schemeClr val="accent2">
                    <a:lumMod val="60000"/>
                    <a:lumOff val="40000"/>
                  </a:schemeClr>
                </a:gs>
                <a:gs pos="51000">
                  <a:schemeClr val="accent2">
                    <a:alpha val="75000"/>
                  </a:schemeClr>
                </a:gs>
                <a:gs pos="100000">
                  <a:schemeClr val="accent2">
                    <a:lumMod val="20000"/>
                    <a:lumOff val="80000"/>
                    <a:alpha val="15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Hoja1!$A$2:$A$5</c:f>
              <c:strCache>
                <c:ptCount val="4"/>
                <c:pt idx="0">
                  <c:v>Alta Verapaz</c:v>
                </c:pt>
                <c:pt idx="1">
                  <c:v>Huehuetenango</c:v>
                </c:pt>
                <c:pt idx="2">
                  <c:v>Izabal</c:v>
                </c:pt>
                <c:pt idx="3">
                  <c:v>Quiche</c:v>
                </c:pt>
              </c:strCache>
            </c:strRef>
          </c:cat>
          <c:val>
            <c:numRef>
              <c:f>Hoja1!$C$2:$C$5</c:f>
              <c:numCache>
                <c:formatCode>#,##0</c:formatCode>
                <c:ptCount val="4"/>
                <c:pt idx="0">
                  <c:v>15113</c:v>
                </c:pt>
                <c:pt idx="1">
                  <c:v>5534</c:v>
                </c:pt>
                <c:pt idx="2">
                  <c:v>9127</c:v>
                </c:pt>
                <c:pt idx="3">
                  <c:v>4249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7C1-E543-8189-74A09590AC43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Trasladado a Banco CHN</c:v>
                </c:pt>
              </c:strCache>
            </c:strRef>
          </c:tx>
          <c:spPr>
            <a:gradFill flip="none" rotWithShape="1">
              <a:gsLst>
                <a:gs pos="0">
                  <a:schemeClr val="accent3"/>
                </a:gs>
                <a:gs pos="75000">
                  <a:schemeClr val="accent3">
                    <a:lumMod val="60000"/>
                    <a:lumOff val="40000"/>
                  </a:schemeClr>
                </a:gs>
                <a:gs pos="51000">
                  <a:schemeClr val="accent3">
                    <a:alpha val="75000"/>
                  </a:schemeClr>
                </a:gs>
                <a:gs pos="100000">
                  <a:schemeClr val="accent3">
                    <a:lumMod val="20000"/>
                    <a:lumOff val="80000"/>
                    <a:alpha val="15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Hoja1!$A$2:$A$5</c:f>
              <c:strCache>
                <c:ptCount val="4"/>
                <c:pt idx="0">
                  <c:v>Alta Verapaz</c:v>
                </c:pt>
                <c:pt idx="1">
                  <c:v>Huehuetenango</c:v>
                </c:pt>
                <c:pt idx="2">
                  <c:v>Izabal</c:v>
                </c:pt>
                <c:pt idx="3">
                  <c:v>Quiche</c:v>
                </c:pt>
              </c:strCache>
            </c:strRef>
          </c:cat>
          <c:val>
            <c:numRef>
              <c:f>Hoja1!$D$2:$D$5</c:f>
              <c:numCache>
                <c:formatCode>#,##0</c:formatCode>
                <c:ptCount val="4"/>
                <c:pt idx="1">
                  <c:v>5534</c:v>
                </c:pt>
                <c:pt idx="2">
                  <c:v>8941</c:v>
                </c:pt>
                <c:pt idx="3">
                  <c:v>2741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D7C1-E543-8189-74A09590AC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55"/>
        <c:overlap val="-70"/>
        <c:axId val="103246848"/>
        <c:axId val="103248640"/>
      </c:barChart>
      <c:catAx>
        <c:axId val="103246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03248640"/>
        <c:crosses val="autoZero"/>
        <c:auto val="1"/>
        <c:lblAlgn val="ctr"/>
        <c:lblOffset val="100"/>
        <c:noMultiLvlLbl val="0"/>
      </c:catAx>
      <c:valAx>
        <c:axId val="103248640"/>
        <c:scaling>
          <c:orientation val="minMax"/>
        </c:scaling>
        <c:delete val="0"/>
        <c:axPos val="l"/>
        <c:majorGridlines>
          <c:spPr>
            <a:ln w="6350" cap="flat" cmpd="sng" algn="ctr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0" i="0" u="none" strike="noStrike" kern="1200" cap="all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GT" dirty="0">
                    <a:solidFill>
                      <a:srgbClr val="002060"/>
                    </a:solidFill>
                  </a:rPr>
                  <a:t>Beneficiarios</a:t>
                </a:r>
              </a:p>
            </c:rich>
          </c:tx>
          <c:layout>
            <c:manualLayout>
              <c:xMode val="edge"/>
              <c:yMode val="edge"/>
              <c:x val="9.8437499999999997E-2"/>
              <c:y val="0.30723917837348819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03246848"/>
        <c:crosses val="autoZero"/>
        <c:crossBetween val="between"/>
      </c:valAx>
      <c:dTable>
        <c:showHorzBorder val="1"/>
        <c:showVertBorder val="1"/>
        <c:showOutline val="0"/>
        <c:showKeys val="1"/>
        <c:spPr>
          <a:noFill/>
          <a:ln w="9525"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2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</c:dTable>
      <c:spPr>
        <a:noFill/>
        <a:ln w="25400"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5000"/>
                <a:lumOff val="95000"/>
              </a:schemeClr>
            </a:gs>
            <a:gs pos="0">
              <a:schemeClr val="tx1">
                <a:lumMod val="25000"/>
                <a:lumOff val="7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5000"/>
                <a:lumOff val="95000"/>
              </a:schemeClr>
            </a:gs>
            <a:gs pos="0">
              <a:schemeClr val="tx1">
                <a:lumMod val="25000"/>
                <a:lumOff val="7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12/5/2021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57228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bg1"/>
                </a:solidFill>
                <a:latin typeface="Montserrat-Black"/>
                <a:cs typeface="Montserrat-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12/5/2021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52412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bg1"/>
                </a:solidFill>
                <a:latin typeface="Montserrat-Black"/>
                <a:cs typeface="Montserrat-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12/5/2021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37631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bg1"/>
                </a:solidFill>
                <a:latin typeface="Montserrat-Black"/>
                <a:cs typeface="Montserrat-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12/5/2021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68762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18557" y="5183779"/>
            <a:ext cx="7560768" cy="127641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4671" y="5254752"/>
            <a:ext cx="7384542" cy="1100327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4614671" y="5247132"/>
            <a:ext cx="7385050" cy="551815"/>
          </a:xfrm>
          <a:custGeom>
            <a:avLst/>
            <a:gdLst/>
            <a:ahLst/>
            <a:cxnLst/>
            <a:rect l="l" t="t" r="r" b="b"/>
            <a:pathLst>
              <a:path w="7385050" h="551814">
                <a:moveTo>
                  <a:pt x="6682358" y="0"/>
                </a:moveTo>
                <a:lnTo>
                  <a:pt x="6696980" y="46329"/>
                </a:lnTo>
                <a:lnTo>
                  <a:pt x="6741209" y="185318"/>
                </a:lnTo>
                <a:lnTo>
                  <a:pt x="6755892" y="231648"/>
                </a:lnTo>
                <a:lnTo>
                  <a:pt x="0" y="231648"/>
                </a:lnTo>
                <a:lnTo>
                  <a:pt x="0" y="551688"/>
                </a:lnTo>
                <a:lnTo>
                  <a:pt x="7384542" y="551688"/>
                </a:lnTo>
                <a:lnTo>
                  <a:pt x="6682358" y="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0488952" cy="965005"/>
          </a:xfrm>
          <a:prstGeom prst="rect">
            <a:avLst/>
          </a:prstGeom>
        </p:spPr>
      </p:pic>
      <p:sp>
        <p:nvSpPr>
          <p:cNvPr id="20" name="bg object 20"/>
          <p:cNvSpPr/>
          <p:nvPr/>
        </p:nvSpPr>
        <p:spPr>
          <a:xfrm>
            <a:off x="0" y="0"/>
            <a:ext cx="10484485" cy="906780"/>
          </a:xfrm>
          <a:custGeom>
            <a:avLst/>
            <a:gdLst/>
            <a:ahLst/>
            <a:cxnLst/>
            <a:rect l="l" t="t" r="r" b="b"/>
            <a:pathLst>
              <a:path w="10484485" h="906780">
                <a:moveTo>
                  <a:pt x="0" y="906779"/>
                </a:moveTo>
                <a:lnTo>
                  <a:pt x="10484358" y="906779"/>
                </a:lnTo>
                <a:lnTo>
                  <a:pt x="10484358" y="0"/>
                </a:lnTo>
                <a:lnTo>
                  <a:pt x="0" y="0"/>
                </a:lnTo>
                <a:lnTo>
                  <a:pt x="0" y="906779"/>
                </a:lnTo>
                <a:close/>
              </a:path>
            </a:pathLst>
          </a:custGeom>
          <a:solidFill>
            <a:srgbClr val="0A2A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473963" y="135636"/>
            <a:ext cx="3137535" cy="685165"/>
          </a:xfrm>
          <a:custGeom>
            <a:avLst/>
            <a:gdLst/>
            <a:ahLst/>
            <a:cxnLst/>
            <a:rect l="l" t="t" r="r" b="b"/>
            <a:pathLst>
              <a:path w="3137535" h="685165">
                <a:moveTo>
                  <a:pt x="3137154" y="0"/>
                </a:moveTo>
                <a:lnTo>
                  <a:pt x="0" y="0"/>
                </a:lnTo>
                <a:lnTo>
                  <a:pt x="0" y="685037"/>
                </a:lnTo>
                <a:lnTo>
                  <a:pt x="3137154" y="685037"/>
                </a:lnTo>
                <a:lnTo>
                  <a:pt x="313715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2" name="bg object 22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963" y="98297"/>
            <a:ext cx="1896618" cy="764286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9151" y="169163"/>
            <a:ext cx="1136903" cy="562355"/>
          </a:xfrm>
          <a:prstGeom prst="rect">
            <a:avLst/>
          </a:prstGeom>
        </p:spPr>
      </p:pic>
      <p:sp>
        <p:nvSpPr>
          <p:cNvPr id="24" name="bg object 24"/>
          <p:cNvSpPr/>
          <p:nvPr/>
        </p:nvSpPr>
        <p:spPr>
          <a:xfrm>
            <a:off x="2328291" y="235077"/>
            <a:ext cx="0" cy="497205"/>
          </a:xfrm>
          <a:custGeom>
            <a:avLst/>
            <a:gdLst/>
            <a:ahLst/>
            <a:cxnLst/>
            <a:rect l="l" t="t" r="r" b="b"/>
            <a:pathLst>
              <a:path h="497205">
                <a:moveTo>
                  <a:pt x="0" y="0"/>
                </a:moveTo>
                <a:lnTo>
                  <a:pt x="0" y="497077"/>
                </a:lnTo>
              </a:path>
            </a:pathLst>
          </a:custGeom>
          <a:ln w="9525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0" y="1955625"/>
            <a:ext cx="4471035" cy="229870"/>
          </a:xfrm>
          <a:custGeom>
            <a:avLst/>
            <a:gdLst/>
            <a:ahLst/>
            <a:cxnLst/>
            <a:rect l="l" t="t" r="r" b="b"/>
            <a:pathLst>
              <a:path w="4471035" h="229869">
                <a:moveTo>
                  <a:pt x="0" y="0"/>
                </a:moveTo>
                <a:lnTo>
                  <a:pt x="0" y="229592"/>
                </a:lnTo>
                <a:lnTo>
                  <a:pt x="4470608" y="229592"/>
                </a:lnTo>
                <a:lnTo>
                  <a:pt x="4470608" y="0"/>
                </a:lnTo>
                <a:lnTo>
                  <a:pt x="0" y="0"/>
                </a:lnTo>
                <a:close/>
              </a:path>
            </a:pathLst>
          </a:custGeom>
          <a:solidFill>
            <a:srgbClr val="D9E0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0" y="2392650"/>
            <a:ext cx="4471035" cy="229235"/>
          </a:xfrm>
          <a:custGeom>
            <a:avLst/>
            <a:gdLst/>
            <a:ahLst/>
            <a:cxnLst/>
            <a:rect l="l" t="t" r="r" b="b"/>
            <a:pathLst>
              <a:path w="4471035" h="229235">
                <a:moveTo>
                  <a:pt x="0" y="0"/>
                </a:moveTo>
                <a:lnTo>
                  <a:pt x="0" y="229228"/>
                </a:lnTo>
                <a:lnTo>
                  <a:pt x="4470608" y="229228"/>
                </a:lnTo>
                <a:lnTo>
                  <a:pt x="4470608" y="0"/>
                </a:lnTo>
                <a:lnTo>
                  <a:pt x="0" y="0"/>
                </a:lnTo>
                <a:close/>
              </a:path>
            </a:pathLst>
          </a:custGeom>
          <a:solidFill>
            <a:srgbClr val="D9E0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0" y="2829311"/>
            <a:ext cx="4471035" cy="229235"/>
          </a:xfrm>
          <a:custGeom>
            <a:avLst/>
            <a:gdLst/>
            <a:ahLst/>
            <a:cxnLst/>
            <a:rect l="l" t="t" r="r" b="b"/>
            <a:pathLst>
              <a:path w="4471035" h="229235">
                <a:moveTo>
                  <a:pt x="0" y="0"/>
                </a:moveTo>
                <a:lnTo>
                  <a:pt x="0" y="229228"/>
                </a:lnTo>
                <a:lnTo>
                  <a:pt x="4470608" y="229228"/>
                </a:lnTo>
                <a:lnTo>
                  <a:pt x="4470608" y="0"/>
                </a:lnTo>
                <a:lnTo>
                  <a:pt x="0" y="0"/>
                </a:lnTo>
                <a:close/>
              </a:path>
            </a:pathLst>
          </a:custGeom>
          <a:solidFill>
            <a:srgbClr val="D9E0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g object 28"/>
          <p:cNvSpPr/>
          <p:nvPr/>
        </p:nvSpPr>
        <p:spPr>
          <a:xfrm>
            <a:off x="0" y="3265972"/>
            <a:ext cx="4471035" cy="229235"/>
          </a:xfrm>
          <a:custGeom>
            <a:avLst/>
            <a:gdLst/>
            <a:ahLst/>
            <a:cxnLst/>
            <a:rect l="l" t="t" r="r" b="b"/>
            <a:pathLst>
              <a:path w="4471035" h="229235">
                <a:moveTo>
                  <a:pt x="0" y="0"/>
                </a:moveTo>
                <a:lnTo>
                  <a:pt x="0" y="229228"/>
                </a:lnTo>
                <a:lnTo>
                  <a:pt x="4470608" y="229228"/>
                </a:lnTo>
                <a:lnTo>
                  <a:pt x="4470608" y="0"/>
                </a:lnTo>
                <a:lnTo>
                  <a:pt x="0" y="0"/>
                </a:lnTo>
                <a:close/>
              </a:path>
            </a:pathLst>
          </a:custGeom>
          <a:solidFill>
            <a:srgbClr val="D9E0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g object 29"/>
          <p:cNvSpPr/>
          <p:nvPr/>
        </p:nvSpPr>
        <p:spPr>
          <a:xfrm>
            <a:off x="0" y="3702633"/>
            <a:ext cx="4471035" cy="229235"/>
          </a:xfrm>
          <a:custGeom>
            <a:avLst/>
            <a:gdLst/>
            <a:ahLst/>
            <a:cxnLst/>
            <a:rect l="l" t="t" r="r" b="b"/>
            <a:pathLst>
              <a:path w="4471035" h="229235">
                <a:moveTo>
                  <a:pt x="0" y="0"/>
                </a:moveTo>
                <a:lnTo>
                  <a:pt x="0" y="229228"/>
                </a:lnTo>
                <a:lnTo>
                  <a:pt x="4470608" y="229228"/>
                </a:lnTo>
                <a:lnTo>
                  <a:pt x="4470608" y="0"/>
                </a:lnTo>
                <a:lnTo>
                  <a:pt x="0" y="0"/>
                </a:lnTo>
                <a:close/>
              </a:path>
            </a:pathLst>
          </a:custGeom>
          <a:solidFill>
            <a:srgbClr val="D9E0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g object 30"/>
          <p:cNvSpPr/>
          <p:nvPr/>
        </p:nvSpPr>
        <p:spPr>
          <a:xfrm>
            <a:off x="0" y="4139366"/>
            <a:ext cx="4471035" cy="229870"/>
          </a:xfrm>
          <a:custGeom>
            <a:avLst/>
            <a:gdLst/>
            <a:ahLst/>
            <a:cxnLst/>
            <a:rect l="l" t="t" r="r" b="b"/>
            <a:pathLst>
              <a:path w="4471035" h="229870">
                <a:moveTo>
                  <a:pt x="0" y="0"/>
                </a:moveTo>
                <a:lnTo>
                  <a:pt x="0" y="229592"/>
                </a:lnTo>
                <a:lnTo>
                  <a:pt x="4470608" y="229592"/>
                </a:lnTo>
                <a:lnTo>
                  <a:pt x="4470608" y="0"/>
                </a:lnTo>
                <a:lnTo>
                  <a:pt x="0" y="0"/>
                </a:lnTo>
                <a:close/>
              </a:path>
            </a:pathLst>
          </a:custGeom>
          <a:solidFill>
            <a:srgbClr val="D9E0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g object 31"/>
          <p:cNvSpPr/>
          <p:nvPr/>
        </p:nvSpPr>
        <p:spPr>
          <a:xfrm>
            <a:off x="0" y="4576391"/>
            <a:ext cx="4471035" cy="229235"/>
          </a:xfrm>
          <a:custGeom>
            <a:avLst/>
            <a:gdLst/>
            <a:ahLst/>
            <a:cxnLst/>
            <a:rect l="l" t="t" r="r" b="b"/>
            <a:pathLst>
              <a:path w="4471035" h="229235">
                <a:moveTo>
                  <a:pt x="0" y="0"/>
                </a:moveTo>
                <a:lnTo>
                  <a:pt x="0" y="229228"/>
                </a:lnTo>
                <a:lnTo>
                  <a:pt x="4470608" y="229228"/>
                </a:lnTo>
                <a:lnTo>
                  <a:pt x="4470608" y="0"/>
                </a:lnTo>
                <a:lnTo>
                  <a:pt x="0" y="0"/>
                </a:lnTo>
                <a:close/>
              </a:path>
            </a:pathLst>
          </a:custGeom>
          <a:solidFill>
            <a:srgbClr val="D9E0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g object 32"/>
          <p:cNvSpPr/>
          <p:nvPr/>
        </p:nvSpPr>
        <p:spPr>
          <a:xfrm>
            <a:off x="0" y="5013052"/>
            <a:ext cx="4471035" cy="229235"/>
          </a:xfrm>
          <a:custGeom>
            <a:avLst/>
            <a:gdLst/>
            <a:ahLst/>
            <a:cxnLst/>
            <a:rect l="l" t="t" r="r" b="b"/>
            <a:pathLst>
              <a:path w="4471035" h="229235">
                <a:moveTo>
                  <a:pt x="0" y="0"/>
                </a:moveTo>
                <a:lnTo>
                  <a:pt x="0" y="229228"/>
                </a:lnTo>
                <a:lnTo>
                  <a:pt x="4470608" y="229228"/>
                </a:lnTo>
                <a:lnTo>
                  <a:pt x="4470608" y="0"/>
                </a:lnTo>
                <a:lnTo>
                  <a:pt x="0" y="0"/>
                </a:lnTo>
                <a:close/>
              </a:path>
            </a:pathLst>
          </a:custGeom>
          <a:solidFill>
            <a:srgbClr val="D9E0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g object 33"/>
          <p:cNvSpPr/>
          <p:nvPr/>
        </p:nvSpPr>
        <p:spPr>
          <a:xfrm>
            <a:off x="0" y="5449654"/>
            <a:ext cx="4471035" cy="229235"/>
          </a:xfrm>
          <a:custGeom>
            <a:avLst/>
            <a:gdLst/>
            <a:ahLst/>
            <a:cxnLst/>
            <a:rect l="l" t="t" r="r" b="b"/>
            <a:pathLst>
              <a:path w="4471035" h="229235">
                <a:moveTo>
                  <a:pt x="0" y="0"/>
                </a:moveTo>
                <a:lnTo>
                  <a:pt x="0" y="229228"/>
                </a:lnTo>
                <a:lnTo>
                  <a:pt x="4470608" y="229228"/>
                </a:lnTo>
                <a:lnTo>
                  <a:pt x="4470608" y="0"/>
                </a:lnTo>
                <a:lnTo>
                  <a:pt x="0" y="0"/>
                </a:lnTo>
                <a:close/>
              </a:path>
            </a:pathLst>
          </a:custGeom>
          <a:solidFill>
            <a:srgbClr val="D9E0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12/5/2021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42516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0465325" cy="965005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0" y="0"/>
            <a:ext cx="10460990" cy="906780"/>
          </a:xfrm>
          <a:custGeom>
            <a:avLst/>
            <a:gdLst/>
            <a:ahLst/>
            <a:cxnLst/>
            <a:rect l="l" t="t" r="r" b="b"/>
            <a:pathLst>
              <a:path w="10460990" h="906780">
                <a:moveTo>
                  <a:pt x="10460736" y="0"/>
                </a:moveTo>
                <a:lnTo>
                  <a:pt x="0" y="0"/>
                </a:lnTo>
                <a:lnTo>
                  <a:pt x="0" y="906779"/>
                </a:lnTo>
                <a:lnTo>
                  <a:pt x="10460736" y="906779"/>
                </a:lnTo>
                <a:lnTo>
                  <a:pt x="10460736" y="0"/>
                </a:lnTo>
                <a:close/>
              </a:path>
            </a:pathLst>
          </a:custGeom>
          <a:solidFill>
            <a:srgbClr val="0A2A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450341" y="135636"/>
            <a:ext cx="3137535" cy="685165"/>
          </a:xfrm>
          <a:custGeom>
            <a:avLst/>
            <a:gdLst/>
            <a:ahLst/>
            <a:cxnLst/>
            <a:rect l="l" t="t" r="r" b="b"/>
            <a:pathLst>
              <a:path w="3137535" h="685165">
                <a:moveTo>
                  <a:pt x="3137154" y="0"/>
                </a:moveTo>
                <a:lnTo>
                  <a:pt x="0" y="0"/>
                </a:lnTo>
                <a:lnTo>
                  <a:pt x="0" y="685037"/>
                </a:lnTo>
                <a:lnTo>
                  <a:pt x="3137154" y="685037"/>
                </a:lnTo>
                <a:lnTo>
                  <a:pt x="313715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341" y="98297"/>
            <a:ext cx="1896618" cy="764286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5529" y="169163"/>
            <a:ext cx="1136142" cy="562355"/>
          </a:xfrm>
          <a:prstGeom prst="rect">
            <a:avLst/>
          </a:prstGeom>
        </p:spPr>
      </p:pic>
      <p:sp>
        <p:nvSpPr>
          <p:cNvPr id="21" name="bg object 21"/>
          <p:cNvSpPr/>
          <p:nvPr/>
        </p:nvSpPr>
        <p:spPr>
          <a:xfrm>
            <a:off x="2304669" y="235077"/>
            <a:ext cx="0" cy="497205"/>
          </a:xfrm>
          <a:custGeom>
            <a:avLst/>
            <a:gdLst/>
            <a:ahLst/>
            <a:cxnLst/>
            <a:rect l="l" t="t" r="r" b="b"/>
            <a:pathLst>
              <a:path h="497205">
                <a:moveTo>
                  <a:pt x="0" y="0"/>
                </a:moveTo>
                <a:lnTo>
                  <a:pt x="0" y="497077"/>
                </a:lnTo>
              </a:path>
            </a:pathLst>
          </a:custGeom>
          <a:ln w="9525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344672" y="63500"/>
            <a:ext cx="5502655" cy="90296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chemeClr val="bg1"/>
                </a:solidFill>
                <a:latin typeface="Montserrat-Black"/>
                <a:cs typeface="Montserrat-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60425" y="2433791"/>
            <a:ext cx="5742940" cy="27070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12/5/2021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0155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chart" Target="../charts/chart1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9.png"/><Relationship Id="rId7" Type="http://schemas.openxmlformats.org/officeDocument/2006/relationships/image" Target="../media/image17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chart" Target="../charts/chart2.xml"/><Relationship Id="rId4" Type="http://schemas.openxmlformats.org/officeDocument/2006/relationships/image" Target="../media/image10.png"/><Relationship Id="rId9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9.png"/><Relationship Id="rId7" Type="http://schemas.openxmlformats.org/officeDocument/2006/relationships/image" Target="../media/image21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chart" Target="../charts/chart3.xml"/><Relationship Id="rId4" Type="http://schemas.openxmlformats.org/officeDocument/2006/relationships/image" Target="../media/image10.png"/><Relationship Id="rId9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27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chart" Target="../charts/chart4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FFFD0EA-2EBC-E245-A630-E758C17B59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4"/>
          <p:cNvSpPr txBox="1"/>
          <p:nvPr/>
        </p:nvSpPr>
        <p:spPr>
          <a:xfrm>
            <a:off x="989160" y="3794842"/>
            <a:ext cx="1003648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cs typeface="Calibri"/>
              </a:rPr>
              <a:t>SEGURIDAD ALIMENTARIA</a:t>
            </a:r>
            <a:endParaRPr kumimoji="0" lang="en-US" sz="7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3" name="TextBox 4"/>
          <p:cNvSpPr txBox="1"/>
          <p:nvPr/>
        </p:nvSpPr>
        <p:spPr>
          <a:xfrm>
            <a:off x="1091407" y="5210642"/>
            <a:ext cx="100091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defRPr/>
            </a:pPr>
            <a:r>
              <a:rPr lang="en-US" sz="2400" noProof="0" dirty="0" err="1" smtClean="0">
                <a:solidFill>
                  <a:schemeClr val="bg1"/>
                </a:solidFill>
                <a:cs typeface="Calibri"/>
              </a:rPr>
              <a:t>Avance</a:t>
            </a:r>
            <a:r>
              <a:rPr lang="en-US" sz="2400" noProof="0" dirty="0" smtClean="0">
                <a:solidFill>
                  <a:schemeClr val="bg1"/>
                </a:solidFill>
                <a:cs typeface="Calibri"/>
              </a:rPr>
              <a:t> de los programas de </a:t>
            </a:r>
            <a:r>
              <a:rPr lang="en-US" sz="2400" noProof="0" dirty="0" err="1" smtClean="0">
                <a:solidFill>
                  <a:schemeClr val="bg1"/>
                </a:solidFill>
                <a:cs typeface="Calibri"/>
              </a:rPr>
              <a:t>producción</a:t>
            </a:r>
            <a:r>
              <a:rPr lang="en-US" sz="2400" noProof="0" dirty="0" smtClean="0">
                <a:solidFill>
                  <a:schemeClr val="bg1"/>
                </a:solidFill>
                <a:cs typeface="Calibri"/>
              </a:rPr>
              <a:t> </a:t>
            </a:r>
            <a:r>
              <a:rPr lang="en-US" sz="2400" noProof="0" dirty="0" err="1" smtClean="0">
                <a:solidFill>
                  <a:schemeClr val="bg1"/>
                </a:solidFill>
                <a:cs typeface="Calibri"/>
              </a:rPr>
              <a:t>comunitaria</a:t>
            </a:r>
            <a:r>
              <a:rPr lang="en-US" sz="2400" noProof="0" dirty="0" smtClean="0">
                <a:solidFill>
                  <a:schemeClr val="bg1"/>
                </a:solidFill>
                <a:cs typeface="Calibri"/>
              </a:rPr>
              <a:t> de </a:t>
            </a:r>
            <a:r>
              <a:rPr lang="en-US" sz="2400" noProof="0" dirty="0" err="1" smtClean="0">
                <a:solidFill>
                  <a:schemeClr val="bg1"/>
                </a:solidFill>
                <a:cs typeface="Calibri"/>
              </a:rPr>
              <a:t>alimentos</a:t>
            </a:r>
            <a:r>
              <a:rPr lang="en-US" sz="2400" noProof="0" dirty="0" smtClean="0">
                <a:solidFill>
                  <a:schemeClr val="bg1"/>
                </a:solidFill>
                <a:cs typeface="Calibri"/>
              </a:rPr>
              <a:t> </a:t>
            </a:r>
          </a:p>
          <a:p>
            <a:pPr algn="ctr" defTabSz="457200">
              <a:defRPr/>
            </a:pPr>
            <a:r>
              <a:rPr lang="en-US" sz="2400" noProof="0" dirty="0" smtClean="0">
                <a:solidFill>
                  <a:schemeClr val="bg1"/>
                </a:solidFill>
                <a:cs typeface="Calibri"/>
              </a:rPr>
              <a:t>y </a:t>
            </a:r>
            <a:r>
              <a:rPr lang="en-US" sz="2400" noProof="0" dirty="0" err="1" smtClean="0">
                <a:solidFill>
                  <a:schemeClr val="bg1"/>
                </a:solidFill>
                <a:cs typeface="Calibri"/>
              </a:rPr>
              <a:t>apoyo</a:t>
            </a:r>
            <a:r>
              <a:rPr lang="en-US" sz="2400" noProof="0" dirty="0" smtClean="0">
                <a:solidFill>
                  <a:schemeClr val="bg1"/>
                </a:solidFill>
                <a:cs typeface="Calibri"/>
              </a:rPr>
              <a:t> </a:t>
            </a:r>
            <a:r>
              <a:rPr lang="en-US" sz="2400" noProof="0" dirty="0" err="1" smtClean="0">
                <a:solidFill>
                  <a:schemeClr val="bg1"/>
                </a:solidFill>
                <a:cs typeface="Calibri"/>
              </a:rPr>
              <a:t>alimentario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77987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ángulo 16">
            <a:extLst>
              <a:ext uri="{FF2B5EF4-FFF2-40B4-BE49-F238E27FC236}">
                <a16:creationId xmlns:a16="http://schemas.microsoft.com/office/drawing/2014/main" xmlns="" id="{6400E6E8-CEF6-4480-82B8-F00C114E50CC}"/>
              </a:ext>
            </a:extLst>
          </p:cNvPr>
          <p:cNvSpPr/>
          <p:nvPr/>
        </p:nvSpPr>
        <p:spPr>
          <a:xfrm rot="16200000">
            <a:off x="-2998752" y="2975528"/>
            <a:ext cx="6858003" cy="906945"/>
          </a:xfrm>
          <a:prstGeom prst="rect">
            <a:avLst/>
          </a:prstGeom>
          <a:solidFill>
            <a:srgbClr val="0B2A49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G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xmlns="" id="{3D995BF0-1B4A-44E1-B317-61BB58DE4A9E}"/>
              </a:ext>
            </a:extLst>
          </p:cNvPr>
          <p:cNvSpPr/>
          <p:nvPr/>
        </p:nvSpPr>
        <p:spPr>
          <a:xfrm>
            <a:off x="1004166" y="135661"/>
            <a:ext cx="3137278" cy="68494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G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xmlns="" id="{B98E4E05-96C8-4B1D-9DBD-6C7921E52AC6}"/>
              </a:ext>
            </a:extLst>
          </p:cNvPr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4166" y="98154"/>
            <a:ext cx="1896646" cy="764657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xmlns="" id="{76E9E5C8-C853-415E-9F45-0C651F93EE6B}"/>
              </a:ext>
            </a:extLst>
          </p:cNvPr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89417" y="168812"/>
            <a:ext cx="1136800" cy="562708"/>
          </a:xfrm>
          <a:prstGeom prst="rect">
            <a:avLst/>
          </a:prstGeom>
        </p:spPr>
      </p:pic>
      <p:cxnSp>
        <p:nvCxnSpPr>
          <p:cNvPr id="21" name="Conector recto 20">
            <a:extLst>
              <a:ext uri="{FF2B5EF4-FFF2-40B4-BE49-F238E27FC236}">
                <a16:creationId xmlns:a16="http://schemas.microsoft.com/office/drawing/2014/main" xmlns="" id="{277DAE30-5EC2-4178-AB69-7F9ADFC7B41A}"/>
              </a:ext>
            </a:extLst>
          </p:cNvPr>
          <p:cNvCxnSpPr/>
          <p:nvPr/>
        </p:nvCxnSpPr>
        <p:spPr>
          <a:xfrm>
            <a:off x="2858156" y="234462"/>
            <a:ext cx="0" cy="49705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CuadroTexto 14">
            <a:extLst>
              <a:ext uri="{FF2B5EF4-FFF2-40B4-BE49-F238E27FC236}">
                <a16:creationId xmlns:a16="http://schemas.microsoft.com/office/drawing/2014/main" xmlns="" id="{7FAF10EC-63B3-408D-8AD3-28D96A952454}"/>
              </a:ext>
            </a:extLst>
          </p:cNvPr>
          <p:cNvSpPr txBox="1"/>
          <p:nvPr/>
        </p:nvSpPr>
        <p:spPr>
          <a:xfrm>
            <a:off x="4007757" y="152505"/>
            <a:ext cx="587602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s-GT" sz="2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Viceministerio de Seguridad Alimentaria y Nutricional</a:t>
            </a:r>
            <a:endParaRPr kumimoji="0" lang="es-GT" sz="2400" i="0" u="none" strike="noStrike" kern="1200" normalizeH="0" baseline="0" noProof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B5FAAEEB-24AC-471E-B7C0-EEE23E39670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04399" y="49321"/>
            <a:ext cx="866087" cy="857623"/>
          </a:xfrm>
          <a:prstGeom prst="rect">
            <a:avLst/>
          </a:prstGeom>
        </p:spPr>
      </p:pic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xmlns="" id="{F547324D-F48C-F64E-A63C-B0846DC7D8C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07982878"/>
              </p:ext>
            </p:extLst>
          </p:nvPr>
        </p:nvGraphicFramePr>
        <p:xfrm>
          <a:off x="776019" y="1431174"/>
          <a:ext cx="7068751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4" name="CuadroTexto 13">
            <a:extLst>
              <a:ext uri="{FF2B5EF4-FFF2-40B4-BE49-F238E27FC236}">
                <a16:creationId xmlns:a16="http://schemas.microsoft.com/office/drawing/2014/main" xmlns="" id="{17BA8BA7-C2DD-9E4A-A064-B55D780E3C09}"/>
              </a:ext>
            </a:extLst>
          </p:cNvPr>
          <p:cNvSpPr txBox="1"/>
          <p:nvPr/>
        </p:nvSpPr>
        <p:spPr>
          <a:xfrm>
            <a:off x="3457816" y="8717704"/>
            <a:ext cx="5438989" cy="52322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s-GT" sz="2800" b="1" dirty="0">
                <a:solidFill>
                  <a:srgbClr val="5B8435"/>
                </a:solidFill>
              </a:rPr>
              <a:t>Ejecutado             Q. 239,667,951.89</a:t>
            </a:r>
          </a:p>
        </p:txBody>
      </p:sp>
      <p:sp>
        <p:nvSpPr>
          <p:cNvPr id="23" name="object 20">
            <a:extLst>
              <a:ext uri="{FF2B5EF4-FFF2-40B4-BE49-F238E27FC236}">
                <a16:creationId xmlns:a16="http://schemas.microsoft.com/office/drawing/2014/main" xmlns="" id="{E7852C06-3130-A74A-B9DC-6CD31AA8D1D4}"/>
              </a:ext>
            </a:extLst>
          </p:cNvPr>
          <p:cNvSpPr txBox="1"/>
          <p:nvPr/>
        </p:nvSpPr>
        <p:spPr>
          <a:xfrm>
            <a:off x="7875952" y="1644034"/>
            <a:ext cx="3157808" cy="33977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spcBef>
                <a:spcPts val="1200"/>
              </a:spcBef>
              <a:defRPr/>
            </a:pPr>
            <a:r>
              <a:rPr kumimoji="0" lang="es-MX" sz="3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Montserrat"/>
                <a:cs typeface="Montserrat"/>
              </a:rPr>
              <a:t>A la fecha, el VISAN</a:t>
            </a:r>
            <a:r>
              <a:rPr kumimoji="0" lang="es-MX" sz="3500" b="0" i="0" u="none" strike="noStrike" kern="1200" cap="none" spc="0" normalizeH="0" noProof="0" dirty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Montserrat"/>
                <a:cs typeface="Montserrat"/>
              </a:rPr>
              <a:t> ha ejecutado el </a:t>
            </a:r>
            <a:r>
              <a:rPr lang="es-MX" sz="3500" b="1" spc="-5" dirty="0">
                <a:solidFill>
                  <a:srgbClr val="001F5F"/>
                </a:solidFill>
                <a:latin typeface="Montserrat-Black"/>
                <a:cs typeface="Montserrat-Black"/>
              </a:rPr>
              <a:t>88.31%</a:t>
            </a:r>
            <a:endParaRPr lang="es-MX" sz="3500" dirty="0">
              <a:solidFill>
                <a:prstClr val="black"/>
              </a:solidFill>
              <a:latin typeface="Montserrat-Black"/>
              <a:cs typeface="Montserrat-Black"/>
            </a:endParaRPr>
          </a:p>
          <a:p>
            <a:pPr marL="12700" marR="0" lvl="0" indent="0" algn="ctr" defTabSz="914400" rtl="0" eaLnBrk="1" fontAlgn="auto" latinLnBrk="0" hangingPunct="1"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500" b="0" i="0" u="none" strike="noStrike" kern="1200" cap="none" spc="0" normalizeH="0" noProof="0" dirty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Montserrat"/>
                <a:cs typeface="Montserrat"/>
              </a:rPr>
              <a:t>de su presupuesto.</a:t>
            </a:r>
            <a:endParaRPr kumimoji="0" sz="3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/>
              <a:cs typeface="Montserrat"/>
            </a:endParaRPr>
          </a:p>
        </p:txBody>
      </p:sp>
      <p:grpSp>
        <p:nvGrpSpPr>
          <p:cNvPr id="24" name="object 22">
            <a:extLst>
              <a:ext uri="{FF2B5EF4-FFF2-40B4-BE49-F238E27FC236}">
                <a16:creationId xmlns:a16="http://schemas.microsoft.com/office/drawing/2014/main" xmlns="" id="{52392335-665B-1C47-8460-8128F294320C}"/>
              </a:ext>
            </a:extLst>
          </p:cNvPr>
          <p:cNvGrpSpPr/>
          <p:nvPr/>
        </p:nvGrpSpPr>
        <p:grpSpPr>
          <a:xfrm>
            <a:off x="6945771" y="1565215"/>
            <a:ext cx="259753" cy="3613151"/>
            <a:chOff x="5952492" y="1412723"/>
            <a:chExt cx="121285" cy="4486910"/>
          </a:xfrm>
        </p:grpSpPr>
        <p:pic>
          <p:nvPicPr>
            <p:cNvPr id="25" name="object 23">
              <a:extLst>
                <a:ext uri="{FF2B5EF4-FFF2-40B4-BE49-F238E27FC236}">
                  <a16:creationId xmlns:a16="http://schemas.microsoft.com/office/drawing/2014/main" xmlns="" id="{50D855B4-98EE-8D47-85BA-1F6B0EF68218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952492" y="1412723"/>
              <a:ext cx="121180" cy="4486766"/>
            </a:xfrm>
            <a:prstGeom prst="rect">
              <a:avLst/>
            </a:prstGeom>
          </p:spPr>
        </p:pic>
        <p:sp>
          <p:nvSpPr>
            <p:cNvPr id="26" name="object 24">
              <a:extLst>
                <a:ext uri="{FF2B5EF4-FFF2-40B4-BE49-F238E27FC236}">
                  <a16:creationId xmlns:a16="http://schemas.microsoft.com/office/drawing/2014/main" xmlns="" id="{BC18C2E8-5F7E-464B-AE2B-4CFE9E106762}"/>
                </a:ext>
              </a:extLst>
            </p:cNvPr>
            <p:cNvSpPr/>
            <p:nvPr/>
          </p:nvSpPr>
          <p:spPr>
            <a:xfrm>
              <a:off x="5983223" y="1424177"/>
              <a:ext cx="0" cy="4411980"/>
            </a:xfrm>
            <a:custGeom>
              <a:avLst/>
              <a:gdLst/>
              <a:ahLst/>
              <a:cxnLst/>
              <a:rect l="l" t="t" r="r" b="b"/>
              <a:pathLst>
                <a:path h="4411980">
                  <a:moveTo>
                    <a:pt x="0" y="0"/>
                  </a:moveTo>
                  <a:lnTo>
                    <a:pt x="0" y="4411967"/>
                  </a:lnTo>
                </a:path>
              </a:pathLst>
            </a:custGeom>
            <a:ln w="38100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8" name="object 20">
            <a:extLst>
              <a:ext uri="{FF2B5EF4-FFF2-40B4-BE49-F238E27FC236}">
                <a16:creationId xmlns:a16="http://schemas.microsoft.com/office/drawing/2014/main" xmlns="" id="{C46F8DB5-BABA-E94D-8850-92C5100B6B7B}"/>
              </a:ext>
            </a:extLst>
          </p:cNvPr>
          <p:cNvSpPr txBox="1"/>
          <p:nvPr/>
        </p:nvSpPr>
        <p:spPr>
          <a:xfrm>
            <a:off x="2161464" y="1169626"/>
            <a:ext cx="2592705" cy="809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04139" marR="0" lvl="0" indent="0" algn="ctr" defTabSz="914400" rtl="0" eaLnBrk="1" fontAlgn="auto" latinLnBrk="0" hangingPunct="1">
              <a:lnSpc>
                <a:spcPts val="357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-5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Montserrat-Black"/>
                <a:ea typeface="+mn-ea"/>
                <a:cs typeface="Montserrat-Black"/>
              </a:rPr>
              <a:t>Ejecutado</a:t>
            </a:r>
            <a:endParaRPr kumimoji="0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-Black"/>
              <a:ea typeface="+mn-ea"/>
              <a:cs typeface="Montserrat-Black"/>
            </a:endParaRPr>
          </a:p>
          <a:p>
            <a:pPr marL="12700" marR="0" lvl="0" indent="0" algn="ctr" defTabSz="914400" rtl="0" eaLnBrk="1" fontAlgn="auto" latinLnBrk="0" hangingPunct="1">
              <a:lnSpc>
                <a:spcPts val="26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Montserrat"/>
                <a:ea typeface="+mn-ea"/>
                <a:cs typeface="Montserrat"/>
              </a:rPr>
              <a:t>Q.</a:t>
            </a:r>
            <a:r>
              <a:rPr kumimoji="0" sz="2400" b="0" i="0" u="none" strike="noStrike" kern="1200" cap="none" spc="-95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Montserrat"/>
                <a:ea typeface="+mn-ea"/>
                <a:cs typeface="Montserrat"/>
              </a:rPr>
              <a:t>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Montserrat"/>
                <a:ea typeface="+mn-ea"/>
                <a:cs typeface="Montserrat"/>
              </a:rPr>
              <a:t>2</a:t>
            </a: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Montserrat"/>
                <a:ea typeface="+mn-ea"/>
                <a:cs typeface="Montserrat"/>
              </a:rPr>
              <a:t>39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Montserrat"/>
                <a:ea typeface="+mn-ea"/>
                <a:cs typeface="Montserrat"/>
              </a:rPr>
              <a:t>,</a:t>
            </a: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Montserrat"/>
                <a:ea typeface="+mn-ea"/>
                <a:cs typeface="Montserrat"/>
              </a:rPr>
              <a:t>667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Montserrat"/>
                <a:ea typeface="+mn-ea"/>
                <a:cs typeface="Montserrat"/>
              </a:rPr>
              <a:t>,</a:t>
            </a: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Montserrat"/>
                <a:ea typeface="+mn-ea"/>
                <a:cs typeface="Montserrat"/>
              </a:rPr>
              <a:t>951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Montserrat"/>
                <a:ea typeface="+mn-ea"/>
                <a:cs typeface="Montserrat"/>
              </a:rPr>
              <a:t>.</a:t>
            </a: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Montserrat"/>
                <a:ea typeface="+mn-ea"/>
                <a:cs typeface="Montserrat"/>
              </a:rPr>
              <a:t>89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/>
              <a:ea typeface="+mn-ea"/>
              <a:cs typeface="Montserrat"/>
            </a:endParaRP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xmlns="" id="{DDF5E178-6061-6740-8D6E-70C2DB36C643}"/>
              </a:ext>
            </a:extLst>
          </p:cNvPr>
          <p:cNvSpPr txBox="1"/>
          <p:nvPr/>
        </p:nvSpPr>
        <p:spPr>
          <a:xfrm rot="16200000">
            <a:off x="-3162738" y="3031236"/>
            <a:ext cx="7068753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perspectiveFront"/>
              <a:lightRig rig="threePt" dir="t"/>
            </a:scene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GT" sz="3200" i="0" u="none" strike="noStrike" kern="1200" normalizeH="0" baseline="0" noProof="0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Presupuesto 2021</a:t>
            </a:r>
          </a:p>
        </p:txBody>
      </p:sp>
    </p:spTree>
    <p:extLst>
      <p:ext uri="{BB962C8B-B14F-4D97-AF65-F5344CB8AC3E}">
        <p14:creationId xmlns:p14="http://schemas.microsoft.com/office/powerpoint/2010/main" val="22006167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ángulo 16">
            <a:extLst>
              <a:ext uri="{FF2B5EF4-FFF2-40B4-BE49-F238E27FC236}">
                <a16:creationId xmlns:a16="http://schemas.microsoft.com/office/drawing/2014/main" xmlns="" id="{6400E6E8-CEF6-4480-82B8-F00C114E50CC}"/>
              </a:ext>
            </a:extLst>
          </p:cNvPr>
          <p:cNvSpPr/>
          <p:nvPr/>
        </p:nvSpPr>
        <p:spPr>
          <a:xfrm rot="16200000">
            <a:off x="-2998752" y="2975528"/>
            <a:ext cx="6858003" cy="906945"/>
          </a:xfrm>
          <a:prstGeom prst="rect">
            <a:avLst/>
          </a:prstGeom>
          <a:solidFill>
            <a:srgbClr val="0B2A49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G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xmlns="" id="{3D995BF0-1B4A-44E1-B317-61BB58DE4A9E}"/>
              </a:ext>
            </a:extLst>
          </p:cNvPr>
          <p:cNvSpPr/>
          <p:nvPr/>
        </p:nvSpPr>
        <p:spPr>
          <a:xfrm>
            <a:off x="1004166" y="135661"/>
            <a:ext cx="3137278" cy="68494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G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xmlns="" id="{B98E4E05-96C8-4B1D-9DBD-6C7921E52AC6}"/>
              </a:ext>
            </a:extLst>
          </p:cNvPr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4166" y="98154"/>
            <a:ext cx="1896646" cy="764657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xmlns="" id="{76E9E5C8-C853-415E-9F45-0C651F93EE6B}"/>
              </a:ext>
            </a:extLst>
          </p:cNvPr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89417" y="168812"/>
            <a:ext cx="1136800" cy="562708"/>
          </a:xfrm>
          <a:prstGeom prst="rect">
            <a:avLst/>
          </a:prstGeom>
        </p:spPr>
      </p:pic>
      <p:cxnSp>
        <p:nvCxnSpPr>
          <p:cNvPr id="21" name="Conector recto 20">
            <a:extLst>
              <a:ext uri="{FF2B5EF4-FFF2-40B4-BE49-F238E27FC236}">
                <a16:creationId xmlns:a16="http://schemas.microsoft.com/office/drawing/2014/main" xmlns="" id="{277DAE30-5EC2-4178-AB69-7F9ADFC7B41A}"/>
              </a:ext>
            </a:extLst>
          </p:cNvPr>
          <p:cNvCxnSpPr/>
          <p:nvPr/>
        </p:nvCxnSpPr>
        <p:spPr>
          <a:xfrm>
            <a:off x="2858156" y="234462"/>
            <a:ext cx="0" cy="49705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CuadroTexto 14">
            <a:extLst>
              <a:ext uri="{FF2B5EF4-FFF2-40B4-BE49-F238E27FC236}">
                <a16:creationId xmlns:a16="http://schemas.microsoft.com/office/drawing/2014/main" xmlns="" id="{7FAF10EC-63B3-408D-8AD3-28D96A952454}"/>
              </a:ext>
            </a:extLst>
          </p:cNvPr>
          <p:cNvSpPr txBox="1"/>
          <p:nvPr/>
        </p:nvSpPr>
        <p:spPr>
          <a:xfrm>
            <a:off x="3457817" y="192839"/>
            <a:ext cx="706875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GT" sz="3200" i="0" u="none" strike="noStrike" kern="1200" normalizeH="0" baseline="0" noProof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Raciones de Alimentos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B5FAAEEB-24AC-471E-B7C0-EEE23E39670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04399" y="49321"/>
            <a:ext cx="866087" cy="857623"/>
          </a:xfrm>
          <a:prstGeom prst="rect">
            <a:avLst/>
          </a:prstGeom>
        </p:spPr>
      </p:pic>
      <p:sp>
        <p:nvSpPr>
          <p:cNvPr id="27" name="CuadroTexto 26">
            <a:extLst>
              <a:ext uri="{FF2B5EF4-FFF2-40B4-BE49-F238E27FC236}">
                <a16:creationId xmlns:a16="http://schemas.microsoft.com/office/drawing/2014/main" xmlns="" id="{96374EAC-78FF-F34A-98FB-1BF9AFE9CCC3}"/>
              </a:ext>
            </a:extLst>
          </p:cNvPr>
          <p:cNvSpPr txBox="1"/>
          <p:nvPr/>
        </p:nvSpPr>
        <p:spPr>
          <a:xfrm rot="16200000">
            <a:off x="-3162738" y="3031236"/>
            <a:ext cx="7068753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perspectiveFront"/>
              <a:lightRig rig="threePt" dir="t"/>
            </a:scene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GT" sz="3200" i="0" u="none" strike="noStrike" kern="1200" normalizeH="0" baseline="0" noProof="0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Ejecución 2021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9F000164-D7CD-454A-90BD-D5BB30DB3862}"/>
              </a:ext>
            </a:extLst>
          </p:cNvPr>
          <p:cNvSpPr txBox="1"/>
          <p:nvPr/>
        </p:nvSpPr>
        <p:spPr>
          <a:xfrm>
            <a:off x="1956496" y="1493481"/>
            <a:ext cx="3900427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GT" sz="2800" b="1" dirty="0" smtClean="0">
                <a:solidFill>
                  <a:srgbClr val="002060"/>
                </a:solidFill>
                <a:latin typeface="Montserrat Black" pitchFamily="2" charset="77"/>
              </a:rPr>
              <a:t>508 mil 089</a:t>
            </a:r>
            <a:endParaRPr lang="es-GT" sz="2400" b="1" dirty="0">
              <a:solidFill>
                <a:srgbClr val="002060"/>
              </a:solidFill>
              <a:latin typeface="Montserrat Black" pitchFamily="2" charset="77"/>
            </a:endParaRPr>
          </a:p>
          <a:p>
            <a:pPr algn="ctr"/>
            <a:r>
              <a:rPr lang="es-GT" sz="2400" b="1" i="1" dirty="0">
                <a:solidFill>
                  <a:srgbClr val="002060"/>
                </a:solidFill>
                <a:latin typeface="Montserrat" pitchFamily="2" charset="77"/>
              </a:rPr>
              <a:t>Raciones de Alimentos</a:t>
            </a:r>
          </a:p>
          <a:p>
            <a:pPr algn="ctr"/>
            <a:r>
              <a:rPr lang="es-GT" sz="2000" dirty="0">
                <a:solidFill>
                  <a:srgbClr val="002060"/>
                </a:solidFill>
                <a:latin typeface="Montserrat" pitchFamily="2" charset="77"/>
              </a:rPr>
              <a:t>Entregadas de </a:t>
            </a:r>
          </a:p>
          <a:p>
            <a:pPr algn="ctr"/>
            <a:r>
              <a:rPr lang="es-GT" sz="2000" dirty="0">
                <a:solidFill>
                  <a:srgbClr val="002060"/>
                </a:solidFill>
                <a:latin typeface="Montserrat" pitchFamily="2" charset="77"/>
              </a:rPr>
              <a:t>e</a:t>
            </a:r>
            <a:r>
              <a:rPr lang="es-GT" sz="2000" dirty="0" smtClean="0">
                <a:solidFill>
                  <a:srgbClr val="002060"/>
                </a:solidFill>
                <a:latin typeface="Montserrat" pitchFamily="2" charset="77"/>
              </a:rPr>
              <a:t>nero </a:t>
            </a:r>
            <a:r>
              <a:rPr lang="es-GT" sz="2000" dirty="0">
                <a:solidFill>
                  <a:srgbClr val="002060"/>
                </a:solidFill>
                <a:latin typeface="Montserrat" pitchFamily="2" charset="77"/>
              </a:rPr>
              <a:t>a </a:t>
            </a:r>
            <a:r>
              <a:rPr lang="es-GT" sz="2000" dirty="0" smtClean="0">
                <a:solidFill>
                  <a:srgbClr val="002060"/>
                </a:solidFill>
                <a:latin typeface="Montserrat" pitchFamily="2" charset="77"/>
              </a:rPr>
              <a:t>noviembre </a:t>
            </a:r>
            <a:r>
              <a:rPr lang="es-GT" sz="2000" dirty="0">
                <a:solidFill>
                  <a:srgbClr val="002060"/>
                </a:solidFill>
                <a:latin typeface="Montserrat" pitchFamily="2" charset="77"/>
              </a:rPr>
              <a:t>2021</a:t>
            </a:r>
          </a:p>
        </p:txBody>
      </p:sp>
      <p:pic>
        <p:nvPicPr>
          <p:cNvPr id="36" name="Imagen 35">
            <a:extLst>
              <a:ext uri="{FF2B5EF4-FFF2-40B4-BE49-F238E27FC236}">
                <a16:creationId xmlns:a16="http://schemas.microsoft.com/office/drawing/2014/main" xmlns="" id="{DC35FAF9-AD78-2A4A-B05A-5F6A5CF62B4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54676">
            <a:off x="1938761" y="3234531"/>
            <a:ext cx="3935896" cy="2623931"/>
          </a:xfrm>
          <a:prstGeom prst="rect">
            <a:avLst/>
          </a:prstGeom>
          <a:solidFill>
            <a:srgbClr val="FFFFFF">
              <a:shade val="85000"/>
            </a:srgbClr>
          </a:solidFill>
          <a:ln w="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0" name="Imagen 39">
            <a:extLst>
              <a:ext uri="{FF2B5EF4-FFF2-40B4-BE49-F238E27FC236}">
                <a16:creationId xmlns:a16="http://schemas.microsoft.com/office/drawing/2014/main" xmlns="" id="{A2DE169D-4FB3-164B-96E3-02237C0F5A5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381605">
            <a:off x="7549771" y="1163781"/>
            <a:ext cx="3525203" cy="3675612"/>
          </a:xfrm>
          <a:prstGeom prst="rect">
            <a:avLst/>
          </a:prstGeom>
          <a:solidFill>
            <a:srgbClr val="FFFFFF">
              <a:shade val="85000"/>
            </a:srgbClr>
          </a:solidFill>
          <a:ln w="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xmlns="" id="{7851C9E0-7E0E-4F40-833A-70B0F675C82A}"/>
              </a:ext>
            </a:extLst>
          </p:cNvPr>
          <p:cNvSpPr txBox="1"/>
          <p:nvPr/>
        </p:nvSpPr>
        <p:spPr>
          <a:xfrm>
            <a:off x="7100869" y="5156683"/>
            <a:ext cx="4423007" cy="95410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s-GT" sz="2400" dirty="0">
                <a:solidFill>
                  <a:srgbClr val="002060"/>
                </a:solidFill>
                <a:latin typeface="Montserrat" pitchFamily="2" charset="77"/>
              </a:rPr>
              <a:t>Se han Beneficiado </a:t>
            </a:r>
            <a:endParaRPr lang="es-GT" sz="2400" b="1" dirty="0">
              <a:solidFill>
                <a:srgbClr val="002060"/>
              </a:solidFill>
              <a:latin typeface="Montserrat Black" pitchFamily="2" charset="77"/>
            </a:endParaRPr>
          </a:p>
          <a:p>
            <a:pPr algn="ctr"/>
            <a:r>
              <a:rPr lang="es-GT" sz="3200" b="1" dirty="0" smtClean="0">
                <a:solidFill>
                  <a:srgbClr val="002060"/>
                </a:solidFill>
                <a:latin typeface="Montserrat Black" pitchFamily="2" charset="77"/>
              </a:rPr>
              <a:t>480 mil 186</a:t>
            </a:r>
            <a:r>
              <a:rPr lang="es-GT" sz="2800" b="1" dirty="0" smtClean="0">
                <a:solidFill>
                  <a:srgbClr val="002060"/>
                </a:solidFill>
                <a:latin typeface="Montserrat Black" pitchFamily="2" charset="77"/>
              </a:rPr>
              <a:t> </a:t>
            </a:r>
            <a:r>
              <a:rPr lang="es-GT" sz="2800" b="1" i="1" dirty="0">
                <a:solidFill>
                  <a:srgbClr val="002060"/>
                </a:solidFill>
                <a:latin typeface="Montserrat" pitchFamily="2" charset="77"/>
              </a:rPr>
              <a:t>Familias</a:t>
            </a:r>
          </a:p>
        </p:txBody>
      </p:sp>
    </p:spTree>
    <p:extLst>
      <p:ext uri="{BB962C8B-B14F-4D97-AF65-F5344CB8AC3E}">
        <p14:creationId xmlns:p14="http://schemas.microsoft.com/office/powerpoint/2010/main" val="36033952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ángulo 16">
            <a:extLst>
              <a:ext uri="{FF2B5EF4-FFF2-40B4-BE49-F238E27FC236}">
                <a16:creationId xmlns:a16="http://schemas.microsoft.com/office/drawing/2014/main" xmlns="" id="{6400E6E8-CEF6-4480-82B8-F00C114E50CC}"/>
              </a:ext>
            </a:extLst>
          </p:cNvPr>
          <p:cNvSpPr/>
          <p:nvPr/>
        </p:nvSpPr>
        <p:spPr>
          <a:xfrm rot="16200000">
            <a:off x="-2998752" y="2975528"/>
            <a:ext cx="6858003" cy="906945"/>
          </a:xfrm>
          <a:prstGeom prst="rect">
            <a:avLst/>
          </a:prstGeom>
          <a:solidFill>
            <a:srgbClr val="0B2A49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G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xmlns="" id="{3D995BF0-1B4A-44E1-B317-61BB58DE4A9E}"/>
              </a:ext>
            </a:extLst>
          </p:cNvPr>
          <p:cNvSpPr/>
          <p:nvPr/>
        </p:nvSpPr>
        <p:spPr>
          <a:xfrm>
            <a:off x="1004166" y="135661"/>
            <a:ext cx="3137278" cy="68494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G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xmlns="" id="{B98E4E05-96C8-4B1D-9DBD-6C7921E52AC6}"/>
              </a:ext>
            </a:extLst>
          </p:cNvPr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4166" y="98154"/>
            <a:ext cx="1896646" cy="764657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xmlns="" id="{76E9E5C8-C853-415E-9F45-0C651F93EE6B}"/>
              </a:ext>
            </a:extLst>
          </p:cNvPr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89417" y="168812"/>
            <a:ext cx="1136800" cy="562708"/>
          </a:xfrm>
          <a:prstGeom prst="rect">
            <a:avLst/>
          </a:prstGeom>
        </p:spPr>
      </p:pic>
      <p:cxnSp>
        <p:nvCxnSpPr>
          <p:cNvPr id="21" name="Conector recto 20">
            <a:extLst>
              <a:ext uri="{FF2B5EF4-FFF2-40B4-BE49-F238E27FC236}">
                <a16:creationId xmlns:a16="http://schemas.microsoft.com/office/drawing/2014/main" xmlns="" id="{277DAE30-5EC2-4178-AB69-7F9ADFC7B41A}"/>
              </a:ext>
            </a:extLst>
          </p:cNvPr>
          <p:cNvCxnSpPr/>
          <p:nvPr/>
        </p:nvCxnSpPr>
        <p:spPr>
          <a:xfrm>
            <a:off x="2858156" y="234462"/>
            <a:ext cx="0" cy="49705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CuadroTexto 14">
            <a:extLst>
              <a:ext uri="{FF2B5EF4-FFF2-40B4-BE49-F238E27FC236}">
                <a16:creationId xmlns:a16="http://schemas.microsoft.com/office/drawing/2014/main" xmlns="" id="{7FAF10EC-63B3-408D-8AD3-28D96A952454}"/>
              </a:ext>
            </a:extLst>
          </p:cNvPr>
          <p:cNvSpPr txBox="1"/>
          <p:nvPr/>
        </p:nvSpPr>
        <p:spPr>
          <a:xfrm>
            <a:off x="3457817" y="192839"/>
            <a:ext cx="706875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GT" sz="3200" i="0" u="none" strike="noStrike" kern="1200" normalizeH="0" baseline="0" noProof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Programa Covid-19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B5FAAEEB-24AC-471E-B7C0-EEE23E39670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04399" y="49321"/>
            <a:ext cx="866087" cy="857623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9F000164-D7CD-454A-90BD-D5BB30DB3862}"/>
              </a:ext>
            </a:extLst>
          </p:cNvPr>
          <p:cNvSpPr txBox="1"/>
          <p:nvPr/>
        </p:nvSpPr>
        <p:spPr>
          <a:xfrm>
            <a:off x="7169698" y="1412049"/>
            <a:ext cx="397897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GT" sz="2000" dirty="0">
                <a:solidFill>
                  <a:srgbClr val="002060"/>
                </a:solidFill>
                <a:latin typeface="Montserrat" pitchFamily="2" charset="77"/>
              </a:rPr>
              <a:t>Se han Beneficiado </a:t>
            </a:r>
            <a:r>
              <a:rPr lang="es-GT" sz="2000" b="1" dirty="0">
                <a:solidFill>
                  <a:srgbClr val="002060"/>
                </a:solidFill>
                <a:latin typeface="Montserrat Black" pitchFamily="2" charset="77"/>
              </a:rPr>
              <a:t/>
            </a:r>
            <a:br>
              <a:rPr lang="es-GT" sz="2000" b="1" dirty="0">
                <a:solidFill>
                  <a:srgbClr val="002060"/>
                </a:solidFill>
                <a:latin typeface="Montserrat Black" pitchFamily="2" charset="77"/>
              </a:rPr>
            </a:br>
            <a:r>
              <a:rPr lang="es-GT" sz="2800" b="1" dirty="0" smtClean="0">
                <a:solidFill>
                  <a:srgbClr val="002060"/>
                </a:solidFill>
                <a:latin typeface="Montserrat Black" pitchFamily="2" charset="77"/>
              </a:rPr>
              <a:t>357 mil 613</a:t>
            </a:r>
            <a:r>
              <a:rPr lang="es-GT" sz="2400" b="1" dirty="0" smtClean="0">
                <a:solidFill>
                  <a:srgbClr val="002060"/>
                </a:solidFill>
                <a:latin typeface="Montserrat Black" pitchFamily="2" charset="77"/>
              </a:rPr>
              <a:t> </a:t>
            </a:r>
            <a:r>
              <a:rPr lang="es-GT" sz="2400" b="1" dirty="0">
                <a:solidFill>
                  <a:srgbClr val="002060"/>
                </a:solidFill>
                <a:latin typeface="Montserrat Black" pitchFamily="2" charset="77"/>
              </a:rPr>
              <a:t>FAMILIAS</a:t>
            </a:r>
            <a:br>
              <a:rPr lang="es-GT" sz="2400" b="1" dirty="0">
                <a:solidFill>
                  <a:srgbClr val="002060"/>
                </a:solidFill>
                <a:latin typeface="Montserrat Black" pitchFamily="2" charset="77"/>
              </a:rPr>
            </a:br>
            <a:r>
              <a:rPr lang="es-GT" sz="2000" dirty="0">
                <a:solidFill>
                  <a:srgbClr val="002060"/>
                </a:solidFill>
                <a:latin typeface="Montserrat" pitchFamily="2" charset="77"/>
              </a:rPr>
              <a:t>c</a:t>
            </a:r>
            <a:r>
              <a:rPr lang="es-GT" sz="2000" dirty="0" smtClean="0">
                <a:solidFill>
                  <a:srgbClr val="002060"/>
                </a:solidFill>
                <a:latin typeface="Montserrat" pitchFamily="2" charset="77"/>
              </a:rPr>
              <a:t>on </a:t>
            </a:r>
            <a:r>
              <a:rPr lang="es-GT" sz="2000" dirty="0">
                <a:solidFill>
                  <a:srgbClr val="002060"/>
                </a:solidFill>
                <a:latin typeface="Montserrat" pitchFamily="2" charset="77"/>
              </a:rPr>
              <a:t>Raciones de Alimentos</a:t>
            </a:r>
          </a:p>
          <a:p>
            <a:pPr algn="ctr"/>
            <a:r>
              <a:rPr lang="es-GT" sz="2000" dirty="0">
                <a:solidFill>
                  <a:srgbClr val="002060"/>
                </a:solidFill>
                <a:latin typeface="Montserrat" pitchFamily="2" charset="77"/>
              </a:rPr>
              <a:t>en </a:t>
            </a:r>
            <a:r>
              <a:rPr lang="es-GT" sz="2000" dirty="0" smtClean="0">
                <a:solidFill>
                  <a:srgbClr val="002060"/>
                </a:solidFill>
                <a:latin typeface="Montserrat" pitchFamily="2" charset="77"/>
              </a:rPr>
              <a:t>2021</a:t>
            </a:r>
            <a:r>
              <a:rPr lang="es-GT" sz="2000" dirty="0">
                <a:solidFill>
                  <a:srgbClr val="002060"/>
                </a:solidFill>
                <a:latin typeface="Montserrat" pitchFamily="2" charset="77"/>
              </a:rPr>
              <a:t>.</a:t>
            </a:r>
          </a:p>
        </p:txBody>
      </p:sp>
      <p:pic>
        <p:nvPicPr>
          <p:cNvPr id="42" name="Imagen 41">
            <a:extLst>
              <a:ext uri="{FF2B5EF4-FFF2-40B4-BE49-F238E27FC236}">
                <a16:creationId xmlns:a16="http://schemas.microsoft.com/office/drawing/2014/main" xmlns="" id="{AA10C9AF-DED8-BC45-9FEB-BB0E5DC8C93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91508">
            <a:off x="1682624" y="1382912"/>
            <a:ext cx="3900428" cy="2955128"/>
          </a:xfrm>
          <a:prstGeom prst="rect">
            <a:avLst/>
          </a:prstGeom>
          <a:solidFill>
            <a:srgbClr val="FFFFFF">
              <a:shade val="85000"/>
            </a:srgbClr>
          </a:solidFill>
          <a:ln w="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4" name="Imagen 43">
            <a:extLst>
              <a:ext uri="{FF2B5EF4-FFF2-40B4-BE49-F238E27FC236}">
                <a16:creationId xmlns:a16="http://schemas.microsoft.com/office/drawing/2014/main" xmlns="" id="{54BF270F-29D9-C444-A06D-9B51212C3D2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34212">
            <a:off x="7086878" y="3429000"/>
            <a:ext cx="4144617" cy="2763078"/>
          </a:xfrm>
          <a:prstGeom prst="rect">
            <a:avLst/>
          </a:prstGeom>
          <a:solidFill>
            <a:srgbClr val="FFFFFF">
              <a:shade val="85000"/>
            </a:srgbClr>
          </a:solidFill>
          <a:ln w="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6" name="CuadroTexto 45">
            <a:extLst>
              <a:ext uri="{FF2B5EF4-FFF2-40B4-BE49-F238E27FC236}">
                <a16:creationId xmlns:a16="http://schemas.microsoft.com/office/drawing/2014/main" xmlns="" id="{82A761D4-F3C9-C341-AC4D-3EF7E7F909F2}"/>
              </a:ext>
            </a:extLst>
          </p:cNvPr>
          <p:cNvSpPr txBox="1"/>
          <p:nvPr/>
        </p:nvSpPr>
        <p:spPr>
          <a:xfrm>
            <a:off x="883723" y="4978179"/>
            <a:ext cx="615232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GT" sz="2200" dirty="0" smtClean="0">
                <a:solidFill>
                  <a:srgbClr val="002060"/>
                </a:solidFill>
                <a:latin typeface="Montserrat" pitchFamily="2" charset="77"/>
              </a:rPr>
              <a:t>Los alimentos se han adquirido mediante convenios con el Programa Mundial de</a:t>
            </a:r>
          </a:p>
          <a:p>
            <a:pPr algn="ctr"/>
            <a:r>
              <a:rPr lang="es-GT" sz="2200" dirty="0" smtClean="0">
                <a:solidFill>
                  <a:srgbClr val="002060"/>
                </a:solidFill>
                <a:latin typeface="Montserrat" pitchFamily="2" charset="77"/>
              </a:rPr>
              <a:t>Alimentos PMA</a:t>
            </a:r>
            <a:endParaRPr lang="es-GT" sz="2200" dirty="0"/>
          </a:p>
        </p:txBody>
      </p:sp>
      <p:sp>
        <p:nvSpPr>
          <p:cNvPr id="58" name="CuadroTexto 57">
            <a:extLst>
              <a:ext uri="{FF2B5EF4-FFF2-40B4-BE49-F238E27FC236}">
                <a16:creationId xmlns:a16="http://schemas.microsoft.com/office/drawing/2014/main" xmlns="" id="{9F597F37-AF75-5645-B303-92588781E090}"/>
              </a:ext>
            </a:extLst>
          </p:cNvPr>
          <p:cNvSpPr txBox="1"/>
          <p:nvPr/>
        </p:nvSpPr>
        <p:spPr>
          <a:xfrm rot="16200000">
            <a:off x="-3162738" y="3031236"/>
            <a:ext cx="7068753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perspectiveFront"/>
              <a:lightRig rig="threePt" dir="t"/>
            </a:scene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GT" sz="3200" i="0" u="none" strike="noStrike" kern="1200" normalizeH="0" baseline="0" noProof="0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Ejecución 2021</a:t>
            </a:r>
          </a:p>
        </p:txBody>
      </p:sp>
    </p:spTree>
    <p:extLst>
      <p:ext uri="{BB962C8B-B14F-4D97-AF65-F5344CB8AC3E}">
        <p14:creationId xmlns:p14="http://schemas.microsoft.com/office/powerpoint/2010/main" val="12356805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ángulo 16">
            <a:extLst>
              <a:ext uri="{FF2B5EF4-FFF2-40B4-BE49-F238E27FC236}">
                <a16:creationId xmlns:a16="http://schemas.microsoft.com/office/drawing/2014/main" xmlns="" id="{6400E6E8-CEF6-4480-82B8-F00C114E50CC}"/>
              </a:ext>
            </a:extLst>
          </p:cNvPr>
          <p:cNvSpPr/>
          <p:nvPr/>
        </p:nvSpPr>
        <p:spPr>
          <a:xfrm rot="16200000">
            <a:off x="-2998752" y="2975528"/>
            <a:ext cx="6858003" cy="906945"/>
          </a:xfrm>
          <a:prstGeom prst="rect">
            <a:avLst/>
          </a:prstGeom>
          <a:solidFill>
            <a:srgbClr val="0B2A49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G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xmlns="" id="{3D995BF0-1B4A-44E1-B317-61BB58DE4A9E}"/>
              </a:ext>
            </a:extLst>
          </p:cNvPr>
          <p:cNvSpPr/>
          <p:nvPr/>
        </p:nvSpPr>
        <p:spPr>
          <a:xfrm>
            <a:off x="1004166" y="135661"/>
            <a:ext cx="3137278" cy="68494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G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xmlns="" id="{B98E4E05-96C8-4B1D-9DBD-6C7921E52AC6}"/>
              </a:ext>
            </a:extLst>
          </p:cNvPr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4166" y="98154"/>
            <a:ext cx="1896646" cy="764657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xmlns="" id="{76E9E5C8-C853-415E-9F45-0C651F93EE6B}"/>
              </a:ext>
            </a:extLst>
          </p:cNvPr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89417" y="168812"/>
            <a:ext cx="1136800" cy="562708"/>
          </a:xfrm>
          <a:prstGeom prst="rect">
            <a:avLst/>
          </a:prstGeom>
        </p:spPr>
      </p:pic>
      <p:cxnSp>
        <p:nvCxnSpPr>
          <p:cNvPr id="21" name="Conector recto 20">
            <a:extLst>
              <a:ext uri="{FF2B5EF4-FFF2-40B4-BE49-F238E27FC236}">
                <a16:creationId xmlns:a16="http://schemas.microsoft.com/office/drawing/2014/main" xmlns="" id="{277DAE30-5EC2-4178-AB69-7F9ADFC7B41A}"/>
              </a:ext>
            </a:extLst>
          </p:cNvPr>
          <p:cNvCxnSpPr/>
          <p:nvPr/>
        </p:nvCxnSpPr>
        <p:spPr>
          <a:xfrm>
            <a:off x="2858156" y="234462"/>
            <a:ext cx="0" cy="49705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CuadroTexto 14">
            <a:extLst>
              <a:ext uri="{FF2B5EF4-FFF2-40B4-BE49-F238E27FC236}">
                <a16:creationId xmlns:a16="http://schemas.microsoft.com/office/drawing/2014/main" xmlns="" id="{7FAF10EC-63B3-408D-8AD3-28D96A952454}"/>
              </a:ext>
            </a:extLst>
          </p:cNvPr>
          <p:cNvSpPr txBox="1"/>
          <p:nvPr/>
        </p:nvSpPr>
        <p:spPr>
          <a:xfrm>
            <a:off x="3457817" y="192839"/>
            <a:ext cx="706875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GT" sz="3200" i="0" u="none" strike="noStrike" kern="1200" normalizeH="0" baseline="0" noProof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Asistencia Alimentaria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B5FAAEEB-24AC-471E-B7C0-EEE23E39670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04399" y="49321"/>
            <a:ext cx="866087" cy="857623"/>
          </a:xfrm>
          <a:prstGeom prst="rect">
            <a:avLst/>
          </a:prstGeom>
        </p:spPr>
      </p:pic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xmlns="" id="{92BE9134-1E73-9A42-86BC-63CBF9087CA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93025753"/>
              </p:ext>
            </p:extLst>
          </p:nvPr>
        </p:nvGraphicFramePr>
        <p:xfrm>
          <a:off x="1094678" y="777614"/>
          <a:ext cx="6328229" cy="47350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7" name="CuadroTexto 26">
            <a:extLst>
              <a:ext uri="{FF2B5EF4-FFF2-40B4-BE49-F238E27FC236}">
                <a16:creationId xmlns:a16="http://schemas.microsoft.com/office/drawing/2014/main" xmlns="" id="{96374EAC-78FF-F34A-98FB-1BF9AFE9CCC3}"/>
              </a:ext>
            </a:extLst>
          </p:cNvPr>
          <p:cNvSpPr txBox="1"/>
          <p:nvPr/>
        </p:nvSpPr>
        <p:spPr>
          <a:xfrm rot="16200000">
            <a:off x="-3162738" y="3031236"/>
            <a:ext cx="7068753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perspectiveFront"/>
              <a:lightRig rig="threePt" dir="t"/>
            </a:scene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GT" sz="3200" i="0" u="none" strike="noStrike" kern="1200" normalizeH="0" baseline="0" noProof="0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Ejecución 2021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9F000164-D7CD-454A-90BD-D5BB30DB3862}"/>
              </a:ext>
            </a:extLst>
          </p:cNvPr>
          <p:cNvSpPr txBox="1"/>
          <p:nvPr/>
        </p:nvSpPr>
        <p:spPr>
          <a:xfrm>
            <a:off x="7422907" y="1730621"/>
            <a:ext cx="3900427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GT" sz="2800" b="1" dirty="0" smtClean="0">
                <a:solidFill>
                  <a:srgbClr val="002060"/>
                </a:solidFill>
                <a:latin typeface="Montserrat Black" pitchFamily="2" charset="77"/>
              </a:rPr>
              <a:t>81 mil 900</a:t>
            </a:r>
            <a:endParaRPr lang="es-GT" sz="2400" b="1" dirty="0">
              <a:solidFill>
                <a:srgbClr val="002060"/>
              </a:solidFill>
              <a:latin typeface="Montserrat Black" pitchFamily="2" charset="77"/>
            </a:endParaRPr>
          </a:p>
          <a:p>
            <a:pPr algn="ctr"/>
            <a:r>
              <a:rPr lang="es-GT" sz="2400" b="1" i="1" dirty="0">
                <a:solidFill>
                  <a:srgbClr val="002060"/>
                </a:solidFill>
                <a:latin typeface="Montserrat" pitchFamily="2" charset="77"/>
              </a:rPr>
              <a:t>Raciones de Alimentos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0ABF1E85-0489-2B4F-8C77-9D0D7001BAE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3209">
            <a:off x="1923395" y="4639223"/>
            <a:ext cx="3285671" cy="2024325"/>
          </a:xfrm>
          <a:prstGeom prst="rect">
            <a:avLst/>
          </a:prstGeom>
          <a:solidFill>
            <a:srgbClr val="FFFFFF">
              <a:shade val="85000"/>
            </a:srgbClr>
          </a:solidFill>
          <a:ln w="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xmlns="" id="{44BC1CB9-CFE2-7540-BB5B-D314DBBCEB4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622459">
            <a:off x="8978423" y="3212655"/>
            <a:ext cx="2056605" cy="3388703"/>
          </a:xfrm>
          <a:prstGeom prst="rect">
            <a:avLst/>
          </a:prstGeom>
          <a:solidFill>
            <a:srgbClr val="FFFFFF">
              <a:shade val="85000"/>
            </a:srgbClr>
          </a:solidFill>
          <a:ln w="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050" name="Picture 2" descr="C:\Users\Angel Alonzo\Downloads\GRAFICA VISAN 2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998" y="1079500"/>
            <a:ext cx="5912802" cy="3502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Imagen 29">
            <a:extLst>
              <a:ext uri="{FF2B5EF4-FFF2-40B4-BE49-F238E27FC236}">
                <a16:creationId xmlns:a16="http://schemas.microsoft.com/office/drawing/2014/main" xmlns="" id="{F2DD01FF-231B-1F4E-9B03-D86B85EB5C6A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72626">
            <a:off x="5996227" y="4139874"/>
            <a:ext cx="2193297" cy="2496042"/>
          </a:xfrm>
          <a:prstGeom prst="rect">
            <a:avLst/>
          </a:prstGeom>
          <a:solidFill>
            <a:srgbClr val="FFFFFF">
              <a:shade val="85000"/>
            </a:srgbClr>
          </a:solidFill>
          <a:ln w="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574093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ángulo 16">
            <a:extLst>
              <a:ext uri="{FF2B5EF4-FFF2-40B4-BE49-F238E27FC236}">
                <a16:creationId xmlns:a16="http://schemas.microsoft.com/office/drawing/2014/main" xmlns="" id="{6400E6E8-CEF6-4480-82B8-F00C114E50CC}"/>
              </a:ext>
            </a:extLst>
          </p:cNvPr>
          <p:cNvSpPr/>
          <p:nvPr/>
        </p:nvSpPr>
        <p:spPr>
          <a:xfrm rot="16200000">
            <a:off x="-2998752" y="2975528"/>
            <a:ext cx="6858003" cy="906945"/>
          </a:xfrm>
          <a:prstGeom prst="rect">
            <a:avLst/>
          </a:prstGeom>
          <a:solidFill>
            <a:srgbClr val="0B2A49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G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xmlns="" id="{3D995BF0-1B4A-44E1-B317-61BB58DE4A9E}"/>
              </a:ext>
            </a:extLst>
          </p:cNvPr>
          <p:cNvSpPr/>
          <p:nvPr/>
        </p:nvSpPr>
        <p:spPr>
          <a:xfrm>
            <a:off x="1004166" y="135661"/>
            <a:ext cx="3137278" cy="68494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G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xmlns="" id="{B98E4E05-96C8-4B1D-9DBD-6C7921E52AC6}"/>
              </a:ext>
            </a:extLst>
          </p:cNvPr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4166" y="98154"/>
            <a:ext cx="1896646" cy="764657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xmlns="" id="{76E9E5C8-C853-415E-9F45-0C651F93EE6B}"/>
              </a:ext>
            </a:extLst>
          </p:cNvPr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89417" y="168812"/>
            <a:ext cx="1136800" cy="562708"/>
          </a:xfrm>
          <a:prstGeom prst="rect">
            <a:avLst/>
          </a:prstGeom>
        </p:spPr>
      </p:pic>
      <p:cxnSp>
        <p:nvCxnSpPr>
          <p:cNvPr id="21" name="Conector recto 20">
            <a:extLst>
              <a:ext uri="{FF2B5EF4-FFF2-40B4-BE49-F238E27FC236}">
                <a16:creationId xmlns:a16="http://schemas.microsoft.com/office/drawing/2014/main" xmlns="" id="{277DAE30-5EC2-4178-AB69-7F9ADFC7B41A}"/>
              </a:ext>
            </a:extLst>
          </p:cNvPr>
          <p:cNvCxnSpPr/>
          <p:nvPr/>
        </p:nvCxnSpPr>
        <p:spPr>
          <a:xfrm>
            <a:off x="2858156" y="234462"/>
            <a:ext cx="0" cy="49705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CuadroTexto 14">
            <a:extLst>
              <a:ext uri="{FF2B5EF4-FFF2-40B4-BE49-F238E27FC236}">
                <a16:creationId xmlns:a16="http://schemas.microsoft.com/office/drawing/2014/main" xmlns="" id="{7FAF10EC-63B3-408D-8AD3-28D96A952454}"/>
              </a:ext>
            </a:extLst>
          </p:cNvPr>
          <p:cNvSpPr txBox="1"/>
          <p:nvPr/>
        </p:nvSpPr>
        <p:spPr>
          <a:xfrm>
            <a:off x="3457817" y="192839"/>
            <a:ext cx="706875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GT" sz="3200" i="0" u="none" strike="noStrike" kern="1200" normalizeH="0" baseline="0" noProof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Alimentos Por Acciones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B5FAAEEB-24AC-471E-B7C0-EEE23E39670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04399" y="49321"/>
            <a:ext cx="866087" cy="857623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74F6D66C-CA78-7942-95F2-5938DB97D5FF}"/>
              </a:ext>
            </a:extLst>
          </p:cNvPr>
          <p:cNvSpPr txBox="1"/>
          <p:nvPr/>
        </p:nvSpPr>
        <p:spPr>
          <a:xfrm rot="16200000">
            <a:off x="-3162738" y="3031236"/>
            <a:ext cx="7068753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perspectiveFront"/>
              <a:lightRig rig="threePt" dir="t"/>
            </a:scene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GT" sz="3200" i="0" u="none" strike="noStrike" kern="1200" normalizeH="0" baseline="0" noProof="0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Ejecución 2021</a:t>
            </a:r>
          </a:p>
        </p:txBody>
      </p: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xmlns="" id="{4B641C96-9FC8-0941-B2FC-F4618E421FB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62853273"/>
              </p:ext>
            </p:extLst>
          </p:nvPr>
        </p:nvGraphicFramePr>
        <p:xfrm>
          <a:off x="5445759" y="2531993"/>
          <a:ext cx="6324727" cy="4693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2" name="CuadroTexto 11">
            <a:extLst>
              <a:ext uri="{FF2B5EF4-FFF2-40B4-BE49-F238E27FC236}">
                <a16:creationId xmlns:a16="http://schemas.microsoft.com/office/drawing/2014/main" xmlns="" id="{ECCD8DDB-DBD6-2744-9096-7FA7BE7C0806}"/>
              </a:ext>
            </a:extLst>
          </p:cNvPr>
          <p:cNvSpPr txBox="1"/>
          <p:nvPr/>
        </p:nvSpPr>
        <p:spPr>
          <a:xfrm>
            <a:off x="1360554" y="1434887"/>
            <a:ext cx="3900427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GT" sz="2800" b="1" dirty="0" smtClean="0">
                <a:solidFill>
                  <a:srgbClr val="002060"/>
                </a:solidFill>
                <a:latin typeface="Montserrat Black" pitchFamily="2" charset="77"/>
              </a:rPr>
              <a:t>60 mil 041</a:t>
            </a:r>
            <a:endParaRPr lang="es-GT" sz="2400" b="1" dirty="0">
              <a:solidFill>
                <a:srgbClr val="002060"/>
              </a:solidFill>
              <a:latin typeface="Montserrat Black" pitchFamily="2" charset="77"/>
            </a:endParaRPr>
          </a:p>
          <a:p>
            <a:pPr algn="ctr"/>
            <a:r>
              <a:rPr lang="es-GT" sz="2400" b="1" i="1" dirty="0">
                <a:solidFill>
                  <a:srgbClr val="002060"/>
                </a:solidFill>
                <a:latin typeface="Montserrat" pitchFamily="2" charset="77"/>
              </a:rPr>
              <a:t>Raciones de Alimentos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D4B54A27-22F9-5B4E-9910-9F8A829CD787}"/>
              </a:ext>
            </a:extLst>
          </p:cNvPr>
          <p:cNvSpPr txBox="1"/>
          <p:nvPr/>
        </p:nvSpPr>
        <p:spPr>
          <a:xfrm>
            <a:off x="1406274" y="6263640"/>
            <a:ext cx="1035943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GT" sz="2200" dirty="0">
                <a:solidFill>
                  <a:srgbClr val="002060"/>
                </a:solidFill>
              </a:rPr>
              <a:t>Se ha apoyado a </a:t>
            </a:r>
            <a:r>
              <a:rPr lang="es-GT" sz="2200" b="1" dirty="0" smtClean="0">
                <a:solidFill>
                  <a:srgbClr val="002060"/>
                </a:solidFill>
              </a:rPr>
              <a:t>34 mil 962 </a:t>
            </a:r>
            <a:r>
              <a:rPr lang="es-GT" sz="2200" b="1" dirty="0">
                <a:solidFill>
                  <a:srgbClr val="002060"/>
                </a:solidFill>
              </a:rPr>
              <a:t>Huertos Familiares</a:t>
            </a:r>
            <a:r>
              <a:rPr lang="es-GT" sz="2200" dirty="0">
                <a:solidFill>
                  <a:srgbClr val="002060"/>
                </a:solidFill>
              </a:rPr>
              <a:t>, incentivados por Alimentos por Acciones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87362BEA-9EF9-2542-910C-09AA8D1A2C2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7783" y="2706364"/>
            <a:ext cx="1888808" cy="3287689"/>
          </a:xfrm>
          <a:prstGeom prst="rect">
            <a:avLst/>
          </a:prstGeom>
          <a:solidFill>
            <a:srgbClr val="FFFFFF">
              <a:shade val="85000"/>
            </a:srgbClr>
          </a:solidFill>
          <a:ln w="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1FA81E0E-07AE-5445-B343-931932F8DA2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674157">
            <a:off x="8964331" y="1141154"/>
            <a:ext cx="3017942" cy="1636134"/>
          </a:xfrm>
          <a:prstGeom prst="rect">
            <a:avLst/>
          </a:prstGeom>
          <a:solidFill>
            <a:srgbClr val="FFFFFF">
              <a:shade val="85000"/>
            </a:srgbClr>
          </a:solidFill>
          <a:ln w="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9E6A957D-ABD9-6345-AC90-99EE1F40ED7D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09253" y="1188719"/>
            <a:ext cx="2565880" cy="1517645"/>
          </a:xfrm>
          <a:prstGeom prst="rect">
            <a:avLst/>
          </a:prstGeom>
          <a:solidFill>
            <a:srgbClr val="FFFFFF">
              <a:shade val="85000"/>
            </a:srgbClr>
          </a:solidFill>
          <a:ln w="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26" name="Picture 2" descr="C:\Users\Angel Alonzo\Downloads\gráfica visan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9323" y="2819400"/>
            <a:ext cx="5225025" cy="3489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89248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ángulo 16">
            <a:extLst>
              <a:ext uri="{FF2B5EF4-FFF2-40B4-BE49-F238E27FC236}">
                <a16:creationId xmlns:a16="http://schemas.microsoft.com/office/drawing/2014/main" xmlns="" id="{6400E6E8-CEF6-4480-82B8-F00C114E50CC}"/>
              </a:ext>
            </a:extLst>
          </p:cNvPr>
          <p:cNvSpPr/>
          <p:nvPr/>
        </p:nvSpPr>
        <p:spPr>
          <a:xfrm rot="16200000">
            <a:off x="-2998752" y="2975528"/>
            <a:ext cx="6858003" cy="906945"/>
          </a:xfrm>
          <a:prstGeom prst="rect">
            <a:avLst/>
          </a:prstGeom>
          <a:solidFill>
            <a:srgbClr val="0B2A49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G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xmlns="" id="{3D995BF0-1B4A-44E1-B317-61BB58DE4A9E}"/>
              </a:ext>
            </a:extLst>
          </p:cNvPr>
          <p:cNvSpPr/>
          <p:nvPr/>
        </p:nvSpPr>
        <p:spPr>
          <a:xfrm>
            <a:off x="1004166" y="135661"/>
            <a:ext cx="3137278" cy="68494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G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xmlns="" id="{B98E4E05-96C8-4B1D-9DBD-6C7921E52AC6}"/>
              </a:ext>
            </a:extLst>
          </p:cNvPr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4166" y="98154"/>
            <a:ext cx="1896646" cy="764657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xmlns="" id="{76E9E5C8-C853-415E-9F45-0C651F93EE6B}"/>
              </a:ext>
            </a:extLst>
          </p:cNvPr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89417" y="168812"/>
            <a:ext cx="1136800" cy="562708"/>
          </a:xfrm>
          <a:prstGeom prst="rect">
            <a:avLst/>
          </a:prstGeom>
        </p:spPr>
      </p:pic>
      <p:cxnSp>
        <p:nvCxnSpPr>
          <p:cNvPr id="21" name="Conector recto 20">
            <a:extLst>
              <a:ext uri="{FF2B5EF4-FFF2-40B4-BE49-F238E27FC236}">
                <a16:creationId xmlns:a16="http://schemas.microsoft.com/office/drawing/2014/main" xmlns="" id="{277DAE30-5EC2-4178-AB69-7F9ADFC7B41A}"/>
              </a:ext>
            </a:extLst>
          </p:cNvPr>
          <p:cNvCxnSpPr/>
          <p:nvPr/>
        </p:nvCxnSpPr>
        <p:spPr>
          <a:xfrm>
            <a:off x="2858156" y="234462"/>
            <a:ext cx="0" cy="49705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CuadroTexto 14">
            <a:extLst>
              <a:ext uri="{FF2B5EF4-FFF2-40B4-BE49-F238E27FC236}">
                <a16:creationId xmlns:a16="http://schemas.microsoft.com/office/drawing/2014/main" xmlns="" id="{7FAF10EC-63B3-408D-8AD3-28D96A952454}"/>
              </a:ext>
            </a:extLst>
          </p:cNvPr>
          <p:cNvSpPr txBox="1"/>
          <p:nvPr/>
        </p:nvSpPr>
        <p:spPr>
          <a:xfrm>
            <a:off x="3813735" y="154966"/>
            <a:ext cx="706875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GT" sz="36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Instalación de Huertos</a:t>
            </a:r>
            <a:endParaRPr kumimoji="0" lang="es-GT" sz="3600" i="0" u="none" strike="noStrike" kern="1200" normalizeH="0" baseline="0" noProof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B5FAAEEB-24AC-471E-B7C0-EEE23E39670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04399" y="49321"/>
            <a:ext cx="866087" cy="857623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74F6D66C-CA78-7942-95F2-5938DB97D5FF}"/>
              </a:ext>
            </a:extLst>
          </p:cNvPr>
          <p:cNvSpPr txBox="1"/>
          <p:nvPr/>
        </p:nvSpPr>
        <p:spPr>
          <a:xfrm rot="16200000">
            <a:off x="-3162738" y="3031236"/>
            <a:ext cx="7068753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perspectiveFront"/>
              <a:lightRig rig="threePt" dir="t"/>
            </a:scene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GT" sz="3200" i="0" u="none" strike="noStrike" kern="1200" normalizeH="0" baseline="0" noProof="0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Ejecución 2021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xmlns="" id="{ECCD8DDB-DBD6-2744-9096-7FA7BE7C0806}"/>
              </a:ext>
            </a:extLst>
          </p:cNvPr>
          <p:cNvSpPr txBox="1"/>
          <p:nvPr/>
        </p:nvSpPr>
        <p:spPr>
          <a:xfrm>
            <a:off x="1904344" y="1396457"/>
            <a:ext cx="3270447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GT" sz="2800" b="1" dirty="0" smtClean="0">
                <a:solidFill>
                  <a:srgbClr val="002060"/>
                </a:solidFill>
                <a:latin typeface="Montserrat Black" pitchFamily="2" charset="77"/>
              </a:rPr>
              <a:t>10 mil 497</a:t>
            </a:r>
            <a:endParaRPr lang="es-GT" sz="2400" b="1" dirty="0">
              <a:solidFill>
                <a:srgbClr val="002060"/>
              </a:solidFill>
              <a:latin typeface="Montserrat Black" pitchFamily="2" charset="77"/>
            </a:endParaRPr>
          </a:p>
          <a:p>
            <a:pPr algn="ctr"/>
            <a:r>
              <a:rPr lang="es-GT" sz="2400" b="1" i="1" dirty="0">
                <a:solidFill>
                  <a:srgbClr val="002060"/>
                </a:solidFill>
                <a:latin typeface="Montserrat" pitchFamily="2" charset="77"/>
              </a:rPr>
              <a:t>Huertos Familiares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D4B54A27-22F9-5B4E-9910-9F8A829CD787}"/>
              </a:ext>
            </a:extLst>
          </p:cNvPr>
          <p:cNvSpPr txBox="1"/>
          <p:nvPr/>
        </p:nvSpPr>
        <p:spPr>
          <a:xfrm>
            <a:off x="1191839" y="5419499"/>
            <a:ext cx="4834273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GT" dirty="0">
                <a:solidFill>
                  <a:srgbClr val="002060"/>
                </a:solidFill>
              </a:rPr>
              <a:t>Se </a:t>
            </a:r>
            <a:r>
              <a:rPr lang="es-GT" dirty="0" smtClean="0">
                <a:solidFill>
                  <a:srgbClr val="002060"/>
                </a:solidFill>
              </a:rPr>
              <a:t>ha </a:t>
            </a:r>
            <a:r>
              <a:rPr lang="es-GT" sz="2000" b="1" dirty="0">
                <a:solidFill>
                  <a:srgbClr val="002060"/>
                </a:solidFill>
              </a:rPr>
              <a:t>d</a:t>
            </a:r>
            <a:r>
              <a:rPr lang="es-GT" sz="2000" b="1" dirty="0" smtClean="0">
                <a:solidFill>
                  <a:srgbClr val="002060"/>
                </a:solidFill>
              </a:rPr>
              <a:t>otado </a:t>
            </a:r>
            <a:r>
              <a:rPr lang="es-GT" sz="2000" b="1" dirty="0">
                <a:solidFill>
                  <a:srgbClr val="002060"/>
                </a:solidFill>
              </a:rPr>
              <a:t>de </a:t>
            </a:r>
            <a:r>
              <a:rPr lang="es-GT" sz="2000" b="1" dirty="0" smtClean="0">
                <a:solidFill>
                  <a:srgbClr val="002060"/>
                </a:solidFill>
              </a:rPr>
              <a:t>insumos</a:t>
            </a:r>
            <a:r>
              <a:rPr lang="es-GT" sz="2000" dirty="0">
                <a:solidFill>
                  <a:srgbClr val="002060"/>
                </a:solidFill>
              </a:rPr>
              <a:t> </a:t>
            </a:r>
            <a:r>
              <a:rPr lang="es-GT" sz="2000" dirty="0" smtClean="0">
                <a:solidFill>
                  <a:srgbClr val="002060"/>
                </a:solidFill>
              </a:rPr>
              <a:t>para la instalación </a:t>
            </a:r>
          </a:p>
          <a:p>
            <a:pPr algn="ctr"/>
            <a:r>
              <a:rPr lang="es-GT" sz="2000" dirty="0" smtClean="0">
                <a:solidFill>
                  <a:srgbClr val="002060"/>
                </a:solidFill>
              </a:rPr>
              <a:t>de huertos f</a:t>
            </a:r>
            <a:r>
              <a:rPr lang="es-GT" sz="2000" dirty="0" smtClean="0">
                <a:solidFill>
                  <a:srgbClr val="002060"/>
                </a:solidFill>
              </a:rPr>
              <a:t>amiliares y se ha cumplido </a:t>
            </a:r>
          </a:p>
          <a:p>
            <a:pPr algn="ctr"/>
            <a:r>
              <a:rPr lang="es-GT" sz="2000" dirty="0" smtClean="0">
                <a:solidFill>
                  <a:srgbClr val="002060"/>
                </a:solidFill>
              </a:rPr>
              <a:t>el </a:t>
            </a:r>
            <a:r>
              <a:rPr lang="es-GT" dirty="0" smtClean="0">
                <a:solidFill>
                  <a:srgbClr val="002060"/>
                </a:solidFill>
              </a:rPr>
              <a:t> </a:t>
            </a:r>
            <a:r>
              <a:rPr lang="es-GT" sz="2000" b="1" dirty="0" smtClean="0">
                <a:solidFill>
                  <a:srgbClr val="002060"/>
                </a:solidFill>
              </a:rPr>
              <a:t>97</a:t>
            </a:r>
            <a:r>
              <a:rPr lang="es-GT" sz="2000" b="1" dirty="0">
                <a:solidFill>
                  <a:srgbClr val="002060"/>
                </a:solidFill>
              </a:rPr>
              <a:t>%</a:t>
            </a:r>
            <a:r>
              <a:rPr lang="es-GT" sz="2000" dirty="0">
                <a:solidFill>
                  <a:srgbClr val="002060"/>
                </a:solidFill>
              </a:rPr>
              <a:t> </a:t>
            </a:r>
            <a:r>
              <a:rPr lang="es-GT" dirty="0">
                <a:solidFill>
                  <a:srgbClr val="002060"/>
                </a:solidFill>
              </a:rPr>
              <a:t>de la menta anual</a:t>
            </a:r>
            <a:r>
              <a:rPr lang="es-GT" dirty="0" smtClean="0">
                <a:solidFill>
                  <a:srgbClr val="002060"/>
                </a:solidFill>
              </a:rPr>
              <a:t>. (Estos adicionales</a:t>
            </a:r>
          </a:p>
          <a:p>
            <a:pPr algn="ctr"/>
            <a:r>
              <a:rPr lang="es-GT" dirty="0" smtClean="0">
                <a:solidFill>
                  <a:srgbClr val="002060"/>
                </a:solidFill>
              </a:rPr>
              <a:t>a los ejecutados por los extensionistas del MAGA)</a:t>
            </a:r>
            <a:endParaRPr lang="es-GT" dirty="0">
              <a:solidFill>
                <a:srgbClr val="002060"/>
              </a:solidFill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xmlns="" id="{659EBB6F-E674-0E42-AB5C-6D75447A728D}"/>
              </a:ext>
            </a:extLst>
          </p:cNvPr>
          <p:cNvSpPr txBox="1"/>
          <p:nvPr/>
        </p:nvSpPr>
        <p:spPr>
          <a:xfrm>
            <a:off x="8009329" y="1396457"/>
            <a:ext cx="3106941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GT" sz="2800" b="1" dirty="0" smtClean="0">
                <a:solidFill>
                  <a:srgbClr val="002060"/>
                </a:solidFill>
                <a:latin typeface="Montserrat Black" pitchFamily="2" charset="77"/>
              </a:rPr>
              <a:t>2 mil 447</a:t>
            </a:r>
            <a:endParaRPr lang="es-GT" sz="2400" b="1" dirty="0">
              <a:solidFill>
                <a:srgbClr val="002060"/>
              </a:solidFill>
              <a:latin typeface="Montserrat Black" pitchFamily="2" charset="77"/>
            </a:endParaRPr>
          </a:p>
          <a:p>
            <a:pPr algn="ctr"/>
            <a:r>
              <a:rPr lang="es-GT" sz="2400" b="1" i="1" dirty="0">
                <a:solidFill>
                  <a:srgbClr val="002060"/>
                </a:solidFill>
                <a:latin typeface="Montserrat" pitchFamily="2" charset="77"/>
              </a:rPr>
              <a:t>Huertos Escolares</a:t>
            </a:r>
          </a:p>
        </p:txBody>
      </p:sp>
      <p:pic>
        <p:nvPicPr>
          <p:cNvPr id="22" name="Imagen 21">
            <a:extLst>
              <a:ext uri="{FF2B5EF4-FFF2-40B4-BE49-F238E27FC236}">
                <a16:creationId xmlns:a16="http://schemas.microsoft.com/office/drawing/2014/main" xmlns="" id="{96583AF8-6178-B549-88F5-49220A5084E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79484">
            <a:off x="1379318" y="2529605"/>
            <a:ext cx="4276425" cy="2530976"/>
          </a:xfrm>
          <a:prstGeom prst="rect">
            <a:avLst/>
          </a:prstGeom>
          <a:solidFill>
            <a:srgbClr val="FFFFFF">
              <a:shade val="85000"/>
            </a:srgbClr>
          </a:solidFill>
          <a:ln w="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97088DE9-1BBD-044F-8659-0D8C85D5EDC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77367">
            <a:off x="7620597" y="2552026"/>
            <a:ext cx="3985199" cy="2656800"/>
          </a:xfrm>
          <a:prstGeom prst="rect">
            <a:avLst/>
          </a:prstGeom>
          <a:solidFill>
            <a:srgbClr val="FFFFFF">
              <a:shade val="85000"/>
            </a:srgbClr>
          </a:solidFill>
          <a:ln w="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4" name="CuadroTexto 23">
            <a:extLst>
              <a:ext uri="{FF2B5EF4-FFF2-40B4-BE49-F238E27FC236}">
                <a16:creationId xmlns:a16="http://schemas.microsoft.com/office/drawing/2014/main" xmlns="" id="{4AFE47A2-E46A-B045-A182-E0809EFFC0C3}"/>
              </a:ext>
            </a:extLst>
          </p:cNvPr>
          <p:cNvSpPr txBox="1"/>
          <p:nvPr/>
        </p:nvSpPr>
        <p:spPr>
          <a:xfrm>
            <a:off x="7154879" y="5803922"/>
            <a:ext cx="475487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GT" sz="1600" dirty="0">
                <a:solidFill>
                  <a:srgbClr val="002060"/>
                </a:solidFill>
                <a:latin typeface="Montserrat" pitchFamily="2" charset="77"/>
              </a:rPr>
              <a:t>*Se ha apoyado a los </a:t>
            </a:r>
            <a:r>
              <a:rPr lang="es-GT" sz="1600" b="1" i="1" dirty="0">
                <a:solidFill>
                  <a:srgbClr val="002060"/>
                </a:solidFill>
                <a:latin typeface="Montserrat" pitchFamily="2" charset="77"/>
              </a:rPr>
              <a:t>Agricultores Familiares </a:t>
            </a:r>
            <a:r>
              <a:rPr lang="es-GT" sz="1600" dirty="0">
                <a:solidFill>
                  <a:srgbClr val="002060"/>
                </a:solidFill>
                <a:latin typeface="Montserrat" pitchFamily="2" charset="77"/>
              </a:rPr>
              <a:t>a </a:t>
            </a:r>
            <a:r>
              <a:rPr lang="es-GT" sz="1600" i="1" dirty="0">
                <a:solidFill>
                  <a:srgbClr val="002060"/>
                </a:solidFill>
                <a:latin typeface="Montserrat" pitchFamily="2" charset="77"/>
              </a:rPr>
              <a:t>vender sus Productos a la OPF.</a:t>
            </a:r>
            <a:endParaRPr lang="es-GT" sz="1600" b="1" i="1" dirty="0">
              <a:solidFill>
                <a:srgbClr val="002060"/>
              </a:solidFill>
              <a:latin typeface="Montserrat Black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6610520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ángulo 16">
            <a:extLst>
              <a:ext uri="{FF2B5EF4-FFF2-40B4-BE49-F238E27FC236}">
                <a16:creationId xmlns:a16="http://schemas.microsoft.com/office/drawing/2014/main" xmlns="" id="{6400E6E8-CEF6-4480-82B8-F00C114E50CC}"/>
              </a:ext>
            </a:extLst>
          </p:cNvPr>
          <p:cNvSpPr/>
          <p:nvPr/>
        </p:nvSpPr>
        <p:spPr>
          <a:xfrm rot="16200000">
            <a:off x="-2998752" y="2975528"/>
            <a:ext cx="6858003" cy="906945"/>
          </a:xfrm>
          <a:prstGeom prst="rect">
            <a:avLst/>
          </a:prstGeom>
          <a:solidFill>
            <a:srgbClr val="0B2A49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G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xmlns="" id="{3D995BF0-1B4A-44E1-B317-61BB58DE4A9E}"/>
              </a:ext>
            </a:extLst>
          </p:cNvPr>
          <p:cNvSpPr/>
          <p:nvPr/>
        </p:nvSpPr>
        <p:spPr>
          <a:xfrm>
            <a:off x="1004166" y="135661"/>
            <a:ext cx="3137278" cy="68494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G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xmlns="" id="{B98E4E05-96C8-4B1D-9DBD-6C7921E52AC6}"/>
              </a:ext>
            </a:extLst>
          </p:cNvPr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4166" y="98154"/>
            <a:ext cx="1896646" cy="764657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xmlns="" id="{76E9E5C8-C853-415E-9F45-0C651F93EE6B}"/>
              </a:ext>
            </a:extLst>
          </p:cNvPr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89417" y="168812"/>
            <a:ext cx="1136800" cy="562708"/>
          </a:xfrm>
          <a:prstGeom prst="rect">
            <a:avLst/>
          </a:prstGeom>
        </p:spPr>
      </p:pic>
      <p:cxnSp>
        <p:nvCxnSpPr>
          <p:cNvPr id="21" name="Conector recto 20">
            <a:extLst>
              <a:ext uri="{FF2B5EF4-FFF2-40B4-BE49-F238E27FC236}">
                <a16:creationId xmlns:a16="http://schemas.microsoft.com/office/drawing/2014/main" xmlns="" id="{277DAE30-5EC2-4178-AB69-7F9ADFC7B41A}"/>
              </a:ext>
            </a:extLst>
          </p:cNvPr>
          <p:cNvCxnSpPr/>
          <p:nvPr/>
        </p:nvCxnSpPr>
        <p:spPr>
          <a:xfrm>
            <a:off x="2858156" y="234462"/>
            <a:ext cx="0" cy="49705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CuadroTexto 14">
            <a:extLst>
              <a:ext uri="{FF2B5EF4-FFF2-40B4-BE49-F238E27FC236}">
                <a16:creationId xmlns:a16="http://schemas.microsoft.com/office/drawing/2014/main" xmlns="" id="{7FAF10EC-63B3-408D-8AD3-28D96A952454}"/>
              </a:ext>
            </a:extLst>
          </p:cNvPr>
          <p:cNvSpPr txBox="1"/>
          <p:nvPr/>
        </p:nvSpPr>
        <p:spPr>
          <a:xfrm>
            <a:off x="3835646" y="174275"/>
            <a:ext cx="706875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GT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Estipendios por Acciones</a:t>
            </a:r>
            <a:endParaRPr kumimoji="0" lang="es-GT" sz="3600" i="0" u="none" strike="noStrike" kern="1200" normalizeH="0" baseline="0" noProof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B5FAAEEB-24AC-471E-B7C0-EEE23E39670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04399" y="49321"/>
            <a:ext cx="866087" cy="857623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74F6D66C-CA78-7942-95F2-5938DB97D5FF}"/>
              </a:ext>
            </a:extLst>
          </p:cNvPr>
          <p:cNvSpPr txBox="1"/>
          <p:nvPr/>
        </p:nvSpPr>
        <p:spPr>
          <a:xfrm rot="16200000">
            <a:off x="-3162738" y="3031236"/>
            <a:ext cx="7068753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perspectiveFront"/>
              <a:lightRig rig="threePt" dir="t"/>
            </a:scene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GT" sz="3200" i="0" u="none" strike="noStrike" kern="1200" normalizeH="0" baseline="0" noProof="0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Ejecución 2021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xmlns="" id="{ECCD8DDB-DBD6-2744-9096-7FA7BE7C0806}"/>
              </a:ext>
            </a:extLst>
          </p:cNvPr>
          <p:cNvSpPr txBox="1"/>
          <p:nvPr/>
        </p:nvSpPr>
        <p:spPr>
          <a:xfrm>
            <a:off x="5235050" y="1319952"/>
            <a:ext cx="2396810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GT" sz="2800" b="1" dirty="0" smtClean="0">
                <a:solidFill>
                  <a:srgbClr val="002060"/>
                </a:solidFill>
                <a:latin typeface="Montserrat Black" pitchFamily="2" charset="77"/>
              </a:rPr>
              <a:t>35 mil </a:t>
            </a:r>
            <a:endParaRPr lang="es-GT" sz="2400" b="1" dirty="0" smtClean="0">
              <a:solidFill>
                <a:srgbClr val="002060"/>
              </a:solidFill>
              <a:latin typeface="Montserrat Black" pitchFamily="2" charset="77"/>
            </a:endParaRPr>
          </a:p>
          <a:p>
            <a:pPr algn="ctr"/>
            <a:r>
              <a:rPr lang="es-GT" sz="2400" b="1" i="1" dirty="0" smtClean="0">
                <a:solidFill>
                  <a:srgbClr val="002060"/>
                </a:solidFill>
                <a:latin typeface="Montserrat" pitchFamily="2" charset="77"/>
              </a:rPr>
              <a:t>Beneficiarios</a:t>
            </a:r>
            <a:endParaRPr lang="es-GT" sz="2400" b="1" i="1" dirty="0">
              <a:solidFill>
                <a:srgbClr val="002060"/>
              </a:solidFill>
              <a:latin typeface="Montserrat" pitchFamily="2" charset="77"/>
            </a:endParaRPr>
          </a:p>
        </p:txBody>
      </p:sp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xmlns="" id="{A32A0E9F-71A6-664A-909F-BBEC44096FF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4717914"/>
              </p:ext>
            </p:extLst>
          </p:nvPr>
        </p:nvGraphicFramePr>
        <p:xfrm>
          <a:off x="2149061" y="3018010"/>
          <a:ext cx="7893878" cy="38399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564F620C-4AA2-2E46-A6D4-A469A7767A8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323238">
            <a:off x="1182418" y="1019990"/>
            <a:ext cx="3703694" cy="1883045"/>
          </a:xfrm>
          <a:prstGeom prst="rect">
            <a:avLst/>
          </a:prstGeom>
          <a:solidFill>
            <a:srgbClr val="FFFFFF">
              <a:shade val="85000"/>
            </a:srgbClr>
          </a:solidFill>
          <a:ln w="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2F6332FB-445C-A144-B1DD-98A9549E88EC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19873">
            <a:off x="8004967" y="993162"/>
            <a:ext cx="3720892" cy="2088661"/>
          </a:xfrm>
          <a:prstGeom prst="rect">
            <a:avLst/>
          </a:prstGeom>
          <a:solidFill>
            <a:srgbClr val="FFFFFF">
              <a:shade val="85000"/>
            </a:srgbClr>
          </a:solidFill>
          <a:ln w="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2541027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FFFD0EA-2EBC-E245-A630-E758C17B59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4"/>
          <p:cNvSpPr txBox="1"/>
          <p:nvPr/>
        </p:nvSpPr>
        <p:spPr>
          <a:xfrm>
            <a:off x="958680" y="4069162"/>
            <a:ext cx="10036481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cs typeface="Calibri"/>
              </a:rPr>
              <a:t>MUCHAS GRACIAS</a:t>
            </a:r>
            <a:endParaRPr kumimoji="0" lang="en-US" sz="85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21158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68203</TotalTime>
  <Words>224</Words>
  <Application>Microsoft Office PowerPoint</Application>
  <PresentationFormat>Personalizado</PresentationFormat>
  <Paragraphs>56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0" baseType="lpstr"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Adonay Cajas</dc:creator>
  <cp:lastModifiedBy>Angel Alonzo</cp:lastModifiedBy>
  <cp:revision>441</cp:revision>
  <cp:lastPrinted>2021-11-19T17:03:50Z</cp:lastPrinted>
  <dcterms:created xsi:type="dcterms:W3CDTF">2020-09-27T22:36:54Z</dcterms:created>
  <dcterms:modified xsi:type="dcterms:W3CDTF">2021-12-06T03:00:02Z</dcterms:modified>
</cp:coreProperties>
</file>