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350" r:id="rId3"/>
    <p:sldId id="351" r:id="rId4"/>
    <p:sldId id="352" r:id="rId5"/>
    <p:sldId id="359" r:id="rId6"/>
    <p:sldId id="353" r:id="rId7"/>
    <p:sldId id="343" r:id="rId8"/>
    <p:sldId id="354" r:id="rId9"/>
    <p:sldId id="355" r:id="rId10"/>
    <p:sldId id="356" r:id="rId11"/>
    <p:sldId id="357" r:id="rId12"/>
    <p:sldId id="342" r:id="rId13"/>
    <p:sldId id="358" r:id="rId14"/>
    <p:sldId id="360" r:id="rId15"/>
  </p:sldIdLst>
  <p:sldSz cx="12192000" cy="6858000"/>
  <p:notesSz cx="6858000" cy="9144000"/>
  <p:defaultText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1348"/>
    <p:restoredTop sz="96405"/>
  </p:normalViewPr>
  <p:slideViewPr>
    <p:cSldViewPr snapToGrid="0" snapToObjects="1">
      <p:cViewPr varScale="1">
        <p:scale>
          <a:sx n="103" d="100"/>
          <a:sy n="103" d="100"/>
        </p:scale>
        <p:origin x="114" y="3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C:\Users\sdeleon\Desktop\MEMORIA%20DE%20LABORES%20DICIEMBRE\RESPALDOS%20DE%20OBRA%20Y%20SISTEMAS\EJECUCI&#211;N%20PRESUPUESTARIA\EJECUCION%20PRESUPUESTARIA%20RENGLON%20332,%20(enero%20a%20diciembre)%20(1).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sdeleon\Desktop\MEMORIA%20DE%20LABORES%20DICIEMBRE\RESPALDOS%20DE%20OBRA%20Y%20SISTEMAS\EJECUCI&#211;N%20PRESUPUESTARIA\EJECUCION%20PRESUPUESTARIA%20RENGLON%20332,%20(enero%20a%20diciembre)%20(1).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sdeleon\Desktop\MEMORIA%20DE%20LABORES%20DICIEMBRE\RESPALDOS%20DE%20OBRA%20Y%20SISTEMAS\EJECUCI&#211;N%20PRESUPUESTARIA\EJECUCION%20PRESUPUESTARIA%20RENGLON%20171,%20(enero%20a%20diciembre)%20(1).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sdeleon\Desktop\MEMORIA%20DE%20LABORES%20DICIEMBRE\RESPALDOS%20DE%20OBRA%20Y%20SISTEMAS\EJECUCI&#211;N%20PRESUPUESTARIA\EJECUCION%20PRESUPUESTARIA%20RENGLON%20171,%20(enero%20a%20diciembre)%20(1).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sdeleon\Desktop\MEMORIA%20DE%20LABORES%20DICIEMBRE\RESPALDOS%20DE%20OBRA%20Y%20SISTEMAS\EJECUCI&#211;N%20PRESUPUESTARIA\EJECUCION%20PRESUPUESTARIA%20RENGLON%20329,%20(enero%20a%20diciembre)%20(1).xls"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sdeleon\Desktop\MEMORIA%20DE%20LABORES%20DICIEMBRE\RESPALDOS%20DE%20OBRA%20Y%20SISTEMAS\EJECUCI&#211;N%20PRESUPUESTARIA\EJECUCION%20PRESUPUESTARIA%20RENGLON%20329,%20(enero%20a%20diciembre)%20(1).xls"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sdeleon\Desktop\MEMORIA%20DE%20LABORES%20DICIEMBRE\RESPALDOS%20DE%20OBRA%20Y%20SISTEMAS\EJECUCI&#211;N%20PRESUPUESTARIA\EJECUCION%20PRESUPUESTARIA%20RENGLON%20324,%20(enero%20a%20diciembre).xls"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sdeleon\Desktop\MEMORIA%20DE%20LABORES%20DICIEMBRE\RESPALDOS%20DE%20OBRA%20Y%20SISTEMAS\EJECUCI&#211;N%20PRESUPUESTARIA\EJECUCION%20PRESUPUESTARIA%20RENGLON%20324,%20(enero%20a%20diciembre).xls"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100" b="0" i="0" u="none" strike="noStrike" baseline="0">
                <a:solidFill>
                  <a:srgbClr val="333333"/>
                </a:solidFill>
                <a:latin typeface="Times New Roman" panose="02020603050405020304" pitchFamily="18" charset="0"/>
                <a:ea typeface="Calibri"/>
                <a:cs typeface="Times New Roman" panose="02020603050405020304" pitchFamily="18" charset="0"/>
              </a:defRPr>
            </a:pPr>
            <a:r>
              <a:rPr lang="es-GT" sz="1100">
                <a:latin typeface="Times New Roman" panose="02020603050405020304" pitchFamily="18" charset="0"/>
                <a:cs typeface="Times New Roman" panose="02020603050405020304" pitchFamily="18" charset="0"/>
              </a:rPr>
              <a:t>Ejecución presupuestaria de proyectos de inversión, renglon 332" CONSTRUCCIONES DE BIENES NACIONALES DE USO NO COMÚN"</a:t>
            </a:r>
          </a:p>
        </c:rich>
      </c:tx>
      <c:layout>
        <c:manualLayout>
          <c:xMode val="edge"/>
          <c:yMode val="edge"/>
          <c:x val="0.12782828282828282"/>
          <c:y val="5.4288816503800215E-3"/>
        </c:manualLayout>
      </c:layout>
      <c:overlay val="0"/>
      <c:spPr>
        <a:noFill/>
        <a:ln>
          <a:noFill/>
        </a:ln>
        <a:effectLst/>
      </c:spPr>
    </c:title>
    <c:autoTitleDeleted val="0"/>
    <c:view3D>
      <c:rotX val="30"/>
      <c:rotY val="0"/>
      <c:rAngAx val="0"/>
      <c:perspective val="0"/>
    </c:view3D>
    <c:floor>
      <c:thickness val="0"/>
    </c:floor>
    <c:sideWall>
      <c:thickness val="0"/>
    </c:sideWall>
    <c:backWall>
      <c:thickness val="0"/>
    </c:backWall>
    <c:plotArea>
      <c:layout/>
      <c:pie3DChart>
        <c:varyColors val="1"/>
        <c:ser>
          <c:idx val="0"/>
          <c:order val="0"/>
          <c:dPt>
            <c:idx val="0"/>
            <c:bubble3D val="0"/>
            <c:spPr>
              <a:solidFill>
                <a:srgbClr val="002060"/>
              </a:solidFill>
              <a:ln w="25400">
                <a:solidFill>
                  <a:schemeClr val="lt1"/>
                </a:solidFill>
              </a:ln>
              <a:effectLst/>
              <a:sp3d contourW="25400">
                <a:contourClr>
                  <a:schemeClr val="lt1"/>
                </a:contourClr>
              </a:sp3d>
            </c:spPr>
            <c:extLst>
              <c:ext xmlns:c16="http://schemas.microsoft.com/office/drawing/2014/chart" uri="{C3380CC4-5D6E-409C-BE32-E72D297353CC}">
                <c16:uniqueId val="{00000001-0E25-4F9B-A2F1-80F2161BD18D}"/>
              </c:ext>
            </c:extLst>
          </c:dPt>
          <c:dPt>
            <c:idx val="1"/>
            <c:bubble3D val="0"/>
            <c:spPr>
              <a:solidFill>
                <a:srgbClr val="FF7C80"/>
              </a:solidFill>
              <a:ln w="25400">
                <a:solidFill>
                  <a:schemeClr val="lt1"/>
                </a:solidFill>
              </a:ln>
              <a:effectLst/>
              <a:sp3d contourW="25400">
                <a:contourClr>
                  <a:schemeClr val="lt1"/>
                </a:contourClr>
              </a:sp3d>
            </c:spPr>
            <c:extLst>
              <c:ext xmlns:c16="http://schemas.microsoft.com/office/drawing/2014/chart" uri="{C3380CC4-5D6E-409C-BE32-E72D297353CC}">
                <c16:uniqueId val="{00000003-0E25-4F9B-A2F1-80F2161BD18D}"/>
              </c:ext>
            </c:extLst>
          </c:dPt>
          <c:dLbls>
            <c:dLbl>
              <c:idx val="0"/>
              <c:layout>
                <c:manualLayout>
                  <c:x val="-0.1807070707070707"/>
                  <c:y val="-0.17176425829507469"/>
                </c:manualLayout>
              </c:layout>
              <c:spPr>
                <a:noFill/>
                <a:ln>
                  <a:noFill/>
                </a:ln>
                <a:effectLst/>
              </c:spPr>
              <c:txPr>
                <a:bodyPr/>
                <a:lstStyle/>
                <a:p>
                  <a:pPr>
                    <a:defRPr sz="1000" b="0" i="0" u="none" strike="noStrike" baseline="0">
                      <a:solidFill>
                        <a:srgbClr val="FFFFFF"/>
                      </a:solidFill>
                      <a:latin typeface="Calibri"/>
                      <a:ea typeface="Calibri"/>
                      <a:cs typeface="Calibri"/>
                    </a:defRPr>
                  </a:pPr>
                  <a:endParaRPr lang="es-GT"/>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E25-4F9B-A2F1-80F2161BD18D}"/>
                </c:ext>
              </c:extLst>
            </c:dLbl>
            <c:dLbl>
              <c:idx val="1"/>
              <c:layout>
                <c:manualLayout>
                  <c:x val="2.2122594050743658E-2"/>
                  <c:y val="-0.1403047535724701"/>
                </c:manualLayout>
              </c:layout>
              <c:spPr>
                <a:noFill/>
                <a:ln>
                  <a:noFill/>
                </a:ln>
                <a:effectLst/>
              </c:spPr>
              <c:txPr>
                <a:bodyPr/>
                <a:lstStyle/>
                <a:p>
                  <a:pPr>
                    <a:defRPr sz="1000" b="1" i="0" u="none" strike="noStrike" baseline="0">
                      <a:solidFill>
                        <a:srgbClr val="333333"/>
                      </a:solidFill>
                      <a:latin typeface="Calibri"/>
                      <a:ea typeface="Calibri"/>
                      <a:cs typeface="Calibri"/>
                    </a:defRPr>
                  </a:pPr>
                  <a:endParaRPr lang="es-GT"/>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E25-4F9B-A2F1-80F2161BD18D}"/>
                </c:ext>
              </c:extLst>
            </c:dLbl>
            <c:spPr>
              <a:noFill/>
              <a:ln>
                <a:noFill/>
              </a:ln>
              <a:effectLst/>
            </c:spPr>
            <c:txPr>
              <a:bodyPr wrap="square" lIns="38100" tIns="19050" rIns="38100" bIns="19050" anchor="ctr">
                <a:spAutoFit/>
              </a:bodyPr>
              <a:lstStyle/>
              <a:p>
                <a:pPr>
                  <a:defRPr sz="1000" b="0" i="0" u="none" strike="noStrike" baseline="0">
                    <a:solidFill>
                      <a:srgbClr val="333333"/>
                    </a:solidFill>
                    <a:latin typeface="Calibri"/>
                    <a:ea typeface="Calibri"/>
                    <a:cs typeface="Calibri"/>
                  </a:defRPr>
                </a:pPr>
                <a:endParaRPr lang="es-GT"/>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(Sheet1!$P$7,Sheet1!$Q$7)</c:f>
              <c:strCache>
                <c:ptCount val="2"/>
                <c:pt idx="0">
                  <c:v>% EJECUTADO </c:v>
                </c:pt>
                <c:pt idx="1">
                  <c:v>% NO EJECUTADO </c:v>
                </c:pt>
              </c:strCache>
            </c:strRef>
          </c:cat>
          <c:val>
            <c:numRef>
              <c:f>(Sheet1!$P$8,Sheet1!$Q$8)</c:f>
              <c:numCache>
                <c:formatCode>0.00%</c:formatCode>
                <c:ptCount val="2"/>
                <c:pt idx="0">
                  <c:v>0.71950000000000003</c:v>
                </c:pt>
                <c:pt idx="1">
                  <c:v>0.2802</c:v>
                </c:pt>
              </c:numCache>
            </c:numRef>
          </c:val>
          <c:extLst>
            <c:ext xmlns:c16="http://schemas.microsoft.com/office/drawing/2014/chart" uri="{C3380CC4-5D6E-409C-BE32-E72D297353CC}">
              <c16:uniqueId val="{00000004-0E25-4F9B-A2F1-80F2161BD18D}"/>
            </c:ext>
          </c:extLst>
        </c:ser>
        <c:dLbls>
          <c:showLegendKey val="0"/>
          <c:showVal val="0"/>
          <c:showCatName val="0"/>
          <c:showSerName val="0"/>
          <c:showPercent val="0"/>
          <c:showBubbleSize val="0"/>
          <c:showLeaderLines val="1"/>
        </c:dLbls>
      </c:pie3DChart>
      <c:spPr>
        <a:noFill/>
        <a:ln w="25400">
          <a:noFill/>
        </a:ln>
      </c:spPr>
    </c:plotArea>
    <c:legend>
      <c:legendPos val="r"/>
      <c:overlay val="0"/>
      <c:spPr>
        <a:noFill/>
        <a:ln>
          <a:noFill/>
        </a:ln>
        <a:effectLst/>
      </c:spPr>
      <c:txPr>
        <a:bodyPr/>
        <a:lstStyle/>
        <a:p>
          <a:pPr>
            <a:defRPr sz="825" b="0" i="0" u="none" strike="noStrike" baseline="0">
              <a:solidFill>
                <a:srgbClr val="333333"/>
              </a:solidFill>
              <a:latin typeface="Times New Roman" panose="02020603050405020304" pitchFamily="18" charset="0"/>
              <a:ea typeface="Calibri"/>
              <a:cs typeface="Times New Roman" panose="02020603050405020304" pitchFamily="18" charset="0"/>
            </a:defRPr>
          </a:pPr>
          <a:endParaRPr lang="es-GT"/>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900" b="0" i="0" u="none" strike="noStrike" baseline="0">
          <a:solidFill>
            <a:srgbClr val="000000"/>
          </a:solidFill>
          <a:latin typeface="Calibri"/>
          <a:ea typeface="Calibri"/>
          <a:cs typeface="Calibri"/>
        </a:defRPr>
      </a:pPr>
      <a:endParaRPr lang="es-GT"/>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100" b="0" i="0" u="none" strike="noStrike" baseline="0">
                <a:solidFill>
                  <a:srgbClr val="333333"/>
                </a:solidFill>
                <a:latin typeface="Times New Roman" panose="02020603050405020304" pitchFamily="18" charset="0"/>
                <a:ea typeface="Calibri"/>
                <a:cs typeface="Times New Roman" panose="02020603050405020304" pitchFamily="18" charset="0"/>
              </a:defRPr>
            </a:pPr>
            <a:r>
              <a:rPr lang="es-GT" sz="1100" dirty="0">
                <a:latin typeface="Times New Roman" panose="02020603050405020304" pitchFamily="18" charset="0"/>
                <a:cs typeface="Times New Roman" panose="02020603050405020304" pitchFamily="18" charset="0"/>
              </a:rPr>
              <a:t>Ejecución presupuestaria de proyectos de inversión, renglón 332"CONSTRUCCIONES DE BIENES NACIONALES DE USO NO COMÚN"</a:t>
            </a:r>
          </a:p>
        </c:rich>
      </c:tx>
      <c:overlay val="0"/>
      <c:spPr>
        <a:noFill/>
        <a:ln>
          <a:noFill/>
        </a:ln>
        <a:effectLst/>
      </c:spPr>
    </c:title>
    <c:autoTitleDeleted val="0"/>
    <c:plotArea>
      <c:layout>
        <c:manualLayout>
          <c:layoutTarget val="inner"/>
          <c:xMode val="edge"/>
          <c:yMode val="edge"/>
          <c:x val="0.18487540082988518"/>
          <c:y val="0.21694444444444444"/>
          <c:w val="0.56198343139480067"/>
          <c:h val="0.73212962962962957"/>
        </c:manualLayout>
      </c:layout>
      <c:barChart>
        <c:barDir val="col"/>
        <c:grouping val="clustered"/>
        <c:varyColors val="0"/>
        <c:ser>
          <c:idx val="0"/>
          <c:order val="0"/>
          <c:spPr>
            <a:solidFill>
              <a:srgbClr val="FF7C80"/>
            </a:solidFill>
            <a:ln>
              <a:noFill/>
            </a:ln>
            <a:effectLst/>
          </c:spPr>
          <c:invertIfNegative val="0"/>
          <c:dPt>
            <c:idx val="0"/>
            <c:invertIfNegative val="0"/>
            <c:bubble3D val="0"/>
            <c:spPr>
              <a:solidFill>
                <a:schemeClr val="accent5">
                  <a:lumMod val="60000"/>
                  <a:lumOff val="40000"/>
                </a:schemeClr>
              </a:solidFill>
              <a:ln>
                <a:noFill/>
              </a:ln>
              <a:effectLst/>
            </c:spPr>
            <c:extLst>
              <c:ext xmlns:c16="http://schemas.microsoft.com/office/drawing/2014/chart" uri="{C3380CC4-5D6E-409C-BE32-E72D297353CC}">
                <c16:uniqueId val="{00000001-9DAC-4CDD-AC96-4F6F09E19134}"/>
              </c:ext>
            </c:extLst>
          </c:dPt>
          <c:dPt>
            <c:idx val="1"/>
            <c:invertIfNegative val="0"/>
            <c:bubble3D val="0"/>
            <c:spPr>
              <a:solidFill>
                <a:srgbClr val="002060"/>
              </a:solidFill>
              <a:ln>
                <a:solidFill>
                  <a:srgbClr val="002060"/>
                </a:solidFill>
              </a:ln>
              <a:effectLst/>
            </c:spPr>
            <c:extLst>
              <c:ext xmlns:c16="http://schemas.microsoft.com/office/drawing/2014/chart" uri="{C3380CC4-5D6E-409C-BE32-E72D297353CC}">
                <c16:uniqueId val="{00000003-9DAC-4CDD-AC96-4F6F09E19134}"/>
              </c:ext>
            </c:extLst>
          </c:dPt>
          <c:dPt>
            <c:idx val="2"/>
            <c:invertIfNegative val="0"/>
            <c:bubble3D val="0"/>
            <c:spPr>
              <a:solidFill>
                <a:srgbClr val="FA6A6D"/>
              </a:solidFill>
              <a:ln>
                <a:noFill/>
              </a:ln>
              <a:effectLst/>
            </c:spPr>
            <c:extLst>
              <c:ext xmlns:c16="http://schemas.microsoft.com/office/drawing/2014/chart" uri="{C3380CC4-5D6E-409C-BE32-E72D297353CC}">
                <c16:uniqueId val="{00000005-9DAC-4CDD-AC96-4F6F09E19134}"/>
              </c:ext>
            </c:extLst>
          </c:dPt>
          <c:dLbls>
            <c:spPr>
              <a:noFill/>
              <a:ln>
                <a:noFill/>
              </a:ln>
              <a:effectLst/>
            </c:spPr>
            <c:txPr>
              <a:bodyPr wrap="square" lIns="38100" tIns="19050" rIns="38100" bIns="19050" anchor="ctr">
                <a:spAutoFit/>
              </a:bodyPr>
              <a:lstStyle/>
              <a:p>
                <a:pPr>
                  <a:defRPr sz="800" b="0" i="0" u="none" strike="noStrike" baseline="0">
                    <a:solidFill>
                      <a:srgbClr val="333333"/>
                    </a:solidFill>
                    <a:latin typeface="Times New Roman" panose="02020603050405020304" pitchFamily="18" charset="0"/>
                    <a:ea typeface="Calibri"/>
                    <a:cs typeface="Times New Roman" panose="02020603050405020304" pitchFamily="18" charset="0"/>
                  </a:defRPr>
                </a:pPr>
                <a:endParaRPr lang="es-G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Sheet1!$E$5:$G$5</c:f>
              <c:strCache>
                <c:ptCount val="3"/>
                <c:pt idx="0">
                  <c:v> PRESUPUESTO VIGENTE</c:v>
                </c:pt>
                <c:pt idx="1">
                  <c:v>DEVENGADO</c:v>
                </c:pt>
                <c:pt idx="2">
                  <c:v>SALDO POR DEVENGAR</c:v>
                </c:pt>
              </c:strCache>
            </c:strRef>
          </c:cat>
          <c:val>
            <c:numRef>
              <c:f>Sheet1!$E$6:$G$6</c:f>
              <c:numCache>
                <c:formatCode>_("Q"* #,##0.00_);_("Q"* \(#,##0.00\);_("Q"* "-"??_);_(@_)</c:formatCode>
                <c:ptCount val="3"/>
                <c:pt idx="0">
                  <c:v>166916389</c:v>
                </c:pt>
                <c:pt idx="1">
                  <c:v>120097210.33</c:v>
                </c:pt>
                <c:pt idx="2">
                  <c:v>46819178.670000002</c:v>
                </c:pt>
              </c:numCache>
            </c:numRef>
          </c:val>
          <c:extLst>
            <c:ext xmlns:c16="http://schemas.microsoft.com/office/drawing/2014/chart" uri="{C3380CC4-5D6E-409C-BE32-E72D297353CC}">
              <c16:uniqueId val="{00000006-9DAC-4CDD-AC96-4F6F09E19134}"/>
            </c:ext>
          </c:extLst>
        </c:ser>
        <c:dLbls>
          <c:showLegendKey val="0"/>
          <c:showVal val="0"/>
          <c:showCatName val="0"/>
          <c:showSerName val="0"/>
          <c:showPercent val="0"/>
          <c:showBubbleSize val="0"/>
        </c:dLbls>
        <c:gapWidth val="182"/>
        <c:axId val="385186464"/>
        <c:axId val="1"/>
      </c:barChart>
      <c:catAx>
        <c:axId val="385186464"/>
        <c:scaling>
          <c:orientation val="minMax"/>
        </c:scaling>
        <c:delete val="1"/>
        <c:axPos val="b"/>
        <c:numFmt formatCode="General" sourceLinked="1"/>
        <c:majorTickMark val="none"/>
        <c:minorTickMark val="none"/>
        <c:tickLblPos val="nextTo"/>
        <c:crossAx val="1"/>
        <c:crosses val="autoZero"/>
        <c:auto val="1"/>
        <c:lblAlgn val="ctr"/>
        <c:lblOffset val="100"/>
        <c:noMultiLvlLbl val="0"/>
      </c:catAx>
      <c:valAx>
        <c:axId val="1"/>
        <c:scaling>
          <c:orientation val="minMax"/>
        </c:scaling>
        <c:delete val="1"/>
        <c:axPos val="l"/>
        <c:majorGridlines>
          <c:spPr>
            <a:ln w="9525" cap="flat" cmpd="sng" algn="ctr">
              <a:solidFill>
                <a:schemeClr val="tx1">
                  <a:lumMod val="15000"/>
                  <a:lumOff val="85000"/>
                </a:schemeClr>
              </a:solidFill>
              <a:round/>
            </a:ln>
            <a:effectLst/>
          </c:spPr>
        </c:majorGridlines>
        <c:numFmt formatCode="_(&quot;Q&quot;* #,##0.00_);_(&quot;Q&quot;* \(#,##0.00\);_(&quot;Q&quot;* &quot;-&quot;??_);_(@_)" sourceLinked="1"/>
        <c:majorTickMark val="out"/>
        <c:minorTickMark val="none"/>
        <c:tickLblPos val="nextTo"/>
        <c:crossAx val="385186464"/>
        <c:crosses val="autoZero"/>
        <c:crossBetween val="between"/>
      </c:valAx>
      <c:spPr>
        <a:noFill/>
        <a:ln w="25400">
          <a:noFill/>
        </a:ln>
      </c:spPr>
    </c:plotArea>
    <c:legend>
      <c:legendPos val="r"/>
      <c:layout>
        <c:manualLayout>
          <c:xMode val="edge"/>
          <c:yMode val="edge"/>
          <c:x val="0.77673524342391331"/>
          <c:y val="0.19829389158141142"/>
          <c:w val="0.18929000640578675"/>
          <c:h val="0.42170758067006336"/>
        </c:manualLayout>
      </c:layout>
      <c:overlay val="0"/>
      <c:spPr>
        <a:noFill/>
        <a:ln>
          <a:noFill/>
        </a:ln>
        <a:effectLst/>
      </c:spPr>
      <c:txPr>
        <a:bodyPr/>
        <a:lstStyle/>
        <a:p>
          <a:pPr>
            <a:defRPr sz="800" b="0" i="0" u="none" strike="noStrike" baseline="0">
              <a:solidFill>
                <a:srgbClr val="333333"/>
              </a:solidFill>
              <a:latin typeface="Times New Roman" panose="02020603050405020304" pitchFamily="18" charset="0"/>
              <a:ea typeface="Calibri"/>
              <a:cs typeface="Times New Roman" panose="02020603050405020304" pitchFamily="18" charset="0"/>
            </a:defRPr>
          </a:pPr>
          <a:endParaRPr lang="es-GT"/>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1000" b="0" i="0" u="none" strike="noStrike" baseline="0">
          <a:solidFill>
            <a:srgbClr val="000000"/>
          </a:solidFill>
          <a:latin typeface="Calibri"/>
          <a:ea typeface="Calibri"/>
          <a:cs typeface="Calibri"/>
        </a:defRPr>
      </a:pPr>
      <a:endParaRPr lang="es-GT"/>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b="0" i="0" u="none" strike="noStrike" baseline="0">
                <a:solidFill>
                  <a:srgbClr val="333333"/>
                </a:solidFill>
                <a:latin typeface="Times New Roman" panose="02020603050405020304" pitchFamily="18" charset="0"/>
                <a:ea typeface="Calibri"/>
                <a:cs typeface="Times New Roman" panose="02020603050405020304" pitchFamily="18" charset="0"/>
              </a:defRPr>
            </a:pPr>
            <a:r>
              <a:rPr lang="es-GT" sz="1200" dirty="0">
                <a:latin typeface="Times New Roman" panose="02020603050405020304" pitchFamily="18" charset="0"/>
                <a:cs typeface="Times New Roman" panose="02020603050405020304" pitchFamily="18" charset="0"/>
              </a:rPr>
              <a:t>Ejecución presupuestaria de Remozamientos integrales </a:t>
            </a:r>
            <a:r>
              <a:rPr lang="es-GT" sz="1200" dirty="0" err="1">
                <a:latin typeface="Times New Roman" panose="02020603050405020304" pitchFamily="18" charset="0"/>
                <a:cs typeface="Times New Roman" panose="02020603050405020304" pitchFamily="18" charset="0"/>
              </a:rPr>
              <a:t>renglon</a:t>
            </a:r>
            <a:r>
              <a:rPr lang="es-GT" sz="1200" dirty="0">
                <a:latin typeface="Times New Roman" panose="02020603050405020304" pitchFamily="18" charset="0"/>
                <a:cs typeface="Times New Roman" panose="02020603050405020304" pitchFamily="18" charset="0"/>
              </a:rPr>
              <a:t> 171 "Mantenimiento y Reparación de edificios públicos"</a:t>
            </a:r>
          </a:p>
        </c:rich>
      </c:tx>
      <c:layout>
        <c:manualLayout>
          <c:xMode val="edge"/>
          <c:yMode val="edge"/>
          <c:x val="7.7184896609922143E-2"/>
          <c:y val="0"/>
        </c:manualLayout>
      </c:layout>
      <c:overlay val="0"/>
      <c:spPr>
        <a:noFill/>
        <a:ln w="25400">
          <a:noFill/>
        </a:ln>
      </c:spPr>
    </c:title>
    <c:autoTitleDeleted val="0"/>
    <c:plotArea>
      <c:layout>
        <c:manualLayout>
          <c:layoutTarget val="inner"/>
          <c:xMode val="edge"/>
          <c:yMode val="edge"/>
          <c:x val="0.12316813339509032"/>
          <c:y val="0.13065027388181644"/>
          <c:w val="0.64255232415189523"/>
          <c:h val="0.80433365405133272"/>
        </c:manualLayout>
      </c:layout>
      <c:barChart>
        <c:barDir val="col"/>
        <c:grouping val="clustered"/>
        <c:varyColors val="0"/>
        <c:ser>
          <c:idx val="0"/>
          <c:order val="0"/>
          <c:spPr>
            <a:solidFill>
              <a:srgbClr val="4472C4"/>
            </a:solidFill>
            <a:ln w="25400">
              <a:noFill/>
            </a:ln>
          </c:spPr>
          <c:invertIfNegative val="0"/>
          <c:dPt>
            <c:idx val="0"/>
            <c:invertIfNegative val="0"/>
            <c:bubble3D val="0"/>
            <c:spPr>
              <a:solidFill>
                <a:schemeClr val="accent5">
                  <a:lumMod val="60000"/>
                  <a:lumOff val="40000"/>
                </a:schemeClr>
              </a:solidFill>
              <a:ln>
                <a:noFill/>
              </a:ln>
              <a:effectLst/>
            </c:spPr>
            <c:extLst>
              <c:ext xmlns:c16="http://schemas.microsoft.com/office/drawing/2014/chart" uri="{C3380CC4-5D6E-409C-BE32-E72D297353CC}">
                <c16:uniqueId val="{00000001-F28F-4AD2-B235-72678654253F}"/>
              </c:ext>
            </c:extLst>
          </c:dPt>
          <c:dPt>
            <c:idx val="1"/>
            <c:invertIfNegative val="0"/>
            <c:bubble3D val="0"/>
            <c:spPr>
              <a:solidFill>
                <a:srgbClr val="002060"/>
              </a:solidFill>
              <a:ln w="25400">
                <a:noFill/>
              </a:ln>
            </c:spPr>
            <c:extLst>
              <c:ext xmlns:c16="http://schemas.microsoft.com/office/drawing/2014/chart" uri="{C3380CC4-5D6E-409C-BE32-E72D297353CC}">
                <c16:uniqueId val="{00000003-F28F-4AD2-B235-72678654253F}"/>
              </c:ext>
            </c:extLst>
          </c:dPt>
          <c:dPt>
            <c:idx val="2"/>
            <c:invertIfNegative val="0"/>
            <c:bubble3D val="0"/>
            <c:spPr>
              <a:solidFill>
                <a:srgbClr val="FA6A6D"/>
              </a:solidFill>
              <a:ln w="25400">
                <a:noFill/>
              </a:ln>
            </c:spPr>
            <c:extLst>
              <c:ext xmlns:c16="http://schemas.microsoft.com/office/drawing/2014/chart" uri="{C3380CC4-5D6E-409C-BE32-E72D297353CC}">
                <c16:uniqueId val="{00000005-F28F-4AD2-B235-72678654253F}"/>
              </c:ext>
            </c:extLst>
          </c:dPt>
          <c:dLbls>
            <c:dLbl>
              <c:idx val="0"/>
              <c:layout>
                <c:manualLayout>
                  <c:x val="-3.8678485092667213E-2"/>
                  <c:y val="7.0287800740774561E-3"/>
                </c:manualLayout>
              </c:layout>
              <c:spPr>
                <a:noFill/>
                <a:ln w="25400">
                  <a:noFill/>
                </a:ln>
              </c:spPr>
              <c:txPr>
                <a:bodyPr wrap="square" lIns="38100" tIns="19050" rIns="38100" bIns="19050" anchor="ctr">
                  <a:noAutofit/>
                </a:bodyPr>
                <a:lstStyle/>
                <a:p>
                  <a:pPr>
                    <a:defRPr sz="900" b="0" i="0" u="none" strike="noStrike" baseline="0">
                      <a:solidFill>
                        <a:srgbClr val="333333"/>
                      </a:solidFill>
                      <a:latin typeface="Times New Roman" panose="02020603050405020304" pitchFamily="18" charset="0"/>
                      <a:ea typeface="Calibri"/>
                      <a:cs typeface="Times New Roman" panose="02020603050405020304" pitchFamily="18" charset="0"/>
                    </a:defRPr>
                  </a:pPr>
                  <a:endParaRPr lang="es-GT"/>
                </a:p>
              </c:txPr>
              <c:dLblPos val="outEnd"/>
              <c:showLegendKey val="0"/>
              <c:showVal val="1"/>
              <c:showCatName val="0"/>
              <c:showSerName val="0"/>
              <c:showPercent val="0"/>
              <c:showBubbleSize val="0"/>
              <c:extLst>
                <c:ext xmlns:c15="http://schemas.microsoft.com/office/drawing/2012/chart" uri="{CE6537A1-D6FC-4f65-9D91-7224C49458BB}">
                  <c15:layout>
                    <c:manualLayout>
                      <c:w val="0.2702819037225504"/>
                      <c:h val="0.12987186564779032"/>
                    </c:manualLayout>
                  </c15:layout>
                </c:ext>
                <c:ext xmlns:c16="http://schemas.microsoft.com/office/drawing/2014/chart" uri="{C3380CC4-5D6E-409C-BE32-E72D297353CC}">
                  <c16:uniqueId val="{00000001-F28F-4AD2-B235-72678654253F}"/>
                </c:ext>
              </c:extLst>
            </c:dLbl>
            <c:dLbl>
              <c:idx val="1"/>
              <c:layout>
                <c:manualLayout>
                  <c:x val="9.6696212731667425E-3"/>
                  <c:y val="1.0543100931571745E-2"/>
                </c:manualLayout>
              </c:layout>
              <c:spPr>
                <a:noFill/>
                <a:ln w="25400">
                  <a:noFill/>
                </a:ln>
              </c:spPr>
              <c:txPr>
                <a:bodyPr wrap="square" lIns="38100" tIns="19050" rIns="38100" bIns="19050" anchor="ctr">
                  <a:noAutofit/>
                </a:bodyPr>
                <a:lstStyle/>
                <a:p>
                  <a:pPr>
                    <a:defRPr sz="900" b="0" i="0" u="none" strike="noStrike" baseline="0">
                      <a:solidFill>
                        <a:srgbClr val="333333"/>
                      </a:solidFill>
                      <a:latin typeface="Times New Roman" panose="02020603050405020304" pitchFamily="18" charset="0"/>
                      <a:ea typeface="Calibri"/>
                      <a:cs typeface="Times New Roman" panose="02020603050405020304" pitchFamily="18" charset="0"/>
                    </a:defRPr>
                  </a:pPr>
                  <a:endParaRPr lang="es-GT"/>
                </a:p>
              </c:txPr>
              <c:dLblPos val="outEnd"/>
              <c:showLegendKey val="0"/>
              <c:showVal val="1"/>
              <c:showCatName val="0"/>
              <c:showSerName val="0"/>
              <c:showPercent val="0"/>
              <c:showBubbleSize val="0"/>
              <c:extLst>
                <c:ext xmlns:c15="http://schemas.microsoft.com/office/drawing/2012/chart" uri="{CE6537A1-D6FC-4f65-9D91-7224C49458BB}">
                  <c15:layout>
                    <c:manualLayout>
                      <c:w val="0.26383548954043923"/>
                      <c:h val="0.11581458221781317"/>
                    </c:manualLayout>
                  </c15:layout>
                </c:ext>
                <c:ext xmlns:c16="http://schemas.microsoft.com/office/drawing/2014/chart" uri="{C3380CC4-5D6E-409C-BE32-E72D297353CC}">
                  <c16:uniqueId val="{00000003-F28F-4AD2-B235-72678654253F}"/>
                </c:ext>
              </c:extLst>
            </c:dLbl>
            <c:spPr>
              <a:noFill/>
              <a:ln w="25400">
                <a:noFill/>
              </a:ln>
            </c:spPr>
            <c:txPr>
              <a:bodyPr wrap="square" lIns="38100" tIns="19050" rIns="38100" bIns="19050" anchor="ctr">
                <a:spAutoFit/>
              </a:bodyPr>
              <a:lstStyle/>
              <a:p>
                <a:pPr>
                  <a:defRPr sz="900" b="0" i="0" u="none" strike="noStrike" baseline="0">
                    <a:solidFill>
                      <a:srgbClr val="333333"/>
                    </a:solidFill>
                    <a:latin typeface="Times New Roman" panose="02020603050405020304" pitchFamily="18" charset="0"/>
                    <a:ea typeface="Calibri"/>
                    <a:cs typeface="Times New Roman" panose="02020603050405020304" pitchFamily="18" charset="0"/>
                  </a:defRPr>
                </a:pPr>
                <a:endParaRPr lang="es-G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Sheet1!$F$5:$H$5</c:f>
              <c:strCache>
                <c:ptCount val="3"/>
                <c:pt idx="0">
                  <c:v> PRESUPUESTO VIGENTE</c:v>
                </c:pt>
                <c:pt idx="1">
                  <c:v>DEVENGADO</c:v>
                </c:pt>
                <c:pt idx="2">
                  <c:v>SALDO POR DEVENGAR</c:v>
                </c:pt>
              </c:strCache>
            </c:strRef>
          </c:cat>
          <c:val>
            <c:numRef>
              <c:f>Sheet1!$F$6:$H$6</c:f>
              <c:numCache>
                <c:formatCode>_("Q"* #,##0.00_);_("Q"* \(#,##0.00\);_("Q"* "-"??_);_(@_)</c:formatCode>
                <c:ptCount val="3"/>
                <c:pt idx="0">
                  <c:v>172757800</c:v>
                </c:pt>
                <c:pt idx="1">
                  <c:v>171259010.18000001</c:v>
                </c:pt>
                <c:pt idx="2">
                  <c:v>1498789.8199999928</c:v>
                </c:pt>
              </c:numCache>
            </c:numRef>
          </c:val>
          <c:extLst>
            <c:ext xmlns:c16="http://schemas.microsoft.com/office/drawing/2014/chart" uri="{C3380CC4-5D6E-409C-BE32-E72D297353CC}">
              <c16:uniqueId val="{00000006-F28F-4AD2-B235-72678654253F}"/>
            </c:ext>
          </c:extLst>
        </c:ser>
        <c:dLbls>
          <c:showLegendKey val="0"/>
          <c:showVal val="0"/>
          <c:showCatName val="0"/>
          <c:showSerName val="0"/>
          <c:showPercent val="0"/>
          <c:showBubbleSize val="0"/>
        </c:dLbls>
        <c:gapWidth val="182"/>
        <c:axId val="291590200"/>
        <c:axId val="1"/>
      </c:barChart>
      <c:catAx>
        <c:axId val="291590200"/>
        <c:scaling>
          <c:orientation val="minMax"/>
        </c:scaling>
        <c:delete val="1"/>
        <c:axPos val="b"/>
        <c:numFmt formatCode="General" sourceLinked="1"/>
        <c:majorTickMark val="none"/>
        <c:minorTickMark val="none"/>
        <c:tickLblPos val="nextTo"/>
        <c:crossAx val="1"/>
        <c:crosses val="autoZero"/>
        <c:auto val="1"/>
        <c:lblAlgn val="ctr"/>
        <c:lblOffset val="100"/>
        <c:noMultiLvlLbl val="0"/>
      </c:catAx>
      <c:valAx>
        <c:axId val="1"/>
        <c:scaling>
          <c:orientation val="minMax"/>
        </c:scaling>
        <c:delete val="1"/>
        <c:axPos val="l"/>
        <c:majorGridlines>
          <c:spPr>
            <a:ln w="9525" cap="flat" cmpd="sng" algn="ctr">
              <a:solidFill>
                <a:schemeClr val="tx1">
                  <a:lumMod val="15000"/>
                  <a:lumOff val="85000"/>
                </a:schemeClr>
              </a:solidFill>
              <a:round/>
            </a:ln>
            <a:effectLst/>
          </c:spPr>
        </c:majorGridlines>
        <c:numFmt formatCode="_(&quot;Q&quot;* #,##0.00_);_(&quot;Q&quot;* \(#,##0.00\);_(&quot;Q&quot;* &quot;-&quot;??_);_(@_)" sourceLinked="1"/>
        <c:majorTickMark val="out"/>
        <c:minorTickMark val="none"/>
        <c:tickLblPos val="nextTo"/>
        <c:crossAx val="291590200"/>
        <c:crosses val="autoZero"/>
        <c:crossBetween val="between"/>
      </c:valAx>
      <c:spPr>
        <a:noFill/>
        <a:ln w="25400">
          <a:noFill/>
        </a:ln>
      </c:spPr>
    </c:plotArea>
    <c:legend>
      <c:legendPos val="r"/>
      <c:layout>
        <c:manualLayout>
          <c:xMode val="edge"/>
          <c:yMode val="edge"/>
          <c:x val="0.78448444548782748"/>
          <c:y val="0.20620900247247695"/>
          <c:w val="0.18009123960230192"/>
          <c:h val="0.42139557278587408"/>
        </c:manualLayout>
      </c:layout>
      <c:overlay val="0"/>
      <c:spPr>
        <a:noFill/>
        <a:ln w="25400">
          <a:noFill/>
        </a:ln>
      </c:spPr>
      <c:txPr>
        <a:bodyPr/>
        <a:lstStyle/>
        <a:p>
          <a:pPr>
            <a:defRPr sz="825" b="0" i="0" u="none" strike="noStrike" baseline="0">
              <a:solidFill>
                <a:srgbClr val="333333"/>
              </a:solidFill>
              <a:latin typeface="Times New Roman" panose="02020603050405020304" pitchFamily="18" charset="0"/>
              <a:ea typeface="Calibri"/>
              <a:cs typeface="Times New Roman" panose="02020603050405020304" pitchFamily="18" charset="0"/>
            </a:defRPr>
          </a:pPr>
          <a:endParaRPr lang="es-GT"/>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1000" b="0" i="0" u="none" strike="noStrike" baseline="0">
          <a:solidFill>
            <a:srgbClr val="000000"/>
          </a:solidFill>
          <a:latin typeface="Calibri"/>
          <a:ea typeface="Calibri"/>
          <a:cs typeface="Calibri"/>
        </a:defRPr>
      </a:pPr>
      <a:endParaRPr lang="es-GT"/>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b="0" i="0" u="none" strike="noStrike" baseline="0">
                <a:solidFill>
                  <a:srgbClr val="333333"/>
                </a:solidFill>
                <a:latin typeface="Times New Roman" panose="02020603050405020304" pitchFamily="18" charset="0"/>
                <a:ea typeface="Calibri"/>
                <a:cs typeface="Times New Roman" panose="02020603050405020304" pitchFamily="18" charset="0"/>
              </a:defRPr>
            </a:pPr>
            <a:r>
              <a:rPr lang="es-GT" sz="1200" dirty="0">
                <a:latin typeface="Times New Roman" panose="02020603050405020304" pitchFamily="18" charset="0"/>
                <a:cs typeface="Times New Roman" panose="02020603050405020304" pitchFamily="18" charset="0"/>
              </a:rPr>
              <a:t>Ejecución presupuestaria de Remozamientos integrales,</a:t>
            </a:r>
            <a:r>
              <a:rPr lang="es-GT" sz="1200" baseline="0" dirty="0">
                <a:latin typeface="Times New Roman" panose="02020603050405020304" pitchFamily="18" charset="0"/>
                <a:cs typeface="Times New Roman" panose="02020603050405020304" pitchFamily="18" charset="0"/>
              </a:rPr>
              <a:t> </a:t>
            </a:r>
            <a:r>
              <a:rPr lang="es-GT" sz="1200" dirty="0">
                <a:latin typeface="Times New Roman" panose="02020603050405020304" pitchFamily="18" charset="0"/>
                <a:cs typeface="Times New Roman" panose="02020603050405020304" pitchFamily="18" charset="0"/>
              </a:rPr>
              <a:t>renglón 171 "Mantenimiento y Reparación de edificios públicos"</a:t>
            </a:r>
          </a:p>
        </c:rich>
      </c:tx>
      <c:layout>
        <c:manualLayout>
          <c:xMode val="edge"/>
          <c:yMode val="edge"/>
          <c:x val="0.11471681223093187"/>
          <c:y val="0"/>
        </c:manualLayout>
      </c:layout>
      <c:overlay val="0"/>
      <c:spPr>
        <a:noFill/>
        <a:ln w="25400">
          <a:noFill/>
        </a:ln>
      </c:spPr>
    </c:title>
    <c:autoTitleDeleted val="0"/>
    <c:view3D>
      <c:rotX val="30"/>
      <c:rotY val="0"/>
      <c:rAngAx val="0"/>
      <c:perspective val="0"/>
    </c:view3D>
    <c:floor>
      <c:thickness val="0"/>
    </c:floor>
    <c:sideWall>
      <c:thickness val="0"/>
    </c:sideWall>
    <c:backWall>
      <c:thickness val="0"/>
    </c:backWall>
    <c:plotArea>
      <c:layout/>
      <c:pie3DChart>
        <c:varyColors val="1"/>
        <c:ser>
          <c:idx val="0"/>
          <c:order val="0"/>
          <c:dPt>
            <c:idx val="0"/>
            <c:bubble3D val="0"/>
            <c:spPr>
              <a:solidFill>
                <a:srgbClr val="002060"/>
              </a:solidFill>
              <a:ln w="25400">
                <a:solidFill>
                  <a:schemeClr val="lt1"/>
                </a:solidFill>
              </a:ln>
              <a:effectLst/>
              <a:sp3d contourW="25400">
                <a:contourClr>
                  <a:schemeClr val="lt1"/>
                </a:contourClr>
              </a:sp3d>
            </c:spPr>
            <c:extLst>
              <c:ext xmlns:c16="http://schemas.microsoft.com/office/drawing/2014/chart" uri="{C3380CC4-5D6E-409C-BE32-E72D297353CC}">
                <c16:uniqueId val="{00000001-5D46-4C49-BD9E-2A6E531B1B69}"/>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5D46-4C49-BD9E-2A6E531B1B69}"/>
              </c:ext>
            </c:extLst>
          </c:dPt>
          <c:dLbls>
            <c:dLbl>
              <c:idx val="0"/>
              <c:layout>
                <c:manualLayout>
                  <c:x val="-5.4849164796808778E-2"/>
                  <c:y val="-0.18875816573103391"/>
                </c:manualLayout>
              </c:layout>
              <c:dLblPos val="bestFit"/>
              <c:showLegendKey val="0"/>
              <c:showVal val="1"/>
              <c:showCatName val="0"/>
              <c:showSerName val="0"/>
              <c:showPercent val="0"/>
              <c:showBubbleSize val="0"/>
              <c:extLst>
                <c:ext xmlns:c15="http://schemas.microsoft.com/office/drawing/2012/chart" uri="{CE6537A1-D6FC-4f65-9D91-7224C49458BB}">
                  <c15:layout>
                    <c:manualLayout>
                      <c:w val="0.39391672899526309"/>
                      <c:h val="0.10064177362893816"/>
                    </c:manualLayout>
                  </c15:layout>
                </c:ext>
                <c:ext xmlns:c16="http://schemas.microsoft.com/office/drawing/2014/chart" uri="{C3380CC4-5D6E-409C-BE32-E72D297353CC}">
                  <c16:uniqueId val="{00000001-5D46-4C49-BD9E-2A6E531B1B69}"/>
                </c:ext>
              </c:extLst>
            </c:dLbl>
            <c:dLbl>
              <c:idx val="1"/>
              <c:layout>
                <c:manualLayout>
                  <c:x val="-7.5967074796278761E-2"/>
                  <c:y val="-6.1613254440044472E-2"/>
                </c:manualLayout>
              </c:layout>
              <c:tx>
                <c:rich>
                  <a:bodyPr/>
                  <a:lstStyle/>
                  <a:p>
                    <a:pPr>
                      <a:defRPr sz="1200" b="1" i="0" u="none" strike="noStrike" baseline="0">
                        <a:solidFill>
                          <a:srgbClr val="000000"/>
                        </a:solidFill>
                        <a:latin typeface="Calibri"/>
                        <a:ea typeface="Calibri"/>
                        <a:cs typeface="Calibri"/>
                      </a:defRPr>
                    </a:pPr>
                    <a:r>
                      <a:rPr lang="en-US"/>
                      <a:t>0.87</a:t>
                    </a:r>
                    <a:r>
                      <a:rPr lang="en-US" baseline="0"/>
                      <a:t> %</a:t>
                    </a:r>
                    <a:endParaRPr lang="en-US"/>
                  </a:p>
                </c:rich>
              </c:tx>
              <c:spPr>
                <a:noFill/>
                <a:ln w="25400">
                  <a:noFill/>
                </a:ln>
              </c:spPr>
              <c:dLblPos val="bestFit"/>
              <c:showLegendKey val="0"/>
              <c:showVal val="0"/>
              <c:showCatName val="0"/>
              <c:showSerName val="0"/>
              <c:showPercent val="0"/>
              <c:showBubbleSize val="0"/>
              <c:extLst>
                <c:ext xmlns:c15="http://schemas.microsoft.com/office/drawing/2012/chart" uri="{CE6537A1-D6FC-4f65-9D91-7224C49458BB}">
                  <c15:layout>
                    <c:manualLayout>
                      <c:w val="0.29005667485281617"/>
                      <c:h val="0.10818870074146214"/>
                    </c:manualLayout>
                  </c15:layout>
                </c:ext>
                <c:ext xmlns:c16="http://schemas.microsoft.com/office/drawing/2014/chart" uri="{C3380CC4-5D6E-409C-BE32-E72D297353CC}">
                  <c16:uniqueId val="{00000003-5D46-4C49-BD9E-2A6E531B1B69}"/>
                </c:ext>
              </c:extLst>
            </c:dLbl>
            <c:spPr>
              <a:noFill/>
              <a:ln w="25400">
                <a:noFill/>
              </a:ln>
            </c:spPr>
            <c:txPr>
              <a:bodyPr wrap="square" lIns="38100" tIns="19050" rIns="38100" bIns="19050" anchor="ctr">
                <a:spAutoFit/>
              </a:bodyPr>
              <a:lstStyle/>
              <a:p>
                <a:pPr>
                  <a:defRPr sz="1200" b="1" i="0" u="none" strike="noStrike" baseline="0">
                    <a:solidFill>
                      <a:srgbClr val="FFFFFF"/>
                    </a:solidFill>
                    <a:latin typeface="Calibri"/>
                    <a:ea typeface="Calibri"/>
                    <a:cs typeface="Calibri"/>
                  </a:defRPr>
                </a:pPr>
                <a:endParaRPr lang="es-GT"/>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Sheet1!$T$5:$U$5</c:f>
              <c:strCache>
                <c:ptCount val="2"/>
                <c:pt idx="0">
                  <c:v>% DE EJECUCIÓN</c:v>
                </c:pt>
                <c:pt idx="1">
                  <c:v>% NO EJECUTADO</c:v>
                </c:pt>
              </c:strCache>
            </c:strRef>
          </c:cat>
          <c:val>
            <c:numRef>
              <c:f>Sheet1!$T$6:$U$6</c:f>
              <c:numCache>
                <c:formatCode>0.00%</c:formatCode>
                <c:ptCount val="2"/>
                <c:pt idx="0">
                  <c:v>0.99129999999999996</c:v>
                </c:pt>
                <c:pt idx="1">
                  <c:v>8.6999999999999994E-3</c:v>
                </c:pt>
              </c:numCache>
            </c:numRef>
          </c:val>
          <c:extLst>
            <c:ext xmlns:c16="http://schemas.microsoft.com/office/drawing/2014/chart" uri="{C3380CC4-5D6E-409C-BE32-E72D297353CC}">
              <c16:uniqueId val="{00000004-5D46-4C49-BD9E-2A6E531B1B69}"/>
            </c:ext>
          </c:extLst>
        </c:ser>
        <c:dLbls>
          <c:showLegendKey val="0"/>
          <c:showVal val="0"/>
          <c:showCatName val="0"/>
          <c:showSerName val="0"/>
          <c:showPercent val="0"/>
          <c:showBubbleSize val="0"/>
          <c:showLeaderLines val="1"/>
        </c:dLbls>
      </c:pie3DChart>
      <c:spPr>
        <a:noFill/>
        <a:ln w="25400">
          <a:noFill/>
        </a:ln>
      </c:spPr>
    </c:plotArea>
    <c:legend>
      <c:legendPos val="r"/>
      <c:layout>
        <c:manualLayout>
          <c:xMode val="edge"/>
          <c:yMode val="edge"/>
          <c:x val="0.64707958625590645"/>
          <c:y val="0.50309953233675431"/>
          <c:w val="0.32300268749128869"/>
          <c:h val="0.30266908001727322"/>
        </c:manualLayout>
      </c:layout>
      <c:overlay val="0"/>
      <c:spPr>
        <a:noFill/>
        <a:ln w="25400">
          <a:noFill/>
        </a:ln>
      </c:spPr>
      <c:txPr>
        <a:bodyPr/>
        <a:lstStyle/>
        <a:p>
          <a:pPr>
            <a:defRPr sz="825" b="0" i="0" u="none" strike="noStrike" baseline="0">
              <a:solidFill>
                <a:srgbClr val="333333"/>
              </a:solidFill>
              <a:latin typeface="Times New Roman" panose="02020603050405020304" pitchFamily="18" charset="0"/>
              <a:ea typeface="Calibri"/>
              <a:cs typeface="Times New Roman" panose="02020603050405020304" pitchFamily="18" charset="0"/>
            </a:defRPr>
          </a:pPr>
          <a:endParaRPr lang="es-GT"/>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900" b="0" i="0" u="none" strike="noStrike" baseline="0">
          <a:solidFill>
            <a:srgbClr val="000000"/>
          </a:solidFill>
          <a:latin typeface="Calibri"/>
          <a:ea typeface="Calibri"/>
          <a:cs typeface="Calibri"/>
        </a:defRPr>
      </a:pPr>
      <a:endParaRPr lang="es-GT"/>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b="0" i="0" u="none" strike="noStrike" baseline="0">
                <a:solidFill>
                  <a:srgbClr val="000000"/>
                </a:solidFill>
                <a:latin typeface="Times New Roman" panose="02020603050405020304" pitchFamily="18" charset="0"/>
                <a:ea typeface="Calibri"/>
                <a:cs typeface="Times New Roman" panose="02020603050405020304" pitchFamily="18" charset="0"/>
              </a:defRPr>
            </a:pPr>
            <a:r>
              <a:rPr lang="es-GT" sz="1200" b="0" i="0" u="none" strike="noStrike" baseline="0">
                <a:solidFill>
                  <a:srgbClr val="333333"/>
                </a:solidFill>
                <a:latin typeface="Times New Roman" panose="02020603050405020304" pitchFamily="18" charset="0"/>
                <a:cs typeface="Times New Roman" panose="02020603050405020304" pitchFamily="18" charset="0"/>
              </a:rPr>
              <a:t>Ejecucion presupuestaria  </a:t>
            </a:r>
          </a:p>
          <a:p>
            <a:pPr>
              <a:defRPr sz="1200" b="0" i="0" u="none" strike="noStrike" baseline="0">
                <a:solidFill>
                  <a:srgbClr val="000000"/>
                </a:solidFill>
                <a:latin typeface="Times New Roman" panose="02020603050405020304" pitchFamily="18" charset="0"/>
                <a:ea typeface="Calibri"/>
                <a:cs typeface="Times New Roman" panose="02020603050405020304" pitchFamily="18" charset="0"/>
              </a:defRPr>
            </a:pPr>
            <a:r>
              <a:rPr lang="es-GT" sz="1200" b="0" i="0" u="none" strike="noStrike" baseline="0">
                <a:solidFill>
                  <a:srgbClr val="333333"/>
                </a:solidFill>
                <a:latin typeface="Times New Roman" panose="02020603050405020304" pitchFamily="18" charset="0"/>
                <a:cs typeface="Times New Roman" panose="02020603050405020304" pitchFamily="18" charset="0"/>
              </a:rPr>
              <a:t>Establecimientos educativos con módulos instalados para cocinas dignas. Renglon "329"</a:t>
            </a:r>
          </a:p>
        </c:rich>
      </c:tx>
      <c:layout>
        <c:manualLayout>
          <c:xMode val="edge"/>
          <c:yMode val="edge"/>
          <c:x val="0.12137382748766021"/>
          <c:y val="0"/>
        </c:manualLayout>
      </c:layout>
      <c:overlay val="0"/>
      <c:spPr>
        <a:noFill/>
        <a:ln>
          <a:noFill/>
        </a:ln>
        <a:effectLst/>
      </c:spPr>
    </c:title>
    <c:autoTitleDeleted val="0"/>
    <c:view3D>
      <c:rotX val="30"/>
      <c:rotY val="0"/>
      <c:rAngAx val="0"/>
      <c:perspective val="0"/>
    </c:view3D>
    <c:floor>
      <c:thickness val="0"/>
    </c:floor>
    <c:sideWall>
      <c:thickness val="0"/>
    </c:sideWall>
    <c:backWall>
      <c:thickness val="0"/>
    </c:backWall>
    <c:plotArea>
      <c:layout/>
      <c:pie3DChart>
        <c:varyColors val="1"/>
        <c:ser>
          <c:idx val="0"/>
          <c:order val="0"/>
          <c:dPt>
            <c:idx val="0"/>
            <c:bubble3D val="0"/>
            <c:spPr>
              <a:solidFill>
                <a:srgbClr val="002060"/>
              </a:solidFill>
              <a:ln w="25400">
                <a:solidFill>
                  <a:schemeClr val="lt1"/>
                </a:solidFill>
              </a:ln>
              <a:effectLst/>
              <a:sp3d contourW="25400">
                <a:contourClr>
                  <a:schemeClr val="lt1"/>
                </a:contourClr>
              </a:sp3d>
            </c:spPr>
            <c:extLst>
              <c:ext xmlns:c16="http://schemas.microsoft.com/office/drawing/2014/chart" uri="{C3380CC4-5D6E-409C-BE32-E72D297353CC}">
                <c16:uniqueId val="{00000001-FCFE-4B26-AA86-74F2CBF3CE95}"/>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FCFE-4B26-AA86-74F2CBF3CE95}"/>
              </c:ext>
            </c:extLst>
          </c:dPt>
          <c:dPt>
            <c:idx val="2"/>
            <c:bubble3D val="0"/>
            <c:spPr>
              <a:solidFill>
                <a:srgbClr val="FF5050"/>
              </a:solidFill>
              <a:ln w="25400">
                <a:solidFill>
                  <a:schemeClr val="lt1"/>
                </a:solidFill>
              </a:ln>
              <a:effectLst/>
              <a:sp3d contourW="25400">
                <a:contourClr>
                  <a:schemeClr val="lt1"/>
                </a:contourClr>
              </a:sp3d>
            </c:spPr>
            <c:extLst>
              <c:ext xmlns:c16="http://schemas.microsoft.com/office/drawing/2014/chart" uri="{C3380CC4-5D6E-409C-BE32-E72D297353CC}">
                <c16:uniqueId val="{00000005-FCFE-4B26-AA86-74F2CBF3CE95}"/>
              </c:ext>
            </c:extLst>
          </c:dPt>
          <c:dLbls>
            <c:dLbl>
              <c:idx val="0"/>
              <c:layout>
                <c:manualLayout>
                  <c:x val="-8.0212941243610891E-2"/>
                  <c:y val="-0.22653540138803635"/>
                </c:manualLayout>
              </c:layout>
              <c:spPr>
                <a:noFill/>
                <a:ln>
                  <a:noFill/>
                </a:ln>
                <a:effectLst/>
              </c:spPr>
              <c:txPr>
                <a:bodyPr/>
                <a:lstStyle/>
                <a:p>
                  <a:pPr>
                    <a:defRPr sz="1200" b="1" i="0" u="none" strike="noStrike" baseline="0">
                      <a:solidFill>
                        <a:srgbClr val="FFFFFF"/>
                      </a:solidFill>
                      <a:latin typeface="Times New Roman" panose="02020603050405020304" pitchFamily="18" charset="0"/>
                      <a:ea typeface="Calibri"/>
                      <a:cs typeface="Times New Roman" panose="02020603050405020304" pitchFamily="18" charset="0"/>
                    </a:defRPr>
                  </a:pPr>
                  <a:endParaRPr lang="es-GT"/>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CFE-4B26-AA86-74F2CBF3CE95}"/>
                </c:ext>
              </c:extLst>
            </c:dLbl>
            <c:dLbl>
              <c:idx val="2"/>
              <c:layout>
                <c:manualLayout>
                  <c:x val="-0.10747811250239618"/>
                  <c:y val="-2.7761379408020485E-2"/>
                </c:manualLayout>
              </c:layout>
              <c:spPr>
                <a:noFill/>
                <a:ln>
                  <a:noFill/>
                </a:ln>
                <a:effectLst/>
              </c:spPr>
              <c:txPr>
                <a:bodyPr/>
                <a:lstStyle/>
                <a:p>
                  <a:pPr>
                    <a:defRPr sz="1200" b="1" i="0" u="none" strike="noStrike" baseline="0">
                      <a:solidFill>
                        <a:srgbClr val="000000"/>
                      </a:solidFill>
                      <a:latin typeface="Times New Roman" panose="02020603050405020304" pitchFamily="18" charset="0"/>
                      <a:ea typeface="Calibri"/>
                      <a:cs typeface="Times New Roman" panose="02020603050405020304" pitchFamily="18" charset="0"/>
                    </a:defRPr>
                  </a:pPr>
                  <a:endParaRPr lang="es-GT"/>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CFE-4B26-AA86-74F2CBF3CE95}"/>
                </c:ext>
              </c:extLst>
            </c:dLbl>
            <c:spPr>
              <a:noFill/>
              <a:ln>
                <a:noFill/>
              </a:ln>
              <a:effectLst/>
            </c:spPr>
            <c:txPr>
              <a:bodyPr wrap="square" lIns="38100" tIns="19050" rIns="38100" bIns="19050" anchor="ctr">
                <a:spAutoFit/>
              </a:bodyPr>
              <a:lstStyle/>
              <a:p>
                <a:pPr>
                  <a:defRPr sz="1200" b="0" i="0" u="none" strike="noStrike" baseline="0">
                    <a:solidFill>
                      <a:srgbClr val="333333"/>
                    </a:solidFill>
                    <a:latin typeface="Times New Roman" panose="02020603050405020304" pitchFamily="18" charset="0"/>
                    <a:ea typeface="Calibri"/>
                    <a:cs typeface="Times New Roman" panose="02020603050405020304" pitchFamily="18" charset="0"/>
                  </a:defRPr>
                </a:pPr>
                <a:endParaRPr lang="es-GT"/>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Sheet1!$L$16:$N$16</c:f>
              <c:strCache>
                <c:ptCount val="3"/>
                <c:pt idx="0">
                  <c:v>% Ejecutado </c:v>
                </c:pt>
                <c:pt idx="2">
                  <c:v>% No ejecutado </c:v>
                </c:pt>
              </c:strCache>
            </c:strRef>
          </c:cat>
          <c:val>
            <c:numRef>
              <c:f>Sheet1!$L$17:$N$17</c:f>
              <c:numCache>
                <c:formatCode>General</c:formatCode>
                <c:ptCount val="3"/>
                <c:pt idx="0" formatCode="0.00%">
                  <c:v>0.89849999999999997</c:v>
                </c:pt>
                <c:pt idx="2" formatCode="0.00%">
                  <c:v>0.10150000000000001</c:v>
                </c:pt>
              </c:numCache>
            </c:numRef>
          </c:val>
          <c:extLst>
            <c:ext xmlns:c16="http://schemas.microsoft.com/office/drawing/2014/chart" uri="{C3380CC4-5D6E-409C-BE32-E72D297353CC}">
              <c16:uniqueId val="{00000006-FCFE-4B26-AA86-74F2CBF3CE95}"/>
            </c:ext>
          </c:extLst>
        </c:ser>
        <c:dLbls>
          <c:showLegendKey val="0"/>
          <c:showVal val="0"/>
          <c:showCatName val="0"/>
          <c:showSerName val="0"/>
          <c:showPercent val="0"/>
          <c:showBubbleSize val="0"/>
          <c:showLeaderLines val="1"/>
        </c:dLbls>
      </c:pie3DChart>
      <c:spPr>
        <a:noFill/>
        <a:ln w="25400">
          <a:noFill/>
        </a:ln>
      </c:spPr>
    </c:plotArea>
    <c:legend>
      <c:legendPos val="b"/>
      <c:overlay val="0"/>
      <c:spPr>
        <a:noFill/>
        <a:ln>
          <a:noFill/>
        </a:ln>
        <a:effectLst/>
      </c:spPr>
      <c:txPr>
        <a:bodyPr/>
        <a:lstStyle/>
        <a:p>
          <a:pPr>
            <a:defRPr sz="1200" b="0" i="0" u="none" strike="noStrike" baseline="0">
              <a:solidFill>
                <a:srgbClr val="333333"/>
              </a:solidFill>
              <a:latin typeface="Times New Roman" panose="02020603050405020304" pitchFamily="18" charset="0"/>
              <a:ea typeface="Calibri"/>
              <a:cs typeface="Times New Roman" panose="02020603050405020304" pitchFamily="18" charset="0"/>
            </a:defRPr>
          </a:pPr>
          <a:endParaRPr lang="es-GT"/>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900" b="0" i="0" u="none" strike="noStrike" baseline="0">
          <a:solidFill>
            <a:srgbClr val="000000"/>
          </a:solidFill>
          <a:latin typeface="Calibri"/>
          <a:ea typeface="Calibri"/>
          <a:cs typeface="Calibri"/>
        </a:defRPr>
      </a:pPr>
      <a:endParaRPr lang="es-GT"/>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000" b="0" i="0" u="none" strike="noStrike" baseline="0">
                <a:solidFill>
                  <a:srgbClr val="000000"/>
                </a:solidFill>
                <a:latin typeface="Times New Roman" panose="02020603050405020304" pitchFamily="18" charset="0"/>
                <a:ea typeface="Calibri"/>
                <a:cs typeface="Times New Roman" panose="02020603050405020304" pitchFamily="18" charset="0"/>
              </a:defRPr>
            </a:pPr>
            <a:r>
              <a:rPr lang="es-GT" sz="1200" b="0" i="0" u="none" strike="noStrike" baseline="0" dirty="0">
                <a:solidFill>
                  <a:srgbClr val="333333"/>
                </a:solidFill>
                <a:latin typeface="Times New Roman" panose="02020603050405020304" pitchFamily="18" charset="0"/>
                <a:cs typeface="Times New Roman" panose="02020603050405020304" pitchFamily="18" charset="0"/>
              </a:rPr>
              <a:t>Ejecución presupuestaria  </a:t>
            </a:r>
          </a:p>
          <a:p>
            <a:pPr>
              <a:defRPr sz="1000" b="0" i="0" u="none" strike="noStrike" baseline="0">
                <a:solidFill>
                  <a:srgbClr val="000000"/>
                </a:solidFill>
                <a:latin typeface="Times New Roman" panose="02020603050405020304" pitchFamily="18" charset="0"/>
                <a:ea typeface="Calibri"/>
                <a:cs typeface="Times New Roman" panose="02020603050405020304" pitchFamily="18" charset="0"/>
              </a:defRPr>
            </a:pPr>
            <a:r>
              <a:rPr lang="es-GT" sz="1200" b="0" i="0" u="none" strike="noStrike" baseline="0" dirty="0">
                <a:solidFill>
                  <a:srgbClr val="333333"/>
                </a:solidFill>
                <a:latin typeface="Times New Roman" panose="02020603050405020304" pitchFamily="18" charset="0"/>
                <a:cs typeface="Times New Roman" panose="02020603050405020304" pitchFamily="18" charset="0"/>
              </a:rPr>
              <a:t>Establecimientos educativos con módulos instalados para cocinas dignas. RENGLON 329 "OTRAS MAQUINARIAS Y EQUIPOS" </a:t>
            </a:r>
          </a:p>
          <a:p>
            <a:pPr>
              <a:defRPr sz="1000" b="0" i="0" u="none" strike="noStrike" baseline="0">
                <a:solidFill>
                  <a:srgbClr val="000000"/>
                </a:solidFill>
                <a:latin typeface="Times New Roman" panose="02020603050405020304" pitchFamily="18" charset="0"/>
                <a:ea typeface="Calibri"/>
                <a:cs typeface="Times New Roman" panose="02020603050405020304" pitchFamily="18" charset="0"/>
              </a:defRPr>
            </a:pPr>
            <a:r>
              <a:rPr lang="es-GT" sz="1400" b="0" i="0" u="none" strike="noStrike" baseline="0" dirty="0">
                <a:solidFill>
                  <a:srgbClr val="333333"/>
                </a:solidFill>
                <a:latin typeface="Times New Roman" panose="02020603050405020304" pitchFamily="18" charset="0"/>
                <a:cs typeface="Times New Roman" panose="02020603050405020304" pitchFamily="18" charset="0"/>
              </a:rPr>
              <a:t> </a:t>
            </a:r>
          </a:p>
        </c:rich>
      </c:tx>
      <c:overlay val="0"/>
      <c:spPr>
        <a:noFill/>
        <a:ln>
          <a:noFill/>
        </a:ln>
        <a:effectLst/>
      </c:spPr>
    </c:title>
    <c:autoTitleDeleted val="0"/>
    <c:plotArea>
      <c:layout>
        <c:manualLayout>
          <c:layoutTarget val="inner"/>
          <c:xMode val="edge"/>
          <c:yMode val="edge"/>
          <c:x val="3.608923884514436E-2"/>
          <c:y val="0.30594616311771794"/>
          <c:w val="0.73794846756360177"/>
          <c:h val="0.55671632347684141"/>
        </c:manualLayout>
      </c:layout>
      <c:barChart>
        <c:barDir val="col"/>
        <c:grouping val="clustered"/>
        <c:varyColors val="0"/>
        <c:ser>
          <c:idx val="0"/>
          <c:order val="0"/>
          <c:spPr>
            <a:solidFill>
              <a:schemeClr val="accent1"/>
            </a:solidFill>
            <a:ln>
              <a:noFill/>
            </a:ln>
            <a:effectLst/>
          </c:spPr>
          <c:invertIfNegative val="0"/>
          <c:dPt>
            <c:idx val="0"/>
            <c:invertIfNegative val="0"/>
            <c:bubble3D val="0"/>
            <c:spPr>
              <a:solidFill>
                <a:schemeClr val="accent5">
                  <a:lumMod val="60000"/>
                  <a:lumOff val="40000"/>
                </a:schemeClr>
              </a:solidFill>
              <a:ln>
                <a:noFill/>
              </a:ln>
              <a:effectLst/>
            </c:spPr>
            <c:extLst>
              <c:ext xmlns:c16="http://schemas.microsoft.com/office/drawing/2014/chart" uri="{C3380CC4-5D6E-409C-BE32-E72D297353CC}">
                <c16:uniqueId val="{00000001-9CEC-415C-BD87-8153B90EB6B1}"/>
              </c:ext>
            </c:extLst>
          </c:dPt>
          <c:dPt>
            <c:idx val="1"/>
            <c:invertIfNegative val="0"/>
            <c:bubble3D val="0"/>
            <c:spPr>
              <a:solidFill>
                <a:srgbClr val="002060"/>
              </a:solidFill>
              <a:ln>
                <a:noFill/>
              </a:ln>
              <a:effectLst/>
            </c:spPr>
            <c:extLst>
              <c:ext xmlns:c16="http://schemas.microsoft.com/office/drawing/2014/chart" uri="{C3380CC4-5D6E-409C-BE32-E72D297353CC}">
                <c16:uniqueId val="{00000003-9CEC-415C-BD87-8153B90EB6B1}"/>
              </c:ext>
            </c:extLst>
          </c:dPt>
          <c:dPt>
            <c:idx val="2"/>
            <c:invertIfNegative val="0"/>
            <c:bubble3D val="0"/>
            <c:spPr>
              <a:solidFill>
                <a:srgbClr val="FF5050"/>
              </a:solidFill>
              <a:ln>
                <a:noFill/>
              </a:ln>
              <a:effectLst/>
            </c:spPr>
            <c:extLst>
              <c:ext xmlns:c16="http://schemas.microsoft.com/office/drawing/2014/chart" uri="{C3380CC4-5D6E-409C-BE32-E72D297353CC}">
                <c16:uniqueId val="{00000005-9CEC-415C-BD87-8153B90EB6B1}"/>
              </c:ext>
            </c:extLst>
          </c:dPt>
          <c:dLbls>
            <c:dLbl>
              <c:idx val="0"/>
              <c:spPr>
                <a:noFill/>
                <a:ln>
                  <a:noFill/>
                </a:ln>
                <a:effectLst/>
              </c:spPr>
              <c:txPr>
                <a:bodyPr wrap="square" lIns="38100" tIns="19050" rIns="38100" bIns="19050" anchor="ctr">
                  <a:noAutofit/>
                </a:bodyPr>
                <a:lstStyle/>
                <a:p>
                  <a:pPr>
                    <a:defRPr sz="1200" b="0" i="0" u="none" strike="noStrike" baseline="0">
                      <a:solidFill>
                        <a:srgbClr val="333333"/>
                      </a:solidFill>
                      <a:latin typeface="Times New Roman" panose="02020603050405020304" pitchFamily="18" charset="0"/>
                      <a:ea typeface="Calibri"/>
                      <a:cs typeface="Times New Roman" panose="02020603050405020304" pitchFamily="18" charset="0"/>
                    </a:defRPr>
                  </a:pPr>
                  <a:endParaRPr lang="es-GT"/>
                </a:p>
              </c:txPr>
              <c:dLblPos val="outEnd"/>
              <c:showLegendKey val="0"/>
              <c:showVal val="1"/>
              <c:showCatName val="0"/>
              <c:showSerName val="0"/>
              <c:showPercent val="0"/>
              <c:showBubbleSize val="0"/>
              <c:extLst>
                <c:ext xmlns:c16="http://schemas.microsoft.com/office/drawing/2014/chart" uri="{C3380CC4-5D6E-409C-BE32-E72D297353CC}">
                  <c16:uniqueId val="{00000001-9CEC-415C-BD87-8153B90EB6B1}"/>
                </c:ext>
              </c:extLst>
            </c:dLbl>
            <c:spPr>
              <a:noFill/>
              <a:ln>
                <a:noFill/>
              </a:ln>
              <a:effectLst/>
            </c:spPr>
            <c:txPr>
              <a:bodyPr wrap="square" lIns="38100" tIns="19050" rIns="38100" bIns="19050" anchor="ctr">
                <a:spAutoFit/>
              </a:bodyPr>
              <a:lstStyle/>
              <a:p>
                <a:pPr>
                  <a:defRPr sz="1200" b="0" i="0" u="none" strike="noStrike" baseline="0">
                    <a:solidFill>
                      <a:srgbClr val="333333"/>
                    </a:solidFill>
                    <a:latin typeface="Times New Roman" panose="02020603050405020304" pitchFamily="18" charset="0"/>
                    <a:ea typeface="Calibri"/>
                    <a:cs typeface="Times New Roman" panose="02020603050405020304" pitchFamily="18" charset="0"/>
                  </a:defRPr>
                </a:pPr>
                <a:endParaRPr lang="es-G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Sheet1!$E$10:$G$10</c:f>
              <c:strCache>
                <c:ptCount val="3"/>
                <c:pt idx="0">
                  <c:v> PRESUPUESTO VIGENTE</c:v>
                </c:pt>
                <c:pt idx="1">
                  <c:v>DEVENGADO</c:v>
                </c:pt>
                <c:pt idx="2">
                  <c:v>SALDO POR DEVENGAR</c:v>
                </c:pt>
              </c:strCache>
            </c:strRef>
          </c:cat>
          <c:val>
            <c:numRef>
              <c:f>Sheet1!$E$11:$G$11</c:f>
              <c:numCache>
                <c:formatCode>_("Q"* #,##0.00_);_("Q"* \(#,##0.00\);_("Q"* "-"??_);_(@_)</c:formatCode>
                <c:ptCount val="3"/>
                <c:pt idx="0">
                  <c:v>51149689</c:v>
                </c:pt>
                <c:pt idx="1">
                  <c:v>45956868.689999998</c:v>
                </c:pt>
                <c:pt idx="2">
                  <c:v>5192820.3100000024</c:v>
                </c:pt>
              </c:numCache>
            </c:numRef>
          </c:val>
          <c:extLst>
            <c:ext xmlns:c16="http://schemas.microsoft.com/office/drawing/2014/chart" uri="{C3380CC4-5D6E-409C-BE32-E72D297353CC}">
              <c16:uniqueId val="{00000006-9CEC-415C-BD87-8153B90EB6B1}"/>
            </c:ext>
          </c:extLst>
        </c:ser>
        <c:dLbls>
          <c:showLegendKey val="0"/>
          <c:showVal val="0"/>
          <c:showCatName val="0"/>
          <c:showSerName val="0"/>
          <c:showPercent val="0"/>
          <c:showBubbleSize val="0"/>
        </c:dLbls>
        <c:gapWidth val="182"/>
        <c:axId val="546674864"/>
        <c:axId val="1"/>
      </c:barChart>
      <c:catAx>
        <c:axId val="5466748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vert="horz"/>
          <a:lstStyle/>
          <a:p>
            <a:pPr>
              <a:defRPr sz="900" b="0" i="0" u="none" strike="noStrike" baseline="0">
                <a:solidFill>
                  <a:srgbClr val="333333"/>
                </a:solidFill>
                <a:latin typeface="Calibri"/>
                <a:ea typeface="Calibri"/>
                <a:cs typeface="Calibri"/>
              </a:defRPr>
            </a:pPr>
            <a:endParaRPr lang="es-GT"/>
          </a:p>
        </c:txPr>
        <c:crossAx val="1"/>
        <c:crosses val="autoZero"/>
        <c:auto val="1"/>
        <c:lblAlgn val="ctr"/>
        <c:lblOffset val="100"/>
        <c:noMultiLvlLbl val="0"/>
      </c:catAx>
      <c:valAx>
        <c:axId val="1"/>
        <c:scaling>
          <c:orientation val="minMax"/>
        </c:scaling>
        <c:delete val="1"/>
        <c:axPos val="l"/>
        <c:majorGridlines>
          <c:spPr>
            <a:ln w="9525" cap="flat" cmpd="sng" algn="ctr">
              <a:solidFill>
                <a:schemeClr val="tx1">
                  <a:lumMod val="15000"/>
                  <a:lumOff val="85000"/>
                </a:schemeClr>
              </a:solidFill>
              <a:round/>
            </a:ln>
            <a:effectLst/>
          </c:spPr>
        </c:majorGridlines>
        <c:numFmt formatCode="_(&quot;Q&quot;* #,##0.00_);_(&quot;Q&quot;* \(#,##0.00\);_(&quot;Q&quot;* &quot;-&quot;??_);_(@_)" sourceLinked="1"/>
        <c:majorTickMark val="out"/>
        <c:minorTickMark val="none"/>
        <c:tickLblPos val="nextTo"/>
        <c:crossAx val="546674864"/>
        <c:crosses val="autoZero"/>
        <c:crossBetween val="between"/>
      </c:valAx>
      <c:spPr>
        <a:noFill/>
        <a:ln w="25400">
          <a:noFill/>
        </a:ln>
      </c:spPr>
    </c:plotArea>
    <c:legend>
      <c:legendPos val="r"/>
      <c:layout>
        <c:manualLayout>
          <c:xMode val="edge"/>
          <c:yMode val="edge"/>
          <c:x val="0.78959405418810835"/>
          <c:y val="0.29114560760258523"/>
          <c:w val="0.21040594581189162"/>
          <c:h val="0.42550466145528515"/>
        </c:manualLayout>
      </c:layout>
      <c:overlay val="0"/>
      <c:spPr>
        <a:noFill/>
        <a:ln>
          <a:noFill/>
        </a:ln>
        <a:effectLst/>
      </c:spPr>
      <c:txPr>
        <a:bodyPr/>
        <a:lstStyle/>
        <a:p>
          <a:pPr>
            <a:defRPr sz="1100" b="0" i="0" u="none" strike="noStrike" baseline="0">
              <a:solidFill>
                <a:srgbClr val="333333"/>
              </a:solidFill>
              <a:latin typeface="Times New Roman" panose="02020603050405020304" pitchFamily="18" charset="0"/>
              <a:ea typeface="Calibri"/>
              <a:cs typeface="Times New Roman" panose="02020603050405020304" pitchFamily="18" charset="0"/>
            </a:defRPr>
          </a:pPr>
          <a:endParaRPr lang="es-GT"/>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1000" b="0" i="0" u="none" strike="noStrike" baseline="0">
          <a:solidFill>
            <a:srgbClr val="000000"/>
          </a:solidFill>
          <a:latin typeface="Calibri"/>
          <a:ea typeface="Calibri"/>
          <a:cs typeface="Calibri"/>
        </a:defRPr>
      </a:pPr>
      <a:endParaRPr lang="es-GT"/>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000" b="0" i="0" u="none" strike="noStrike" baseline="0">
                <a:solidFill>
                  <a:srgbClr val="000000"/>
                </a:solidFill>
                <a:latin typeface="Times New Roman" panose="02020603050405020304" pitchFamily="18" charset="0"/>
                <a:ea typeface="Calibri"/>
                <a:cs typeface="Times New Roman" panose="02020603050405020304" pitchFamily="18" charset="0"/>
              </a:defRPr>
            </a:pPr>
            <a:r>
              <a:rPr lang="es-GT" sz="1200" b="0" i="0" u="none" strike="noStrike" baseline="0" dirty="0">
                <a:solidFill>
                  <a:srgbClr val="333333"/>
                </a:solidFill>
                <a:latin typeface="Times New Roman" panose="02020603050405020304" pitchFamily="18" charset="0"/>
                <a:cs typeface="Times New Roman" panose="02020603050405020304" pitchFamily="18" charset="0"/>
              </a:rPr>
              <a:t>Ejecución presupuestaria de Mobiliario Escolar renglón 324 "Equipo educacional cultural y recreativo"</a:t>
            </a:r>
          </a:p>
        </c:rich>
      </c:tx>
      <c:layout>
        <c:manualLayout>
          <c:xMode val="edge"/>
          <c:yMode val="edge"/>
          <c:x val="0.13655431002159213"/>
          <c:y val="0"/>
        </c:manualLayout>
      </c:layout>
      <c:overlay val="0"/>
      <c:spPr>
        <a:noFill/>
        <a:ln w="25400">
          <a:noFill/>
        </a:ln>
      </c:spPr>
    </c:title>
    <c:autoTitleDeleted val="0"/>
    <c:plotArea>
      <c:layout>
        <c:manualLayout>
          <c:layoutTarget val="inner"/>
          <c:xMode val="edge"/>
          <c:yMode val="edge"/>
          <c:x val="0.20084317149599329"/>
          <c:y val="0.20639861651534808"/>
          <c:w val="0.53463964089294491"/>
          <c:h val="0.72875054042369214"/>
        </c:manualLayout>
      </c:layout>
      <c:barChart>
        <c:barDir val="col"/>
        <c:grouping val="clustered"/>
        <c:varyColors val="0"/>
        <c:ser>
          <c:idx val="0"/>
          <c:order val="0"/>
          <c:spPr>
            <a:solidFill>
              <a:srgbClr val="4472C4"/>
            </a:solidFill>
            <a:ln w="25400">
              <a:noFill/>
            </a:ln>
          </c:spPr>
          <c:invertIfNegative val="0"/>
          <c:dPt>
            <c:idx val="0"/>
            <c:invertIfNegative val="0"/>
            <c:bubble3D val="0"/>
            <c:spPr>
              <a:solidFill>
                <a:schemeClr val="accent5">
                  <a:lumMod val="60000"/>
                  <a:lumOff val="40000"/>
                </a:schemeClr>
              </a:solidFill>
              <a:ln>
                <a:noFill/>
              </a:ln>
              <a:effectLst/>
            </c:spPr>
            <c:extLst>
              <c:ext xmlns:c16="http://schemas.microsoft.com/office/drawing/2014/chart" uri="{C3380CC4-5D6E-409C-BE32-E72D297353CC}">
                <c16:uniqueId val="{00000001-333B-4106-802A-A6101B4D43E4}"/>
              </c:ext>
            </c:extLst>
          </c:dPt>
          <c:dPt>
            <c:idx val="1"/>
            <c:invertIfNegative val="0"/>
            <c:bubble3D val="0"/>
            <c:spPr>
              <a:solidFill>
                <a:srgbClr val="002060"/>
              </a:solidFill>
              <a:ln w="25400">
                <a:noFill/>
              </a:ln>
            </c:spPr>
            <c:extLst>
              <c:ext xmlns:c16="http://schemas.microsoft.com/office/drawing/2014/chart" uri="{C3380CC4-5D6E-409C-BE32-E72D297353CC}">
                <c16:uniqueId val="{00000003-333B-4106-802A-A6101B4D43E4}"/>
              </c:ext>
            </c:extLst>
          </c:dPt>
          <c:dPt>
            <c:idx val="2"/>
            <c:invertIfNegative val="0"/>
            <c:bubble3D val="0"/>
            <c:spPr>
              <a:solidFill>
                <a:srgbClr val="FF0000"/>
              </a:solidFill>
              <a:ln w="25400">
                <a:noFill/>
              </a:ln>
            </c:spPr>
            <c:extLst>
              <c:ext xmlns:c16="http://schemas.microsoft.com/office/drawing/2014/chart" uri="{C3380CC4-5D6E-409C-BE32-E72D297353CC}">
                <c16:uniqueId val="{00000005-333B-4106-802A-A6101B4D43E4}"/>
              </c:ext>
            </c:extLst>
          </c:dPt>
          <c:dLbls>
            <c:dLbl>
              <c:idx val="1"/>
              <c:layout>
                <c:manualLayout>
                  <c:x val="0.10837438423645314"/>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33B-4106-802A-A6101B4D43E4}"/>
                </c:ext>
              </c:extLst>
            </c:dLbl>
            <c:spPr>
              <a:noFill/>
              <a:ln w="25400">
                <a:noFill/>
              </a:ln>
            </c:spPr>
            <c:txPr>
              <a:bodyPr wrap="square" lIns="38100" tIns="19050" rIns="38100" bIns="19050" anchor="ctr">
                <a:spAutoFit/>
              </a:bodyPr>
              <a:lstStyle/>
              <a:p>
                <a:pPr>
                  <a:defRPr sz="1200" b="0" i="0" u="none" strike="noStrike" baseline="0">
                    <a:solidFill>
                      <a:srgbClr val="333333"/>
                    </a:solidFill>
                    <a:latin typeface="Times New Roman" panose="02020603050405020304" pitchFamily="18" charset="0"/>
                    <a:ea typeface="Calibri"/>
                    <a:cs typeface="Times New Roman" panose="02020603050405020304" pitchFamily="18" charset="0"/>
                  </a:defRPr>
                </a:pPr>
                <a:endParaRPr lang="es-G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Sheet1!$E$5:$G$5</c:f>
              <c:strCache>
                <c:ptCount val="3"/>
                <c:pt idx="0">
                  <c:v>PRESUPUESTO VIGENTE</c:v>
                </c:pt>
                <c:pt idx="1">
                  <c:v>DEVENGADO</c:v>
                </c:pt>
                <c:pt idx="2">
                  <c:v>SALDO POR DEVENGAR</c:v>
                </c:pt>
              </c:strCache>
            </c:strRef>
          </c:cat>
          <c:val>
            <c:numRef>
              <c:f>Sheet1!$E$6:$G$6</c:f>
              <c:numCache>
                <c:formatCode>_("Q"* #,##0.00_);_("Q"* \(#,##0.00\);_("Q"* "-"??_);_(@_)</c:formatCode>
                <c:ptCount val="3"/>
                <c:pt idx="0">
                  <c:v>5355440</c:v>
                </c:pt>
                <c:pt idx="1">
                  <c:v>5354350</c:v>
                </c:pt>
                <c:pt idx="2">
                  <c:v>1090</c:v>
                </c:pt>
              </c:numCache>
            </c:numRef>
          </c:val>
          <c:extLst>
            <c:ext xmlns:c16="http://schemas.microsoft.com/office/drawing/2014/chart" uri="{C3380CC4-5D6E-409C-BE32-E72D297353CC}">
              <c16:uniqueId val="{00000006-333B-4106-802A-A6101B4D43E4}"/>
            </c:ext>
          </c:extLst>
        </c:ser>
        <c:dLbls>
          <c:showLegendKey val="0"/>
          <c:showVal val="0"/>
          <c:showCatName val="0"/>
          <c:showSerName val="0"/>
          <c:showPercent val="0"/>
          <c:showBubbleSize val="0"/>
        </c:dLbls>
        <c:gapWidth val="182"/>
        <c:axId val="696986824"/>
        <c:axId val="1"/>
      </c:barChart>
      <c:catAx>
        <c:axId val="696986824"/>
        <c:scaling>
          <c:orientation val="minMax"/>
        </c:scaling>
        <c:delete val="1"/>
        <c:axPos val="b"/>
        <c:numFmt formatCode="General" sourceLinked="1"/>
        <c:majorTickMark val="none"/>
        <c:minorTickMark val="none"/>
        <c:tickLblPos val="nextTo"/>
        <c:crossAx val="1"/>
        <c:crosses val="autoZero"/>
        <c:auto val="1"/>
        <c:lblAlgn val="ctr"/>
        <c:lblOffset val="100"/>
        <c:noMultiLvlLbl val="0"/>
      </c:catAx>
      <c:valAx>
        <c:axId val="1"/>
        <c:scaling>
          <c:orientation val="minMax"/>
        </c:scaling>
        <c:delete val="1"/>
        <c:axPos val="l"/>
        <c:majorGridlines>
          <c:spPr>
            <a:ln w="9525" cap="flat" cmpd="sng" algn="ctr">
              <a:solidFill>
                <a:schemeClr val="tx1">
                  <a:lumMod val="15000"/>
                  <a:lumOff val="85000"/>
                </a:schemeClr>
              </a:solidFill>
              <a:round/>
            </a:ln>
            <a:effectLst/>
          </c:spPr>
        </c:majorGridlines>
        <c:numFmt formatCode="_(&quot;Q&quot;* #,##0.00_);_(&quot;Q&quot;* \(#,##0.00\);_(&quot;Q&quot;* &quot;-&quot;??_);_(@_)" sourceLinked="1"/>
        <c:majorTickMark val="out"/>
        <c:minorTickMark val="none"/>
        <c:tickLblPos val="nextTo"/>
        <c:crossAx val="696986824"/>
        <c:crosses val="autoZero"/>
        <c:crossBetween val="between"/>
      </c:valAx>
      <c:spPr>
        <a:noFill/>
        <a:ln w="25400">
          <a:noFill/>
        </a:ln>
      </c:spPr>
    </c:plotArea>
    <c:legend>
      <c:legendPos val="r"/>
      <c:layout>
        <c:manualLayout>
          <c:xMode val="edge"/>
          <c:yMode val="edge"/>
          <c:x val="0.7651793525809274"/>
          <c:y val="0.20720844996677207"/>
          <c:w val="0.23482073361519465"/>
          <c:h val="0.40717823140740117"/>
        </c:manualLayout>
      </c:layout>
      <c:overlay val="0"/>
      <c:spPr>
        <a:noFill/>
        <a:ln w="25400">
          <a:noFill/>
        </a:ln>
      </c:spPr>
      <c:txPr>
        <a:bodyPr/>
        <a:lstStyle/>
        <a:p>
          <a:pPr>
            <a:defRPr sz="1200" b="0" i="0" u="none" strike="noStrike" baseline="0">
              <a:solidFill>
                <a:srgbClr val="333333"/>
              </a:solidFill>
              <a:latin typeface="Times New Roman" panose="02020603050405020304" pitchFamily="18" charset="0"/>
              <a:ea typeface="Calibri"/>
              <a:cs typeface="Times New Roman" panose="02020603050405020304" pitchFamily="18" charset="0"/>
            </a:defRPr>
          </a:pPr>
          <a:endParaRPr lang="es-GT"/>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1000" b="0" i="0" u="none" strike="noStrike" baseline="0">
          <a:solidFill>
            <a:srgbClr val="000000"/>
          </a:solidFill>
          <a:latin typeface="Calibri"/>
          <a:ea typeface="Calibri"/>
          <a:cs typeface="Calibri"/>
        </a:defRPr>
      </a:pPr>
      <a:endParaRPr lang="es-GT"/>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b="0" i="0" u="none" strike="noStrike" baseline="0">
                <a:solidFill>
                  <a:srgbClr val="333333"/>
                </a:solidFill>
                <a:latin typeface="Times New Roman" panose="02020603050405020304" pitchFamily="18" charset="0"/>
                <a:ea typeface="Calibri"/>
                <a:cs typeface="Times New Roman" panose="02020603050405020304" pitchFamily="18" charset="0"/>
              </a:defRPr>
            </a:pPr>
            <a:r>
              <a:rPr lang="es-GT" sz="1200">
                <a:latin typeface="Times New Roman" panose="02020603050405020304" pitchFamily="18" charset="0"/>
                <a:cs typeface="Times New Roman" panose="02020603050405020304" pitchFamily="18" charset="0"/>
              </a:rPr>
              <a:t>Ejecución presupuestaria de Mobiliario Escolar renglon 324 "Equipo educacional cultural y recreativo"</a:t>
            </a:r>
          </a:p>
        </c:rich>
      </c:tx>
      <c:layout>
        <c:manualLayout>
          <c:xMode val="edge"/>
          <c:yMode val="edge"/>
          <c:x val="0.11364523014389738"/>
          <c:y val="0"/>
        </c:manualLayout>
      </c:layout>
      <c:overlay val="0"/>
      <c:spPr>
        <a:noFill/>
        <a:ln w="25400">
          <a:noFill/>
        </a:ln>
      </c:spPr>
    </c:title>
    <c:autoTitleDeleted val="0"/>
    <c:view3D>
      <c:rotX val="30"/>
      <c:rotY val="0"/>
      <c:rAngAx val="0"/>
      <c:perspective val="0"/>
    </c:view3D>
    <c:floor>
      <c:thickness val="0"/>
    </c:floor>
    <c:sideWall>
      <c:thickness val="0"/>
    </c:sideWall>
    <c:backWall>
      <c:thickness val="0"/>
    </c:backWall>
    <c:plotArea>
      <c:layout/>
      <c:pie3DChart>
        <c:varyColors val="1"/>
        <c:ser>
          <c:idx val="0"/>
          <c:order val="0"/>
          <c:dPt>
            <c:idx val="0"/>
            <c:bubble3D val="0"/>
            <c:spPr>
              <a:solidFill>
                <a:srgbClr val="002060"/>
              </a:solidFill>
              <a:ln w="25400">
                <a:solidFill>
                  <a:schemeClr val="lt1"/>
                </a:solidFill>
              </a:ln>
              <a:effectLst/>
              <a:sp3d contourW="25400">
                <a:contourClr>
                  <a:schemeClr val="lt1"/>
                </a:contourClr>
              </a:sp3d>
            </c:spPr>
            <c:extLst>
              <c:ext xmlns:c16="http://schemas.microsoft.com/office/drawing/2014/chart" uri="{C3380CC4-5D6E-409C-BE32-E72D297353CC}">
                <c16:uniqueId val="{00000001-C9CC-49D7-AD5C-9B0633DC538B}"/>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C9CC-49D7-AD5C-9B0633DC538B}"/>
              </c:ext>
            </c:extLst>
          </c:dPt>
          <c:dLbls>
            <c:dLbl>
              <c:idx val="1"/>
              <c:tx>
                <c:rich>
                  <a:bodyPr/>
                  <a:lstStyle/>
                  <a:p>
                    <a:pPr>
                      <a:defRPr sz="1400" b="1" i="0" u="none" strike="noStrike" baseline="0">
                        <a:solidFill>
                          <a:srgbClr val="000000"/>
                        </a:solidFill>
                        <a:latin typeface="Times New Roman" panose="02020603050405020304" pitchFamily="18" charset="0"/>
                        <a:ea typeface="Calibri"/>
                        <a:cs typeface="Times New Roman" panose="02020603050405020304" pitchFamily="18" charset="0"/>
                      </a:defRPr>
                    </a:pPr>
                    <a:r>
                      <a:rPr lang="en-US" sz="1400">
                        <a:latin typeface="Times New Roman" panose="02020603050405020304" pitchFamily="18" charset="0"/>
                        <a:cs typeface="Times New Roman" panose="02020603050405020304" pitchFamily="18" charset="0"/>
                      </a:rPr>
                      <a:t>0.02 %</a:t>
                    </a:r>
                  </a:p>
                </c:rich>
              </c:tx>
              <c:spPr>
                <a:noFill/>
                <a:ln w="25400">
                  <a:noFill/>
                </a:ln>
              </c:spPr>
              <c:dLblPos val="bestFit"/>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9CC-49D7-AD5C-9B0633DC538B}"/>
                </c:ext>
              </c:extLst>
            </c:dLbl>
            <c:spPr>
              <a:noFill/>
              <a:ln w="25400">
                <a:noFill/>
              </a:ln>
            </c:spPr>
            <c:txPr>
              <a:bodyPr wrap="square" lIns="38100" tIns="19050" rIns="38100" bIns="19050" anchor="ctr">
                <a:spAutoFit/>
              </a:bodyPr>
              <a:lstStyle/>
              <a:p>
                <a:pPr>
                  <a:defRPr sz="1400" b="0" i="0" u="none" strike="noStrike" baseline="0">
                    <a:solidFill>
                      <a:srgbClr val="FFFFFF"/>
                    </a:solidFill>
                    <a:latin typeface="Times New Roman" panose="02020603050405020304" pitchFamily="18" charset="0"/>
                    <a:ea typeface="Calibri"/>
                    <a:cs typeface="Times New Roman" panose="02020603050405020304" pitchFamily="18" charset="0"/>
                  </a:defRPr>
                </a:pPr>
                <a:endParaRPr lang="es-GT"/>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Sheet1!$R$8:$S$8</c:f>
              <c:strCache>
                <c:ptCount val="2"/>
                <c:pt idx="0">
                  <c:v>% DE EJECUCIÓN</c:v>
                </c:pt>
                <c:pt idx="1">
                  <c:v>% NO EJECUTADO</c:v>
                </c:pt>
              </c:strCache>
            </c:strRef>
          </c:cat>
          <c:val>
            <c:numRef>
              <c:f>Sheet1!$R$9:$S$9</c:f>
              <c:numCache>
                <c:formatCode>0.00%</c:formatCode>
                <c:ptCount val="2"/>
                <c:pt idx="0">
                  <c:v>0.99980000000000002</c:v>
                </c:pt>
                <c:pt idx="1">
                  <c:v>2.0000000000000001E-4</c:v>
                </c:pt>
              </c:numCache>
            </c:numRef>
          </c:val>
          <c:extLst>
            <c:ext xmlns:c16="http://schemas.microsoft.com/office/drawing/2014/chart" uri="{C3380CC4-5D6E-409C-BE32-E72D297353CC}">
              <c16:uniqueId val="{00000004-C9CC-49D7-AD5C-9B0633DC538B}"/>
            </c:ext>
          </c:extLst>
        </c:ser>
        <c:dLbls>
          <c:showLegendKey val="0"/>
          <c:showVal val="0"/>
          <c:showCatName val="0"/>
          <c:showSerName val="0"/>
          <c:showPercent val="0"/>
          <c:showBubbleSize val="0"/>
          <c:showLeaderLines val="1"/>
        </c:dLbls>
      </c:pie3DChart>
      <c:spPr>
        <a:noFill/>
        <a:ln w="25400">
          <a:noFill/>
        </a:ln>
      </c:spPr>
    </c:plotArea>
    <c:legend>
      <c:legendPos val="r"/>
      <c:overlay val="0"/>
      <c:txPr>
        <a:bodyPr/>
        <a:lstStyle/>
        <a:p>
          <a:pPr>
            <a:defRPr sz="1200" b="0" i="0" u="none" strike="noStrike" baseline="0">
              <a:solidFill>
                <a:srgbClr val="000000"/>
              </a:solidFill>
              <a:latin typeface="Times New Roman" panose="02020603050405020304" pitchFamily="18" charset="0"/>
              <a:ea typeface="Calibri"/>
              <a:cs typeface="Times New Roman" panose="02020603050405020304" pitchFamily="18" charset="0"/>
            </a:defRPr>
          </a:pPr>
          <a:endParaRPr lang="es-GT"/>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1000" b="0" i="0" u="none" strike="noStrike" baseline="0">
          <a:solidFill>
            <a:srgbClr val="000000"/>
          </a:solidFill>
          <a:latin typeface="Calibri"/>
          <a:ea typeface="Calibri"/>
          <a:cs typeface="Calibri"/>
        </a:defRPr>
      </a:pPr>
      <a:endParaRPr lang="es-GT"/>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G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0347E8-F6F5-439E-A146-CF406774F034}" type="datetimeFigureOut">
              <a:rPr lang="es-GT" smtClean="0"/>
              <a:t>24/01/2022</a:t>
            </a:fld>
            <a:endParaRPr lang="es-GT"/>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G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G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G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CC52F2-F7BD-400D-9297-19026DE79F08}" type="slidenum">
              <a:rPr lang="es-GT" smtClean="0"/>
              <a:t>‹Nº›</a:t>
            </a:fld>
            <a:endParaRPr lang="es-GT"/>
          </a:p>
        </p:txBody>
      </p:sp>
    </p:spTree>
    <p:extLst>
      <p:ext uri="{BB962C8B-B14F-4D97-AF65-F5344CB8AC3E}">
        <p14:creationId xmlns:p14="http://schemas.microsoft.com/office/powerpoint/2010/main" val="37711862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F05AF7-E775-E14A-A9BC-54B36E3834E4}"/>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GT"/>
          </a:p>
        </p:txBody>
      </p:sp>
      <p:sp>
        <p:nvSpPr>
          <p:cNvPr id="3" name="Subtítulo 2">
            <a:extLst>
              <a:ext uri="{FF2B5EF4-FFF2-40B4-BE49-F238E27FC236}">
                <a16:creationId xmlns:a16="http://schemas.microsoft.com/office/drawing/2014/main" id="{08CA6BA3-4341-5E47-8E66-E83301C48C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GT"/>
          </a:p>
        </p:txBody>
      </p:sp>
      <p:sp>
        <p:nvSpPr>
          <p:cNvPr id="4" name="Marcador de fecha 3">
            <a:extLst>
              <a:ext uri="{FF2B5EF4-FFF2-40B4-BE49-F238E27FC236}">
                <a16:creationId xmlns:a16="http://schemas.microsoft.com/office/drawing/2014/main" id="{BC29F708-991C-CD43-BC4A-F4D79A555FC3}"/>
              </a:ext>
            </a:extLst>
          </p:cNvPr>
          <p:cNvSpPr>
            <a:spLocks noGrp="1"/>
          </p:cNvSpPr>
          <p:nvPr>
            <p:ph type="dt" sz="half" idx="10"/>
          </p:nvPr>
        </p:nvSpPr>
        <p:spPr/>
        <p:txBody>
          <a:bodyPr/>
          <a:lstStyle/>
          <a:p>
            <a:fld id="{74F2A46C-9DC1-A241-9A15-85BE949645D4}" type="datetimeFigureOut">
              <a:rPr lang="es-GT" smtClean="0"/>
              <a:t>24/01/2022</a:t>
            </a:fld>
            <a:endParaRPr lang="es-GT"/>
          </a:p>
        </p:txBody>
      </p:sp>
      <p:sp>
        <p:nvSpPr>
          <p:cNvPr id="5" name="Marcador de pie de página 4">
            <a:extLst>
              <a:ext uri="{FF2B5EF4-FFF2-40B4-BE49-F238E27FC236}">
                <a16:creationId xmlns:a16="http://schemas.microsoft.com/office/drawing/2014/main" id="{A52AB90A-E41F-604E-8FD4-426190C61EB9}"/>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445A52B8-445E-7544-B7C8-204592F412AD}"/>
              </a:ext>
            </a:extLst>
          </p:cNvPr>
          <p:cNvSpPr>
            <a:spLocks noGrp="1"/>
          </p:cNvSpPr>
          <p:nvPr>
            <p:ph type="sldNum" sz="quarter" idx="12"/>
          </p:nvPr>
        </p:nvSpPr>
        <p:spPr/>
        <p:txBody>
          <a:bodyPr/>
          <a:lstStyle/>
          <a:p>
            <a:fld id="{B4A7CFE0-075F-F04D-BF1B-0E82E57F7BF8}" type="slidenum">
              <a:rPr lang="es-GT" smtClean="0"/>
              <a:t>‹Nº›</a:t>
            </a:fld>
            <a:endParaRPr lang="es-GT"/>
          </a:p>
        </p:txBody>
      </p:sp>
    </p:spTree>
    <p:extLst>
      <p:ext uri="{BB962C8B-B14F-4D97-AF65-F5344CB8AC3E}">
        <p14:creationId xmlns:p14="http://schemas.microsoft.com/office/powerpoint/2010/main" val="2333351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A61BE4-8ACD-0C48-A337-85D98E33395F}"/>
              </a:ext>
            </a:extLst>
          </p:cNvPr>
          <p:cNvSpPr>
            <a:spLocks noGrp="1"/>
          </p:cNvSpPr>
          <p:nvPr>
            <p:ph type="title"/>
          </p:nvPr>
        </p:nvSpPr>
        <p:spPr/>
        <p:txBody>
          <a:bodyPr/>
          <a:lstStyle/>
          <a:p>
            <a:r>
              <a:rPr lang="es-ES"/>
              <a:t>Haga clic para modificar el estilo de título del patrón</a:t>
            </a:r>
            <a:endParaRPr lang="es-GT"/>
          </a:p>
        </p:txBody>
      </p:sp>
      <p:sp>
        <p:nvSpPr>
          <p:cNvPr id="3" name="Marcador de texto vertical 2">
            <a:extLst>
              <a:ext uri="{FF2B5EF4-FFF2-40B4-BE49-F238E27FC236}">
                <a16:creationId xmlns:a16="http://schemas.microsoft.com/office/drawing/2014/main" id="{32B2A678-CD35-A64A-848F-B80612C84B5E}"/>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fecha 3">
            <a:extLst>
              <a:ext uri="{FF2B5EF4-FFF2-40B4-BE49-F238E27FC236}">
                <a16:creationId xmlns:a16="http://schemas.microsoft.com/office/drawing/2014/main" id="{8CC0BA6B-0D15-4F47-A1A5-92ED2878ABDE}"/>
              </a:ext>
            </a:extLst>
          </p:cNvPr>
          <p:cNvSpPr>
            <a:spLocks noGrp="1"/>
          </p:cNvSpPr>
          <p:nvPr>
            <p:ph type="dt" sz="half" idx="10"/>
          </p:nvPr>
        </p:nvSpPr>
        <p:spPr/>
        <p:txBody>
          <a:bodyPr/>
          <a:lstStyle/>
          <a:p>
            <a:fld id="{74F2A46C-9DC1-A241-9A15-85BE949645D4}" type="datetimeFigureOut">
              <a:rPr lang="es-GT" smtClean="0"/>
              <a:t>24/01/2022</a:t>
            </a:fld>
            <a:endParaRPr lang="es-GT"/>
          </a:p>
        </p:txBody>
      </p:sp>
      <p:sp>
        <p:nvSpPr>
          <p:cNvPr id="5" name="Marcador de pie de página 4">
            <a:extLst>
              <a:ext uri="{FF2B5EF4-FFF2-40B4-BE49-F238E27FC236}">
                <a16:creationId xmlns:a16="http://schemas.microsoft.com/office/drawing/2014/main" id="{7A2B03C0-C649-424D-8F2B-C770F0A3F087}"/>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D0E26E86-DA19-D048-B749-63EE96BDB649}"/>
              </a:ext>
            </a:extLst>
          </p:cNvPr>
          <p:cNvSpPr>
            <a:spLocks noGrp="1"/>
          </p:cNvSpPr>
          <p:nvPr>
            <p:ph type="sldNum" sz="quarter" idx="12"/>
          </p:nvPr>
        </p:nvSpPr>
        <p:spPr/>
        <p:txBody>
          <a:bodyPr/>
          <a:lstStyle/>
          <a:p>
            <a:fld id="{B4A7CFE0-075F-F04D-BF1B-0E82E57F7BF8}" type="slidenum">
              <a:rPr lang="es-GT" smtClean="0"/>
              <a:t>‹Nº›</a:t>
            </a:fld>
            <a:endParaRPr lang="es-GT"/>
          </a:p>
        </p:txBody>
      </p:sp>
    </p:spTree>
    <p:extLst>
      <p:ext uri="{BB962C8B-B14F-4D97-AF65-F5344CB8AC3E}">
        <p14:creationId xmlns:p14="http://schemas.microsoft.com/office/powerpoint/2010/main" val="3929338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621558E4-8451-934C-8536-486DFDA8846E}"/>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GT"/>
          </a:p>
        </p:txBody>
      </p:sp>
      <p:sp>
        <p:nvSpPr>
          <p:cNvPr id="3" name="Marcador de texto vertical 2">
            <a:extLst>
              <a:ext uri="{FF2B5EF4-FFF2-40B4-BE49-F238E27FC236}">
                <a16:creationId xmlns:a16="http://schemas.microsoft.com/office/drawing/2014/main" id="{AA989143-8A37-C048-A601-2F424AC0779A}"/>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fecha 3">
            <a:extLst>
              <a:ext uri="{FF2B5EF4-FFF2-40B4-BE49-F238E27FC236}">
                <a16:creationId xmlns:a16="http://schemas.microsoft.com/office/drawing/2014/main" id="{34B17F08-37E1-7744-BF9F-FC4D0BCA29C8}"/>
              </a:ext>
            </a:extLst>
          </p:cNvPr>
          <p:cNvSpPr>
            <a:spLocks noGrp="1"/>
          </p:cNvSpPr>
          <p:nvPr>
            <p:ph type="dt" sz="half" idx="10"/>
          </p:nvPr>
        </p:nvSpPr>
        <p:spPr/>
        <p:txBody>
          <a:bodyPr/>
          <a:lstStyle/>
          <a:p>
            <a:fld id="{74F2A46C-9DC1-A241-9A15-85BE949645D4}" type="datetimeFigureOut">
              <a:rPr lang="es-GT" smtClean="0"/>
              <a:t>24/01/2022</a:t>
            </a:fld>
            <a:endParaRPr lang="es-GT"/>
          </a:p>
        </p:txBody>
      </p:sp>
      <p:sp>
        <p:nvSpPr>
          <p:cNvPr id="5" name="Marcador de pie de página 4">
            <a:extLst>
              <a:ext uri="{FF2B5EF4-FFF2-40B4-BE49-F238E27FC236}">
                <a16:creationId xmlns:a16="http://schemas.microsoft.com/office/drawing/2014/main" id="{570D8ACF-6FA1-A54A-A200-4EF4495486A8}"/>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EB4722CD-D432-6C44-8B55-9E139601E7BE}"/>
              </a:ext>
            </a:extLst>
          </p:cNvPr>
          <p:cNvSpPr>
            <a:spLocks noGrp="1"/>
          </p:cNvSpPr>
          <p:nvPr>
            <p:ph type="sldNum" sz="quarter" idx="12"/>
          </p:nvPr>
        </p:nvSpPr>
        <p:spPr/>
        <p:txBody>
          <a:bodyPr/>
          <a:lstStyle/>
          <a:p>
            <a:fld id="{B4A7CFE0-075F-F04D-BF1B-0E82E57F7BF8}" type="slidenum">
              <a:rPr lang="es-GT" smtClean="0"/>
              <a:t>‹Nº›</a:t>
            </a:fld>
            <a:endParaRPr lang="es-GT"/>
          </a:p>
        </p:txBody>
      </p:sp>
    </p:spTree>
    <p:extLst>
      <p:ext uri="{BB962C8B-B14F-4D97-AF65-F5344CB8AC3E}">
        <p14:creationId xmlns:p14="http://schemas.microsoft.com/office/powerpoint/2010/main" val="589883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55F114-A928-884C-ABE5-E7C2D0F26CE7}"/>
              </a:ext>
            </a:extLst>
          </p:cNvPr>
          <p:cNvSpPr>
            <a:spLocks noGrp="1"/>
          </p:cNvSpPr>
          <p:nvPr>
            <p:ph type="title"/>
          </p:nvPr>
        </p:nvSpPr>
        <p:spPr/>
        <p:txBody>
          <a:bodyPr/>
          <a:lstStyle/>
          <a:p>
            <a:r>
              <a:rPr lang="es-ES"/>
              <a:t>Haga clic para modificar el estilo de título del patrón</a:t>
            </a:r>
            <a:endParaRPr lang="es-GT"/>
          </a:p>
        </p:txBody>
      </p:sp>
      <p:sp>
        <p:nvSpPr>
          <p:cNvPr id="3" name="Marcador de contenido 2">
            <a:extLst>
              <a:ext uri="{FF2B5EF4-FFF2-40B4-BE49-F238E27FC236}">
                <a16:creationId xmlns:a16="http://schemas.microsoft.com/office/drawing/2014/main" id="{D3A0FAFC-25A7-C14E-8657-331DAE29B9F3}"/>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fecha 3">
            <a:extLst>
              <a:ext uri="{FF2B5EF4-FFF2-40B4-BE49-F238E27FC236}">
                <a16:creationId xmlns:a16="http://schemas.microsoft.com/office/drawing/2014/main" id="{6124F37D-86E9-4848-85EB-A874DAA784C8}"/>
              </a:ext>
            </a:extLst>
          </p:cNvPr>
          <p:cNvSpPr>
            <a:spLocks noGrp="1"/>
          </p:cNvSpPr>
          <p:nvPr>
            <p:ph type="dt" sz="half" idx="10"/>
          </p:nvPr>
        </p:nvSpPr>
        <p:spPr/>
        <p:txBody>
          <a:bodyPr/>
          <a:lstStyle/>
          <a:p>
            <a:fld id="{74F2A46C-9DC1-A241-9A15-85BE949645D4}" type="datetimeFigureOut">
              <a:rPr lang="es-GT" smtClean="0"/>
              <a:t>24/01/2022</a:t>
            </a:fld>
            <a:endParaRPr lang="es-GT"/>
          </a:p>
        </p:txBody>
      </p:sp>
      <p:sp>
        <p:nvSpPr>
          <p:cNvPr id="5" name="Marcador de pie de página 4">
            <a:extLst>
              <a:ext uri="{FF2B5EF4-FFF2-40B4-BE49-F238E27FC236}">
                <a16:creationId xmlns:a16="http://schemas.microsoft.com/office/drawing/2014/main" id="{310AED50-1F08-0247-A028-5AF58EBFCC31}"/>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6899DBC5-27F0-B148-B344-9467884A5AE4}"/>
              </a:ext>
            </a:extLst>
          </p:cNvPr>
          <p:cNvSpPr>
            <a:spLocks noGrp="1"/>
          </p:cNvSpPr>
          <p:nvPr>
            <p:ph type="sldNum" sz="quarter" idx="12"/>
          </p:nvPr>
        </p:nvSpPr>
        <p:spPr/>
        <p:txBody>
          <a:bodyPr/>
          <a:lstStyle/>
          <a:p>
            <a:fld id="{B4A7CFE0-075F-F04D-BF1B-0E82E57F7BF8}" type="slidenum">
              <a:rPr lang="es-GT" smtClean="0"/>
              <a:t>‹Nº›</a:t>
            </a:fld>
            <a:endParaRPr lang="es-GT"/>
          </a:p>
        </p:txBody>
      </p:sp>
    </p:spTree>
    <p:extLst>
      <p:ext uri="{BB962C8B-B14F-4D97-AF65-F5344CB8AC3E}">
        <p14:creationId xmlns:p14="http://schemas.microsoft.com/office/powerpoint/2010/main" val="482492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00D5EE-835E-B844-87FA-7F60DE1A2975}"/>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GT"/>
          </a:p>
        </p:txBody>
      </p:sp>
      <p:sp>
        <p:nvSpPr>
          <p:cNvPr id="3" name="Marcador de texto 2">
            <a:extLst>
              <a:ext uri="{FF2B5EF4-FFF2-40B4-BE49-F238E27FC236}">
                <a16:creationId xmlns:a16="http://schemas.microsoft.com/office/drawing/2014/main" id="{63E98F91-7AA9-E149-B6AE-5413ADCB79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4914D259-E24A-9A46-91B6-35F89BD85D7E}"/>
              </a:ext>
            </a:extLst>
          </p:cNvPr>
          <p:cNvSpPr>
            <a:spLocks noGrp="1"/>
          </p:cNvSpPr>
          <p:nvPr>
            <p:ph type="dt" sz="half" idx="10"/>
          </p:nvPr>
        </p:nvSpPr>
        <p:spPr/>
        <p:txBody>
          <a:bodyPr/>
          <a:lstStyle/>
          <a:p>
            <a:fld id="{74F2A46C-9DC1-A241-9A15-85BE949645D4}" type="datetimeFigureOut">
              <a:rPr lang="es-GT" smtClean="0"/>
              <a:t>24/01/2022</a:t>
            </a:fld>
            <a:endParaRPr lang="es-GT"/>
          </a:p>
        </p:txBody>
      </p:sp>
      <p:sp>
        <p:nvSpPr>
          <p:cNvPr id="5" name="Marcador de pie de página 4">
            <a:extLst>
              <a:ext uri="{FF2B5EF4-FFF2-40B4-BE49-F238E27FC236}">
                <a16:creationId xmlns:a16="http://schemas.microsoft.com/office/drawing/2014/main" id="{A5E24133-23C5-4B4C-A731-3EA85EB25772}"/>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C67F8BE4-7032-654A-B117-084CA097C4B5}"/>
              </a:ext>
            </a:extLst>
          </p:cNvPr>
          <p:cNvSpPr>
            <a:spLocks noGrp="1"/>
          </p:cNvSpPr>
          <p:nvPr>
            <p:ph type="sldNum" sz="quarter" idx="12"/>
          </p:nvPr>
        </p:nvSpPr>
        <p:spPr/>
        <p:txBody>
          <a:bodyPr/>
          <a:lstStyle/>
          <a:p>
            <a:fld id="{B4A7CFE0-075F-F04D-BF1B-0E82E57F7BF8}" type="slidenum">
              <a:rPr lang="es-GT" smtClean="0"/>
              <a:t>‹Nº›</a:t>
            </a:fld>
            <a:endParaRPr lang="es-GT"/>
          </a:p>
        </p:txBody>
      </p:sp>
    </p:spTree>
    <p:extLst>
      <p:ext uri="{BB962C8B-B14F-4D97-AF65-F5344CB8AC3E}">
        <p14:creationId xmlns:p14="http://schemas.microsoft.com/office/powerpoint/2010/main" val="1380648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D774CE-BA89-E14C-8FA6-51F02CC1BCC4}"/>
              </a:ext>
            </a:extLst>
          </p:cNvPr>
          <p:cNvSpPr>
            <a:spLocks noGrp="1"/>
          </p:cNvSpPr>
          <p:nvPr>
            <p:ph type="title"/>
          </p:nvPr>
        </p:nvSpPr>
        <p:spPr/>
        <p:txBody>
          <a:bodyPr/>
          <a:lstStyle/>
          <a:p>
            <a:r>
              <a:rPr lang="es-ES"/>
              <a:t>Haga clic para modificar el estilo de título del patrón</a:t>
            </a:r>
            <a:endParaRPr lang="es-GT"/>
          </a:p>
        </p:txBody>
      </p:sp>
      <p:sp>
        <p:nvSpPr>
          <p:cNvPr id="3" name="Marcador de contenido 2">
            <a:extLst>
              <a:ext uri="{FF2B5EF4-FFF2-40B4-BE49-F238E27FC236}">
                <a16:creationId xmlns:a16="http://schemas.microsoft.com/office/drawing/2014/main" id="{927183E9-7E55-2047-A9B7-B5258B0E98CA}"/>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contenido 3">
            <a:extLst>
              <a:ext uri="{FF2B5EF4-FFF2-40B4-BE49-F238E27FC236}">
                <a16:creationId xmlns:a16="http://schemas.microsoft.com/office/drawing/2014/main" id="{BB74490B-3456-F549-819A-6D68CEC13FBB}"/>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5" name="Marcador de fecha 4">
            <a:extLst>
              <a:ext uri="{FF2B5EF4-FFF2-40B4-BE49-F238E27FC236}">
                <a16:creationId xmlns:a16="http://schemas.microsoft.com/office/drawing/2014/main" id="{033BBB5C-62D6-AA49-980B-9AA2277B3BCF}"/>
              </a:ext>
            </a:extLst>
          </p:cNvPr>
          <p:cNvSpPr>
            <a:spLocks noGrp="1"/>
          </p:cNvSpPr>
          <p:nvPr>
            <p:ph type="dt" sz="half" idx="10"/>
          </p:nvPr>
        </p:nvSpPr>
        <p:spPr/>
        <p:txBody>
          <a:bodyPr/>
          <a:lstStyle/>
          <a:p>
            <a:fld id="{74F2A46C-9DC1-A241-9A15-85BE949645D4}" type="datetimeFigureOut">
              <a:rPr lang="es-GT" smtClean="0"/>
              <a:t>24/01/2022</a:t>
            </a:fld>
            <a:endParaRPr lang="es-GT"/>
          </a:p>
        </p:txBody>
      </p:sp>
      <p:sp>
        <p:nvSpPr>
          <p:cNvPr id="6" name="Marcador de pie de página 5">
            <a:extLst>
              <a:ext uri="{FF2B5EF4-FFF2-40B4-BE49-F238E27FC236}">
                <a16:creationId xmlns:a16="http://schemas.microsoft.com/office/drawing/2014/main" id="{F04F2073-5293-9C40-98AD-D37C6B593105}"/>
              </a:ext>
            </a:extLst>
          </p:cNvPr>
          <p:cNvSpPr>
            <a:spLocks noGrp="1"/>
          </p:cNvSpPr>
          <p:nvPr>
            <p:ph type="ftr" sz="quarter" idx="11"/>
          </p:nvPr>
        </p:nvSpPr>
        <p:spPr/>
        <p:txBody>
          <a:bodyPr/>
          <a:lstStyle/>
          <a:p>
            <a:endParaRPr lang="es-GT"/>
          </a:p>
        </p:txBody>
      </p:sp>
      <p:sp>
        <p:nvSpPr>
          <p:cNvPr id="7" name="Marcador de número de diapositiva 6">
            <a:extLst>
              <a:ext uri="{FF2B5EF4-FFF2-40B4-BE49-F238E27FC236}">
                <a16:creationId xmlns:a16="http://schemas.microsoft.com/office/drawing/2014/main" id="{6F62811C-0891-5844-BEA9-3420042E1503}"/>
              </a:ext>
            </a:extLst>
          </p:cNvPr>
          <p:cNvSpPr>
            <a:spLocks noGrp="1"/>
          </p:cNvSpPr>
          <p:nvPr>
            <p:ph type="sldNum" sz="quarter" idx="12"/>
          </p:nvPr>
        </p:nvSpPr>
        <p:spPr/>
        <p:txBody>
          <a:bodyPr/>
          <a:lstStyle/>
          <a:p>
            <a:fld id="{B4A7CFE0-075F-F04D-BF1B-0E82E57F7BF8}" type="slidenum">
              <a:rPr lang="es-GT" smtClean="0"/>
              <a:t>‹Nº›</a:t>
            </a:fld>
            <a:endParaRPr lang="es-GT"/>
          </a:p>
        </p:txBody>
      </p:sp>
    </p:spTree>
    <p:extLst>
      <p:ext uri="{BB962C8B-B14F-4D97-AF65-F5344CB8AC3E}">
        <p14:creationId xmlns:p14="http://schemas.microsoft.com/office/powerpoint/2010/main" val="2513524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3B64AEF-2FF0-7F4E-9887-3AEB233B3000}"/>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GT"/>
          </a:p>
        </p:txBody>
      </p:sp>
      <p:sp>
        <p:nvSpPr>
          <p:cNvPr id="3" name="Marcador de texto 2">
            <a:extLst>
              <a:ext uri="{FF2B5EF4-FFF2-40B4-BE49-F238E27FC236}">
                <a16:creationId xmlns:a16="http://schemas.microsoft.com/office/drawing/2014/main" id="{2D77EB22-E911-BA44-80BE-215EF32BA4E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4A20F917-2850-0E4D-B6DF-46FA145EC076}"/>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5" name="Marcador de texto 4">
            <a:extLst>
              <a:ext uri="{FF2B5EF4-FFF2-40B4-BE49-F238E27FC236}">
                <a16:creationId xmlns:a16="http://schemas.microsoft.com/office/drawing/2014/main" id="{329B2983-48F3-084C-A91C-5FACA46726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2A5EB394-BDDF-234B-AA36-A5B4D2F7021C}"/>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7" name="Marcador de fecha 6">
            <a:extLst>
              <a:ext uri="{FF2B5EF4-FFF2-40B4-BE49-F238E27FC236}">
                <a16:creationId xmlns:a16="http://schemas.microsoft.com/office/drawing/2014/main" id="{4617FE85-E480-4648-8556-BE3708F217D2}"/>
              </a:ext>
            </a:extLst>
          </p:cNvPr>
          <p:cNvSpPr>
            <a:spLocks noGrp="1"/>
          </p:cNvSpPr>
          <p:nvPr>
            <p:ph type="dt" sz="half" idx="10"/>
          </p:nvPr>
        </p:nvSpPr>
        <p:spPr/>
        <p:txBody>
          <a:bodyPr/>
          <a:lstStyle/>
          <a:p>
            <a:fld id="{74F2A46C-9DC1-A241-9A15-85BE949645D4}" type="datetimeFigureOut">
              <a:rPr lang="es-GT" smtClean="0"/>
              <a:t>24/01/2022</a:t>
            </a:fld>
            <a:endParaRPr lang="es-GT"/>
          </a:p>
        </p:txBody>
      </p:sp>
      <p:sp>
        <p:nvSpPr>
          <p:cNvPr id="8" name="Marcador de pie de página 7">
            <a:extLst>
              <a:ext uri="{FF2B5EF4-FFF2-40B4-BE49-F238E27FC236}">
                <a16:creationId xmlns:a16="http://schemas.microsoft.com/office/drawing/2014/main" id="{69E9E647-322C-8444-9D00-1AED06E33263}"/>
              </a:ext>
            </a:extLst>
          </p:cNvPr>
          <p:cNvSpPr>
            <a:spLocks noGrp="1"/>
          </p:cNvSpPr>
          <p:nvPr>
            <p:ph type="ftr" sz="quarter" idx="11"/>
          </p:nvPr>
        </p:nvSpPr>
        <p:spPr/>
        <p:txBody>
          <a:bodyPr/>
          <a:lstStyle/>
          <a:p>
            <a:endParaRPr lang="es-GT"/>
          </a:p>
        </p:txBody>
      </p:sp>
      <p:sp>
        <p:nvSpPr>
          <p:cNvPr id="9" name="Marcador de número de diapositiva 8">
            <a:extLst>
              <a:ext uri="{FF2B5EF4-FFF2-40B4-BE49-F238E27FC236}">
                <a16:creationId xmlns:a16="http://schemas.microsoft.com/office/drawing/2014/main" id="{B4F53083-8133-6441-9F23-68889356E429}"/>
              </a:ext>
            </a:extLst>
          </p:cNvPr>
          <p:cNvSpPr>
            <a:spLocks noGrp="1"/>
          </p:cNvSpPr>
          <p:nvPr>
            <p:ph type="sldNum" sz="quarter" idx="12"/>
          </p:nvPr>
        </p:nvSpPr>
        <p:spPr/>
        <p:txBody>
          <a:bodyPr/>
          <a:lstStyle/>
          <a:p>
            <a:fld id="{B4A7CFE0-075F-F04D-BF1B-0E82E57F7BF8}" type="slidenum">
              <a:rPr lang="es-GT" smtClean="0"/>
              <a:t>‹Nº›</a:t>
            </a:fld>
            <a:endParaRPr lang="es-GT"/>
          </a:p>
        </p:txBody>
      </p:sp>
    </p:spTree>
    <p:extLst>
      <p:ext uri="{BB962C8B-B14F-4D97-AF65-F5344CB8AC3E}">
        <p14:creationId xmlns:p14="http://schemas.microsoft.com/office/powerpoint/2010/main" val="324607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BA73E8-2EFD-5643-9161-269A0F4E9F19}"/>
              </a:ext>
            </a:extLst>
          </p:cNvPr>
          <p:cNvSpPr>
            <a:spLocks noGrp="1"/>
          </p:cNvSpPr>
          <p:nvPr>
            <p:ph type="title"/>
          </p:nvPr>
        </p:nvSpPr>
        <p:spPr/>
        <p:txBody>
          <a:bodyPr/>
          <a:lstStyle/>
          <a:p>
            <a:r>
              <a:rPr lang="es-ES"/>
              <a:t>Haga clic para modificar el estilo de título del patrón</a:t>
            </a:r>
            <a:endParaRPr lang="es-GT"/>
          </a:p>
        </p:txBody>
      </p:sp>
      <p:sp>
        <p:nvSpPr>
          <p:cNvPr id="3" name="Marcador de fecha 2">
            <a:extLst>
              <a:ext uri="{FF2B5EF4-FFF2-40B4-BE49-F238E27FC236}">
                <a16:creationId xmlns:a16="http://schemas.microsoft.com/office/drawing/2014/main" id="{B18C0E81-D24A-9D4B-AD86-72A2545784EA}"/>
              </a:ext>
            </a:extLst>
          </p:cNvPr>
          <p:cNvSpPr>
            <a:spLocks noGrp="1"/>
          </p:cNvSpPr>
          <p:nvPr>
            <p:ph type="dt" sz="half" idx="10"/>
          </p:nvPr>
        </p:nvSpPr>
        <p:spPr/>
        <p:txBody>
          <a:bodyPr/>
          <a:lstStyle/>
          <a:p>
            <a:fld id="{74F2A46C-9DC1-A241-9A15-85BE949645D4}" type="datetimeFigureOut">
              <a:rPr lang="es-GT" smtClean="0"/>
              <a:t>24/01/2022</a:t>
            </a:fld>
            <a:endParaRPr lang="es-GT"/>
          </a:p>
        </p:txBody>
      </p:sp>
      <p:sp>
        <p:nvSpPr>
          <p:cNvPr id="4" name="Marcador de pie de página 3">
            <a:extLst>
              <a:ext uri="{FF2B5EF4-FFF2-40B4-BE49-F238E27FC236}">
                <a16:creationId xmlns:a16="http://schemas.microsoft.com/office/drawing/2014/main" id="{55BABA61-F0E7-5F4B-A5EC-35F2D8DD34BE}"/>
              </a:ext>
            </a:extLst>
          </p:cNvPr>
          <p:cNvSpPr>
            <a:spLocks noGrp="1"/>
          </p:cNvSpPr>
          <p:nvPr>
            <p:ph type="ftr" sz="quarter" idx="11"/>
          </p:nvPr>
        </p:nvSpPr>
        <p:spPr/>
        <p:txBody>
          <a:bodyPr/>
          <a:lstStyle/>
          <a:p>
            <a:endParaRPr lang="es-GT"/>
          </a:p>
        </p:txBody>
      </p:sp>
      <p:sp>
        <p:nvSpPr>
          <p:cNvPr id="5" name="Marcador de número de diapositiva 4">
            <a:extLst>
              <a:ext uri="{FF2B5EF4-FFF2-40B4-BE49-F238E27FC236}">
                <a16:creationId xmlns:a16="http://schemas.microsoft.com/office/drawing/2014/main" id="{8E791E75-0B60-3342-BBE9-236F83EBF88C}"/>
              </a:ext>
            </a:extLst>
          </p:cNvPr>
          <p:cNvSpPr>
            <a:spLocks noGrp="1"/>
          </p:cNvSpPr>
          <p:nvPr>
            <p:ph type="sldNum" sz="quarter" idx="12"/>
          </p:nvPr>
        </p:nvSpPr>
        <p:spPr/>
        <p:txBody>
          <a:bodyPr/>
          <a:lstStyle/>
          <a:p>
            <a:fld id="{B4A7CFE0-075F-F04D-BF1B-0E82E57F7BF8}" type="slidenum">
              <a:rPr lang="es-GT" smtClean="0"/>
              <a:t>‹Nº›</a:t>
            </a:fld>
            <a:endParaRPr lang="es-GT"/>
          </a:p>
        </p:txBody>
      </p:sp>
    </p:spTree>
    <p:extLst>
      <p:ext uri="{BB962C8B-B14F-4D97-AF65-F5344CB8AC3E}">
        <p14:creationId xmlns:p14="http://schemas.microsoft.com/office/powerpoint/2010/main" val="2552072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772B2556-2191-5143-95CC-8F2573CE2190}"/>
              </a:ext>
            </a:extLst>
          </p:cNvPr>
          <p:cNvSpPr>
            <a:spLocks noGrp="1"/>
          </p:cNvSpPr>
          <p:nvPr>
            <p:ph type="dt" sz="half" idx="10"/>
          </p:nvPr>
        </p:nvSpPr>
        <p:spPr/>
        <p:txBody>
          <a:bodyPr/>
          <a:lstStyle/>
          <a:p>
            <a:fld id="{74F2A46C-9DC1-A241-9A15-85BE949645D4}" type="datetimeFigureOut">
              <a:rPr lang="es-GT" smtClean="0"/>
              <a:t>24/01/2022</a:t>
            </a:fld>
            <a:endParaRPr lang="es-GT"/>
          </a:p>
        </p:txBody>
      </p:sp>
      <p:sp>
        <p:nvSpPr>
          <p:cNvPr id="3" name="Marcador de pie de página 2">
            <a:extLst>
              <a:ext uri="{FF2B5EF4-FFF2-40B4-BE49-F238E27FC236}">
                <a16:creationId xmlns:a16="http://schemas.microsoft.com/office/drawing/2014/main" id="{51C1BB51-9D51-5F47-8FE4-89EBFDE89F41}"/>
              </a:ext>
            </a:extLst>
          </p:cNvPr>
          <p:cNvSpPr>
            <a:spLocks noGrp="1"/>
          </p:cNvSpPr>
          <p:nvPr>
            <p:ph type="ftr" sz="quarter" idx="11"/>
          </p:nvPr>
        </p:nvSpPr>
        <p:spPr/>
        <p:txBody>
          <a:bodyPr/>
          <a:lstStyle/>
          <a:p>
            <a:endParaRPr lang="es-GT"/>
          </a:p>
        </p:txBody>
      </p:sp>
      <p:sp>
        <p:nvSpPr>
          <p:cNvPr id="4" name="Marcador de número de diapositiva 3">
            <a:extLst>
              <a:ext uri="{FF2B5EF4-FFF2-40B4-BE49-F238E27FC236}">
                <a16:creationId xmlns:a16="http://schemas.microsoft.com/office/drawing/2014/main" id="{5192A35F-E923-5343-832F-65C3360CA0BC}"/>
              </a:ext>
            </a:extLst>
          </p:cNvPr>
          <p:cNvSpPr>
            <a:spLocks noGrp="1"/>
          </p:cNvSpPr>
          <p:nvPr>
            <p:ph type="sldNum" sz="quarter" idx="12"/>
          </p:nvPr>
        </p:nvSpPr>
        <p:spPr/>
        <p:txBody>
          <a:bodyPr/>
          <a:lstStyle/>
          <a:p>
            <a:fld id="{B4A7CFE0-075F-F04D-BF1B-0E82E57F7BF8}" type="slidenum">
              <a:rPr lang="es-GT" smtClean="0"/>
              <a:t>‹Nº›</a:t>
            </a:fld>
            <a:endParaRPr lang="es-GT"/>
          </a:p>
        </p:txBody>
      </p:sp>
    </p:spTree>
    <p:extLst>
      <p:ext uri="{BB962C8B-B14F-4D97-AF65-F5344CB8AC3E}">
        <p14:creationId xmlns:p14="http://schemas.microsoft.com/office/powerpoint/2010/main" val="3919857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7EFBC97-CACD-4346-BCDE-FAD976069D1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GT"/>
          </a:p>
        </p:txBody>
      </p:sp>
      <p:sp>
        <p:nvSpPr>
          <p:cNvPr id="3" name="Marcador de contenido 2">
            <a:extLst>
              <a:ext uri="{FF2B5EF4-FFF2-40B4-BE49-F238E27FC236}">
                <a16:creationId xmlns:a16="http://schemas.microsoft.com/office/drawing/2014/main" id="{9BE12975-EB6C-BE43-89A6-86C35283FC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texto 3">
            <a:extLst>
              <a:ext uri="{FF2B5EF4-FFF2-40B4-BE49-F238E27FC236}">
                <a16:creationId xmlns:a16="http://schemas.microsoft.com/office/drawing/2014/main" id="{A87C19D7-DE65-8049-8B7A-A71435E2F2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F9F9E74B-FF56-5B43-B459-FAD699FAE308}"/>
              </a:ext>
            </a:extLst>
          </p:cNvPr>
          <p:cNvSpPr>
            <a:spLocks noGrp="1"/>
          </p:cNvSpPr>
          <p:nvPr>
            <p:ph type="dt" sz="half" idx="10"/>
          </p:nvPr>
        </p:nvSpPr>
        <p:spPr/>
        <p:txBody>
          <a:bodyPr/>
          <a:lstStyle/>
          <a:p>
            <a:fld id="{74F2A46C-9DC1-A241-9A15-85BE949645D4}" type="datetimeFigureOut">
              <a:rPr lang="es-GT" smtClean="0"/>
              <a:t>24/01/2022</a:t>
            </a:fld>
            <a:endParaRPr lang="es-GT"/>
          </a:p>
        </p:txBody>
      </p:sp>
      <p:sp>
        <p:nvSpPr>
          <p:cNvPr id="6" name="Marcador de pie de página 5">
            <a:extLst>
              <a:ext uri="{FF2B5EF4-FFF2-40B4-BE49-F238E27FC236}">
                <a16:creationId xmlns:a16="http://schemas.microsoft.com/office/drawing/2014/main" id="{5573978D-F8C7-FF45-AA16-B08D996715AB}"/>
              </a:ext>
            </a:extLst>
          </p:cNvPr>
          <p:cNvSpPr>
            <a:spLocks noGrp="1"/>
          </p:cNvSpPr>
          <p:nvPr>
            <p:ph type="ftr" sz="quarter" idx="11"/>
          </p:nvPr>
        </p:nvSpPr>
        <p:spPr/>
        <p:txBody>
          <a:bodyPr/>
          <a:lstStyle/>
          <a:p>
            <a:endParaRPr lang="es-GT"/>
          </a:p>
        </p:txBody>
      </p:sp>
      <p:sp>
        <p:nvSpPr>
          <p:cNvPr id="7" name="Marcador de número de diapositiva 6">
            <a:extLst>
              <a:ext uri="{FF2B5EF4-FFF2-40B4-BE49-F238E27FC236}">
                <a16:creationId xmlns:a16="http://schemas.microsoft.com/office/drawing/2014/main" id="{DBC47409-2E48-7C46-B7E2-8CF5F7372B05}"/>
              </a:ext>
            </a:extLst>
          </p:cNvPr>
          <p:cNvSpPr>
            <a:spLocks noGrp="1"/>
          </p:cNvSpPr>
          <p:nvPr>
            <p:ph type="sldNum" sz="quarter" idx="12"/>
          </p:nvPr>
        </p:nvSpPr>
        <p:spPr/>
        <p:txBody>
          <a:bodyPr/>
          <a:lstStyle/>
          <a:p>
            <a:fld id="{B4A7CFE0-075F-F04D-BF1B-0E82E57F7BF8}" type="slidenum">
              <a:rPr lang="es-GT" smtClean="0"/>
              <a:t>‹Nº›</a:t>
            </a:fld>
            <a:endParaRPr lang="es-GT"/>
          </a:p>
        </p:txBody>
      </p:sp>
    </p:spTree>
    <p:extLst>
      <p:ext uri="{BB962C8B-B14F-4D97-AF65-F5344CB8AC3E}">
        <p14:creationId xmlns:p14="http://schemas.microsoft.com/office/powerpoint/2010/main" val="2419175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FC9D32-6149-1249-AC44-AEB4360A88C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GT"/>
          </a:p>
        </p:txBody>
      </p:sp>
      <p:sp>
        <p:nvSpPr>
          <p:cNvPr id="3" name="Marcador de posición de imagen 2">
            <a:extLst>
              <a:ext uri="{FF2B5EF4-FFF2-40B4-BE49-F238E27FC236}">
                <a16:creationId xmlns:a16="http://schemas.microsoft.com/office/drawing/2014/main" id="{C4A48126-3EBE-1F4B-98DD-B1ECC17C11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GT"/>
          </a:p>
        </p:txBody>
      </p:sp>
      <p:sp>
        <p:nvSpPr>
          <p:cNvPr id="4" name="Marcador de texto 3">
            <a:extLst>
              <a:ext uri="{FF2B5EF4-FFF2-40B4-BE49-F238E27FC236}">
                <a16:creationId xmlns:a16="http://schemas.microsoft.com/office/drawing/2014/main" id="{CECF7275-AC99-CC40-A0BA-BDFCD7491C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0201CB74-7EB0-024E-B053-DE5BF7D00368}"/>
              </a:ext>
            </a:extLst>
          </p:cNvPr>
          <p:cNvSpPr>
            <a:spLocks noGrp="1"/>
          </p:cNvSpPr>
          <p:nvPr>
            <p:ph type="dt" sz="half" idx="10"/>
          </p:nvPr>
        </p:nvSpPr>
        <p:spPr/>
        <p:txBody>
          <a:bodyPr/>
          <a:lstStyle/>
          <a:p>
            <a:fld id="{74F2A46C-9DC1-A241-9A15-85BE949645D4}" type="datetimeFigureOut">
              <a:rPr lang="es-GT" smtClean="0"/>
              <a:t>24/01/2022</a:t>
            </a:fld>
            <a:endParaRPr lang="es-GT"/>
          </a:p>
        </p:txBody>
      </p:sp>
      <p:sp>
        <p:nvSpPr>
          <p:cNvPr id="6" name="Marcador de pie de página 5">
            <a:extLst>
              <a:ext uri="{FF2B5EF4-FFF2-40B4-BE49-F238E27FC236}">
                <a16:creationId xmlns:a16="http://schemas.microsoft.com/office/drawing/2014/main" id="{84AC1166-7890-F649-B841-6124E233E9E7}"/>
              </a:ext>
            </a:extLst>
          </p:cNvPr>
          <p:cNvSpPr>
            <a:spLocks noGrp="1"/>
          </p:cNvSpPr>
          <p:nvPr>
            <p:ph type="ftr" sz="quarter" idx="11"/>
          </p:nvPr>
        </p:nvSpPr>
        <p:spPr/>
        <p:txBody>
          <a:bodyPr/>
          <a:lstStyle/>
          <a:p>
            <a:endParaRPr lang="es-GT"/>
          </a:p>
        </p:txBody>
      </p:sp>
      <p:sp>
        <p:nvSpPr>
          <p:cNvPr id="7" name="Marcador de número de diapositiva 6">
            <a:extLst>
              <a:ext uri="{FF2B5EF4-FFF2-40B4-BE49-F238E27FC236}">
                <a16:creationId xmlns:a16="http://schemas.microsoft.com/office/drawing/2014/main" id="{7931B137-18CA-6741-B880-59B8CA3B7458}"/>
              </a:ext>
            </a:extLst>
          </p:cNvPr>
          <p:cNvSpPr>
            <a:spLocks noGrp="1"/>
          </p:cNvSpPr>
          <p:nvPr>
            <p:ph type="sldNum" sz="quarter" idx="12"/>
          </p:nvPr>
        </p:nvSpPr>
        <p:spPr/>
        <p:txBody>
          <a:bodyPr/>
          <a:lstStyle/>
          <a:p>
            <a:fld id="{B4A7CFE0-075F-F04D-BF1B-0E82E57F7BF8}" type="slidenum">
              <a:rPr lang="es-GT" smtClean="0"/>
              <a:t>‹Nº›</a:t>
            </a:fld>
            <a:endParaRPr lang="es-GT"/>
          </a:p>
        </p:txBody>
      </p:sp>
    </p:spTree>
    <p:extLst>
      <p:ext uri="{BB962C8B-B14F-4D97-AF65-F5344CB8AC3E}">
        <p14:creationId xmlns:p14="http://schemas.microsoft.com/office/powerpoint/2010/main" val="1330250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EB45DAB0-0450-2344-A728-7465FA8571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GT"/>
          </a:p>
        </p:txBody>
      </p:sp>
      <p:sp>
        <p:nvSpPr>
          <p:cNvPr id="3" name="Marcador de texto 2">
            <a:extLst>
              <a:ext uri="{FF2B5EF4-FFF2-40B4-BE49-F238E27FC236}">
                <a16:creationId xmlns:a16="http://schemas.microsoft.com/office/drawing/2014/main" id="{E2177F42-749B-BC44-981E-A98C688F09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fecha 3">
            <a:extLst>
              <a:ext uri="{FF2B5EF4-FFF2-40B4-BE49-F238E27FC236}">
                <a16:creationId xmlns:a16="http://schemas.microsoft.com/office/drawing/2014/main" id="{69EAE072-526F-6443-B544-ED20037044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F2A46C-9DC1-A241-9A15-85BE949645D4}" type="datetimeFigureOut">
              <a:rPr lang="es-GT" smtClean="0"/>
              <a:t>24/01/2022</a:t>
            </a:fld>
            <a:endParaRPr lang="es-GT"/>
          </a:p>
        </p:txBody>
      </p:sp>
      <p:sp>
        <p:nvSpPr>
          <p:cNvPr id="5" name="Marcador de pie de página 4">
            <a:extLst>
              <a:ext uri="{FF2B5EF4-FFF2-40B4-BE49-F238E27FC236}">
                <a16:creationId xmlns:a16="http://schemas.microsoft.com/office/drawing/2014/main" id="{C4CE239C-FCF2-FD42-A4BC-CFC18EBAAB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GT"/>
          </a:p>
        </p:txBody>
      </p:sp>
      <p:sp>
        <p:nvSpPr>
          <p:cNvPr id="6" name="Marcador de número de diapositiva 5">
            <a:extLst>
              <a:ext uri="{FF2B5EF4-FFF2-40B4-BE49-F238E27FC236}">
                <a16:creationId xmlns:a16="http://schemas.microsoft.com/office/drawing/2014/main" id="{29C21CA9-6E2E-494F-A27F-21B9012B04B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A7CFE0-075F-F04D-BF1B-0E82E57F7BF8}" type="slidenum">
              <a:rPr lang="es-GT" smtClean="0"/>
              <a:t>‹Nº›</a:t>
            </a:fld>
            <a:endParaRPr lang="es-GT"/>
          </a:p>
        </p:txBody>
      </p:sp>
    </p:spTree>
    <p:extLst>
      <p:ext uri="{BB962C8B-B14F-4D97-AF65-F5344CB8AC3E}">
        <p14:creationId xmlns:p14="http://schemas.microsoft.com/office/powerpoint/2010/main" val="8736830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2.xml"/><Relationship Id="rId5" Type="http://schemas.openxmlformats.org/officeDocument/2006/relationships/image" Target="../media/image2.jp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2.xml"/><Relationship Id="rId5" Type="http://schemas.openxmlformats.org/officeDocument/2006/relationships/image" Target="../media/image2.jp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5" Type="http://schemas.openxmlformats.org/officeDocument/2006/relationships/image" Target="../media/image2.jp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 Id="rId5" Type="http://schemas.openxmlformats.org/officeDocument/2006/relationships/image" Target="../media/image2.jp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44D0C2B6-BCDC-244F-A0F0-012CD237FDEE}"/>
              </a:ext>
            </a:extLst>
          </p:cNvPr>
          <p:cNvSpPr txBox="1"/>
          <p:nvPr/>
        </p:nvSpPr>
        <p:spPr>
          <a:xfrm>
            <a:off x="1337422" y="2634017"/>
            <a:ext cx="9103115" cy="2862322"/>
          </a:xfrm>
          <a:prstGeom prst="rect">
            <a:avLst/>
          </a:prstGeom>
          <a:noFill/>
        </p:spPr>
        <p:txBody>
          <a:bodyPr wrap="square" rtlCol="0">
            <a:spAutoFit/>
          </a:bodyPr>
          <a:lstStyle/>
          <a:p>
            <a:pPr algn="ctr"/>
            <a:r>
              <a:rPr lang="es-ES" sz="6000" b="1" dirty="0">
                <a:solidFill>
                  <a:schemeClr val="bg1"/>
                </a:solidFill>
                <a:latin typeface="Arial Black" panose="020B0A04020102020204" pitchFamily="34" charset="0"/>
              </a:rPr>
              <a:t>U</a:t>
            </a:r>
            <a:r>
              <a:rPr lang="es-GT" sz="6000" b="1" dirty="0" err="1">
                <a:solidFill>
                  <a:schemeClr val="bg1"/>
                </a:solidFill>
                <a:latin typeface="Arial Black" panose="020B0A04020102020204" pitchFamily="34" charset="0"/>
              </a:rPr>
              <a:t>nidad</a:t>
            </a:r>
            <a:r>
              <a:rPr lang="es-GT" sz="6000" b="1" dirty="0">
                <a:solidFill>
                  <a:schemeClr val="bg1"/>
                </a:solidFill>
                <a:latin typeface="Arial Black" panose="020B0A04020102020204" pitchFamily="34" charset="0"/>
              </a:rPr>
              <a:t> de Construcción de Edificios del Estado</a:t>
            </a:r>
          </a:p>
        </p:txBody>
      </p:sp>
      <p:pic>
        <p:nvPicPr>
          <p:cNvPr id="3" name="Picture 2">
            <a:extLst>
              <a:ext uri="{FF2B5EF4-FFF2-40B4-BE49-F238E27FC236}">
                <a16:creationId xmlns:a16="http://schemas.microsoft.com/office/drawing/2014/main" id="{C26B123D-775F-40C5-B355-9360CAAEFCF5}"/>
              </a:ext>
            </a:extLst>
          </p:cNvPr>
          <p:cNvPicPr>
            <a:picLocks noChangeAspect="1"/>
          </p:cNvPicPr>
          <p:nvPr/>
        </p:nvPicPr>
        <p:blipFill>
          <a:blip r:embed="rId3"/>
          <a:stretch>
            <a:fillRect/>
          </a:stretch>
        </p:blipFill>
        <p:spPr>
          <a:xfrm>
            <a:off x="4847372" y="781744"/>
            <a:ext cx="1430598" cy="1770542"/>
          </a:xfrm>
          <a:prstGeom prst="rect">
            <a:avLst/>
          </a:prstGeom>
        </p:spPr>
      </p:pic>
      <p:pic>
        <p:nvPicPr>
          <p:cNvPr id="6" name="Picture 5">
            <a:extLst>
              <a:ext uri="{FF2B5EF4-FFF2-40B4-BE49-F238E27FC236}">
                <a16:creationId xmlns:a16="http://schemas.microsoft.com/office/drawing/2014/main" id="{54FCC475-F9E7-4BDF-A4D1-125592430A38}"/>
              </a:ext>
            </a:extLst>
          </p:cNvPr>
          <p:cNvPicPr>
            <a:picLocks noChangeAspect="1"/>
          </p:cNvPicPr>
          <p:nvPr/>
        </p:nvPicPr>
        <p:blipFill>
          <a:blip r:embed="rId3"/>
          <a:stretch>
            <a:fillRect/>
          </a:stretch>
        </p:blipFill>
        <p:spPr>
          <a:xfrm>
            <a:off x="10972800" y="5759355"/>
            <a:ext cx="887705" cy="1098645"/>
          </a:xfrm>
          <a:prstGeom prst="rect">
            <a:avLst/>
          </a:prstGeom>
        </p:spPr>
      </p:pic>
    </p:spTree>
    <p:extLst>
      <p:ext uri="{BB962C8B-B14F-4D97-AF65-F5344CB8AC3E}">
        <p14:creationId xmlns:p14="http://schemas.microsoft.com/office/powerpoint/2010/main" val="26882394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áfico 16796">
            <a:extLst>
              <a:ext uri="{FF2B5EF4-FFF2-40B4-BE49-F238E27FC236}">
                <a16:creationId xmlns:a16="http://schemas.microsoft.com/office/drawing/2014/main" id="{0302AF2B-5AC9-4C23-96B5-A3DE09BF030E}"/>
              </a:ext>
            </a:extLst>
          </p:cNvPr>
          <p:cNvGraphicFramePr/>
          <p:nvPr>
            <p:extLst>
              <p:ext uri="{D42A27DB-BD31-4B8C-83A1-F6EECF244321}">
                <p14:modId xmlns:p14="http://schemas.microsoft.com/office/powerpoint/2010/main" val="2613365177"/>
              </p:ext>
            </p:extLst>
          </p:nvPr>
        </p:nvGraphicFramePr>
        <p:xfrm>
          <a:off x="7010069" y="1806732"/>
          <a:ext cx="4085561" cy="264243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Gráfico 16795">
            <a:extLst>
              <a:ext uri="{FF2B5EF4-FFF2-40B4-BE49-F238E27FC236}">
                <a16:creationId xmlns:a16="http://schemas.microsoft.com/office/drawing/2014/main" id="{D4D39ABF-8DCC-4C05-847F-92EE09E65022}"/>
              </a:ext>
            </a:extLst>
          </p:cNvPr>
          <p:cNvGraphicFramePr/>
          <p:nvPr>
            <p:extLst>
              <p:ext uri="{D42A27DB-BD31-4B8C-83A1-F6EECF244321}">
                <p14:modId xmlns:p14="http://schemas.microsoft.com/office/powerpoint/2010/main" val="358404893"/>
              </p:ext>
            </p:extLst>
          </p:nvPr>
        </p:nvGraphicFramePr>
        <p:xfrm>
          <a:off x="493843" y="1376860"/>
          <a:ext cx="5602157" cy="4286945"/>
        </p:xfrm>
        <a:graphic>
          <a:graphicData uri="http://schemas.openxmlformats.org/drawingml/2006/chart">
            <c:chart xmlns:c="http://schemas.openxmlformats.org/drawingml/2006/chart" xmlns:r="http://schemas.openxmlformats.org/officeDocument/2006/relationships" r:id="rId3"/>
          </a:graphicData>
        </a:graphic>
      </p:graphicFrame>
      <p:sp>
        <p:nvSpPr>
          <p:cNvPr id="6" name="Cuadro de texto 11">
            <a:extLst>
              <a:ext uri="{FF2B5EF4-FFF2-40B4-BE49-F238E27FC236}">
                <a16:creationId xmlns:a16="http://schemas.microsoft.com/office/drawing/2014/main" id="{686AB26B-1C82-41EA-A508-B936275006DF}"/>
              </a:ext>
            </a:extLst>
          </p:cNvPr>
          <p:cNvSpPr txBox="1">
            <a:spLocks noChangeArrowheads="1"/>
          </p:cNvSpPr>
          <p:nvPr/>
        </p:nvSpPr>
        <p:spPr bwMode="auto">
          <a:xfrm>
            <a:off x="668787" y="5973129"/>
            <a:ext cx="3521075"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GT" altLang="es-GT" sz="1600" b="1"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Fuente: </a:t>
            </a:r>
            <a:r>
              <a:rPr kumimoji="0" lang="es-GT" altLang="es-GT" sz="1600" b="1" i="1"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Departamentito de financiero (SICOIN elaboración planificación </a:t>
            </a:r>
          </a:p>
          <a:p>
            <a:pPr marL="0" marR="0" lvl="0" indent="0" algn="l" defTabSz="914400" rtl="0" eaLnBrk="0" fontAlgn="base" latinLnBrk="0" hangingPunct="0">
              <a:lnSpc>
                <a:spcPct val="100000"/>
              </a:lnSpc>
              <a:spcBef>
                <a:spcPct val="0"/>
              </a:spcBef>
              <a:spcAft>
                <a:spcPct val="0"/>
              </a:spcAft>
              <a:buClrTx/>
              <a:buSzTx/>
              <a:buFontTx/>
              <a:buNone/>
              <a:tabLst/>
            </a:pPr>
            <a:r>
              <a:rPr kumimoji="0" lang="es-GT" altLang="es-GT" sz="1600" b="1" i="1"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-UCEE-</a:t>
            </a:r>
            <a:endParaRPr kumimoji="0" lang="es-GT" altLang="es-GT"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7" name="Rectangle 4">
            <a:extLst>
              <a:ext uri="{FF2B5EF4-FFF2-40B4-BE49-F238E27FC236}">
                <a16:creationId xmlns:a16="http://schemas.microsoft.com/office/drawing/2014/main" id="{7A5D6963-7D61-400C-8843-8C993C4C9516}"/>
              </a:ext>
            </a:extLst>
          </p:cNvPr>
          <p:cNvSpPr>
            <a:spLocks noChangeArrowheads="1"/>
          </p:cNvSpPr>
          <p:nvPr/>
        </p:nvSpPr>
        <p:spPr bwMode="auto">
          <a:xfrm>
            <a:off x="152400" y="453530"/>
            <a:ext cx="11807143"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GT" altLang="es-GT"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RENGLON 329 “OTRAS MAQUINARIAS Y EQUIPOS” ESTABLECIMIENTOS EDUCATIVOS CON MÓDULOS </a:t>
            </a:r>
          </a:p>
          <a:p>
            <a:pPr marL="0" marR="0" lvl="0" indent="0" algn="l" defTabSz="914400" rtl="0" eaLnBrk="0" fontAlgn="base" latinLnBrk="0" hangingPunct="0">
              <a:lnSpc>
                <a:spcPct val="100000"/>
              </a:lnSpc>
              <a:spcBef>
                <a:spcPct val="0"/>
              </a:spcBef>
              <a:spcAft>
                <a:spcPct val="0"/>
              </a:spcAft>
              <a:buClrTx/>
              <a:buSzTx/>
              <a:buFontTx/>
              <a:buNone/>
              <a:tabLst/>
            </a:pPr>
            <a:r>
              <a:rPr kumimoji="0" lang="es-GT" altLang="es-GT"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INSTALADOS PARA COCINAS DIGNAS. </a:t>
            </a:r>
            <a:endParaRPr kumimoji="0" lang="es-GT" altLang="es-GT"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GT" altLang="es-GT"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8" name="Rectangle 5">
            <a:extLst>
              <a:ext uri="{FF2B5EF4-FFF2-40B4-BE49-F238E27FC236}">
                <a16:creationId xmlns:a16="http://schemas.microsoft.com/office/drawing/2014/main" id="{03102C9D-586D-45D9-9C55-FA2EB1531A8F}"/>
              </a:ext>
            </a:extLst>
          </p:cNvPr>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GT"/>
          </a:p>
        </p:txBody>
      </p:sp>
      <p:sp>
        <p:nvSpPr>
          <p:cNvPr id="9" name="Rectangle 6">
            <a:extLst>
              <a:ext uri="{FF2B5EF4-FFF2-40B4-BE49-F238E27FC236}">
                <a16:creationId xmlns:a16="http://schemas.microsoft.com/office/drawing/2014/main" id="{83F5A0C9-D901-44AF-B7E8-993C00269A87}"/>
              </a:ext>
            </a:extLst>
          </p:cNvPr>
          <p:cNvSpPr>
            <a:spLocks noChangeArrowheads="1"/>
          </p:cNvSpPr>
          <p:nvPr/>
        </p:nvSpPr>
        <p:spPr bwMode="auto">
          <a:xfrm>
            <a:off x="152400" y="378142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GT"/>
          </a:p>
        </p:txBody>
      </p:sp>
      <p:sp>
        <p:nvSpPr>
          <p:cNvPr id="10" name="Rectangle 7">
            <a:extLst>
              <a:ext uri="{FF2B5EF4-FFF2-40B4-BE49-F238E27FC236}">
                <a16:creationId xmlns:a16="http://schemas.microsoft.com/office/drawing/2014/main" id="{5C988FED-E5D9-491E-880A-F50154F27AA2}"/>
              </a:ext>
            </a:extLst>
          </p:cNvPr>
          <p:cNvSpPr>
            <a:spLocks noChangeArrowheads="1"/>
          </p:cNvSpPr>
          <p:nvPr/>
        </p:nvSpPr>
        <p:spPr bwMode="auto">
          <a:xfrm>
            <a:off x="152400" y="378142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GT"/>
          </a:p>
        </p:txBody>
      </p:sp>
      <p:pic>
        <p:nvPicPr>
          <p:cNvPr id="11" name="Picture 10">
            <a:extLst>
              <a:ext uri="{FF2B5EF4-FFF2-40B4-BE49-F238E27FC236}">
                <a16:creationId xmlns:a16="http://schemas.microsoft.com/office/drawing/2014/main" id="{1DF96472-1339-4F91-B647-4AABDCBD67FE}"/>
              </a:ext>
            </a:extLst>
          </p:cNvPr>
          <p:cNvPicPr>
            <a:picLocks noChangeAspect="1"/>
          </p:cNvPicPr>
          <p:nvPr/>
        </p:nvPicPr>
        <p:blipFill>
          <a:blip r:embed="rId4"/>
          <a:stretch>
            <a:fillRect/>
          </a:stretch>
        </p:blipFill>
        <p:spPr>
          <a:xfrm>
            <a:off x="8087719" y="6010219"/>
            <a:ext cx="2857500" cy="742950"/>
          </a:xfrm>
          <a:prstGeom prst="rect">
            <a:avLst/>
          </a:prstGeom>
        </p:spPr>
      </p:pic>
      <p:pic>
        <p:nvPicPr>
          <p:cNvPr id="12" name="Picture 11">
            <a:extLst>
              <a:ext uri="{FF2B5EF4-FFF2-40B4-BE49-F238E27FC236}">
                <a16:creationId xmlns:a16="http://schemas.microsoft.com/office/drawing/2014/main" id="{EE51B569-B25C-48AE-8B8B-147ED8FA012D}"/>
              </a:ext>
            </a:extLst>
          </p:cNvPr>
          <p:cNvPicPr>
            <a:picLocks noChangeAspect="1"/>
          </p:cNvPicPr>
          <p:nvPr/>
        </p:nvPicPr>
        <p:blipFill>
          <a:blip r:embed="rId5"/>
          <a:stretch>
            <a:fillRect/>
          </a:stretch>
        </p:blipFill>
        <p:spPr>
          <a:xfrm>
            <a:off x="11131169" y="6020028"/>
            <a:ext cx="600303" cy="742950"/>
          </a:xfrm>
          <a:prstGeom prst="rect">
            <a:avLst/>
          </a:prstGeom>
        </p:spPr>
      </p:pic>
    </p:spTree>
    <p:extLst>
      <p:ext uri="{BB962C8B-B14F-4D97-AF65-F5344CB8AC3E}">
        <p14:creationId xmlns:p14="http://schemas.microsoft.com/office/powerpoint/2010/main" val="2123069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5">
            <a:extLst>
              <a:ext uri="{FF2B5EF4-FFF2-40B4-BE49-F238E27FC236}">
                <a16:creationId xmlns:a16="http://schemas.microsoft.com/office/drawing/2014/main" id="{03102C9D-586D-45D9-9C55-FA2EB1531A8F}"/>
              </a:ext>
            </a:extLst>
          </p:cNvPr>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GT"/>
          </a:p>
        </p:txBody>
      </p:sp>
      <p:sp>
        <p:nvSpPr>
          <p:cNvPr id="9" name="Rectangle 6">
            <a:extLst>
              <a:ext uri="{FF2B5EF4-FFF2-40B4-BE49-F238E27FC236}">
                <a16:creationId xmlns:a16="http://schemas.microsoft.com/office/drawing/2014/main" id="{83F5A0C9-D901-44AF-B7E8-993C00269A87}"/>
              </a:ext>
            </a:extLst>
          </p:cNvPr>
          <p:cNvSpPr>
            <a:spLocks noChangeArrowheads="1"/>
          </p:cNvSpPr>
          <p:nvPr/>
        </p:nvSpPr>
        <p:spPr bwMode="auto">
          <a:xfrm>
            <a:off x="152400" y="378142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GT"/>
          </a:p>
        </p:txBody>
      </p:sp>
      <p:sp>
        <p:nvSpPr>
          <p:cNvPr id="10" name="Rectangle 7">
            <a:extLst>
              <a:ext uri="{FF2B5EF4-FFF2-40B4-BE49-F238E27FC236}">
                <a16:creationId xmlns:a16="http://schemas.microsoft.com/office/drawing/2014/main" id="{5C988FED-E5D9-491E-880A-F50154F27AA2}"/>
              </a:ext>
            </a:extLst>
          </p:cNvPr>
          <p:cNvSpPr>
            <a:spLocks noChangeArrowheads="1"/>
          </p:cNvSpPr>
          <p:nvPr/>
        </p:nvSpPr>
        <p:spPr bwMode="auto">
          <a:xfrm>
            <a:off x="152400" y="378142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GT"/>
          </a:p>
        </p:txBody>
      </p:sp>
      <p:graphicFrame>
        <p:nvGraphicFramePr>
          <p:cNvPr id="11" name="Gráfico 16797">
            <a:extLst>
              <a:ext uri="{FF2B5EF4-FFF2-40B4-BE49-F238E27FC236}">
                <a16:creationId xmlns:a16="http://schemas.microsoft.com/office/drawing/2014/main" id="{0759DCA9-C875-4170-B544-14F746A195A3}"/>
              </a:ext>
            </a:extLst>
          </p:cNvPr>
          <p:cNvGraphicFramePr/>
          <p:nvPr>
            <p:extLst>
              <p:ext uri="{D42A27DB-BD31-4B8C-83A1-F6EECF244321}">
                <p14:modId xmlns:p14="http://schemas.microsoft.com/office/powerpoint/2010/main" val="3377475783"/>
              </p:ext>
            </p:extLst>
          </p:nvPr>
        </p:nvGraphicFramePr>
        <p:xfrm>
          <a:off x="285181" y="1183639"/>
          <a:ext cx="5894459" cy="418713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2" name="Gráfico 16798">
            <a:extLst>
              <a:ext uri="{FF2B5EF4-FFF2-40B4-BE49-F238E27FC236}">
                <a16:creationId xmlns:a16="http://schemas.microsoft.com/office/drawing/2014/main" id="{BC0531B8-82AB-496E-86F8-C69FBA449C9F}"/>
              </a:ext>
            </a:extLst>
          </p:cNvPr>
          <p:cNvGraphicFramePr/>
          <p:nvPr>
            <p:extLst>
              <p:ext uri="{D42A27DB-BD31-4B8C-83A1-F6EECF244321}">
                <p14:modId xmlns:p14="http://schemas.microsoft.com/office/powerpoint/2010/main" val="1092713167"/>
              </p:ext>
            </p:extLst>
          </p:nvPr>
        </p:nvGraphicFramePr>
        <p:xfrm>
          <a:off x="6988800" y="1313016"/>
          <a:ext cx="3845627" cy="2999674"/>
        </p:xfrm>
        <a:graphic>
          <a:graphicData uri="http://schemas.openxmlformats.org/drawingml/2006/chart">
            <c:chart xmlns:c="http://schemas.openxmlformats.org/drawingml/2006/chart" xmlns:r="http://schemas.openxmlformats.org/officeDocument/2006/relationships" r:id="rId3"/>
          </a:graphicData>
        </a:graphic>
      </p:graphicFrame>
      <p:sp>
        <p:nvSpPr>
          <p:cNvPr id="2" name="Cuadro de texto 27">
            <a:extLst>
              <a:ext uri="{FF2B5EF4-FFF2-40B4-BE49-F238E27FC236}">
                <a16:creationId xmlns:a16="http://schemas.microsoft.com/office/drawing/2014/main" id="{42A35B36-2109-4618-BA76-5212511B9EE6}"/>
              </a:ext>
            </a:extLst>
          </p:cNvPr>
          <p:cNvSpPr txBox="1">
            <a:spLocks noChangeArrowheads="1"/>
          </p:cNvSpPr>
          <p:nvPr/>
        </p:nvSpPr>
        <p:spPr bwMode="auto">
          <a:xfrm>
            <a:off x="7151075" y="4764464"/>
            <a:ext cx="3521075"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GT" altLang="es-GT" sz="1200" b="1"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Fuente: </a:t>
            </a:r>
            <a:r>
              <a:rPr kumimoji="0" lang="es-GT" altLang="es-GT" sz="1200" b="1" i="1"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Departamentito de financiero (SICOIN elaboración planificación -UCEE-</a:t>
            </a:r>
            <a:endParaRPr kumimoji="0" lang="es-GT" altLang="es-GT"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3" name="Cuadro de texto 13">
            <a:extLst>
              <a:ext uri="{FF2B5EF4-FFF2-40B4-BE49-F238E27FC236}">
                <a16:creationId xmlns:a16="http://schemas.microsoft.com/office/drawing/2014/main" id="{9458B798-F57C-46DB-9AA9-497736AA6623}"/>
              </a:ext>
            </a:extLst>
          </p:cNvPr>
          <p:cNvSpPr txBox="1">
            <a:spLocks noChangeArrowheads="1"/>
          </p:cNvSpPr>
          <p:nvPr/>
        </p:nvSpPr>
        <p:spPr bwMode="auto">
          <a:xfrm>
            <a:off x="407229" y="5601884"/>
            <a:ext cx="3932238" cy="563563"/>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GT" altLang="es-GT" sz="1200" b="1" i="0" u="none" strike="noStrike" cap="none" normalizeH="0" baseline="0" dirty="0">
                <a:ln>
                  <a:noFill/>
                </a:ln>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Porcentaje de Ejecución Presupuestaria de la Unidad de Construcción de Edificios del Estado -UCEE- 84.37 %</a:t>
            </a:r>
            <a:endParaRPr kumimoji="0" lang="es-GT" altLang="es-GT"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GT" altLang="es-GT"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3" name="Rectangle 5">
            <a:extLst>
              <a:ext uri="{FF2B5EF4-FFF2-40B4-BE49-F238E27FC236}">
                <a16:creationId xmlns:a16="http://schemas.microsoft.com/office/drawing/2014/main" id="{37FC5C10-7984-436A-BCAC-55C70BE21D6F}"/>
              </a:ext>
            </a:extLst>
          </p:cNvPr>
          <p:cNvSpPr>
            <a:spLocks noChangeArrowheads="1"/>
          </p:cNvSpPr>
          <p:nvPr/>
        </p:nvSpPr>
        <p:spPr bwMode="auto">
          <a:xfrm>
            <a:off x="285181" y="447214"/>
            <a:ext cx="1068202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GT" altLang="es-GT"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RENGLON 324 </a:t>
            </a:r>
            <a:r>
              <a:rPr kumimoji="0" lang="es-GT" altLang="es-GT"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es-GT" altLang="es-GT"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EQUIPO EDUCACIONAL, CULTURAL Y RECREATIVO</a:t>
            </a:r>
            <a:r>
              <a:rPr kumimoji="0" lang="es-GT" altLang="es-GT"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es-GT" altLang="es-GT"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es-GT" altLang="es-GT"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GT" altLang="es-GT" sz="1800" b="0" i="0" u="none" strike="noStrike" cap="none" normalizeH="0" baseline="0" dirty="0">
              <a:ln>
                <a:noFill/>
              </a:ln>
              <a:solidFill>
                <a:schemeClr val="tx1"/>
              </a:solidFill>
              <a:effectLst/>
              <a:latin typeface="Arial" panose="020B0604020202020204" pitchFamily="34" charset="0"/>
            </a:endParaRPr>
          </a:p>
        </p:txBody>
      </p:sp>
      <p:sp>
        <p:nvSpPr>
          <p:cNvPr id="14" name="Rectangle 6">
            <a:extLst>
              <a:ext uri="{FF2B5EF4-FFF2-40B4-BE49-F238E27FC236}">
                <a16:creationId xmlns:a16="http://schemas.microsoft.com/office/drawing/2014/main" id="{54988991-EF12-43E1-815C-6E4012A1B1A3}"/>
              </a:ext>
            </a:extLst>
          </p:cNvPr>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GT"/>
          </a:p>
        </p:txBody>
      </p:sp>
      <p:sp>
        <p:nvSpPr>
          <p:cNvPr id="15" name="Rectangle 8">
            <a:extLst>
              <a:ext uri="{FF2B5EF4-FFF2-40B4-BE49-F238E27FC236}">
                <a16:creationId xmlns:a16="http://schemas.microsoft.com/office/drawing/2014/main" id="{6661A292-7B47-4060-B2E0-B6F1CC430724}"/>
              </a:ext>
            </a:extLst>
          </p:cNvPr>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GT"/>
          </a:p>
        </p:txBody>
      </p:sp>
      <p:pic>
        <p:nvPicPr>
          <p:cNvPr id="16" name="Picture 15">
            <a:extLst>
              <a:ext uri="{FF2B5EF4-FFF2-40B4-BE49-F238E27FC236}">
                <a16:creationId xmlns:a16="http://schemas.microsoft.com/office/drawing/2014/main" id="{5A2F38DD-079B-4F86-B41D-B69D1884B6E6}"/>
              </a:ext>
            </a:extLst>
          </p:cNvPr>
          <p:cNvPicPr>
            <a:picLocks noChangeAspect="1"/>
          </p:cNvPicPr>
          <p:nvPr/>
        </p:nvPicPr>
        <p:blipFill>
          <a:blip r:embed="rId4"/>
          <a:stretch>
            <a:fillRect/>
          </a:stretch>
        </p:blipFill>
        <p:spPr>
          <a:xfrm>
            <a:off x="8141018" y="6007737"/>
            <a:ext cx="2857500" cy="742950"/>
          </a:xfrm>
          <a:prstGeom prst="rect">
            <a:avLst/>
          </a:prstGeom>
        </p:spPr>
      </p:pic>
      <p:pic>
        <p:nvPicPr>
          <p:cNvPr id="17" name="Picture 16">
            <a:extLst>
              <a:ext uri="{FF2B5EF4-FFF2-40B4-BE49-F238E27FC236}">
                <a16:creationId xmlns:a16="http://schemas.microsoft.com/office/drawing/2014/main" id="{6C1BF38C-D166-437B-A325-127A940D116E}"/>
              </a:ext>
            </a:extLst>
          </p:cNvPr>
          <p:cNvPicPr>
            <a:picLocks noChangeAspect="1"/>
          </p:cNvPicPr>
          <p:nvPr/>
        </p:nvPicPr>
        <p:blipFill>
          <a:blip r:embed="rId5"/>
          <a:stretch>
            <a:fillRect/>
          </a:stretch>
        </p:blipFill>
        <p:spPr>
          <a:xfrm>
            <a:off x="11184468" y="6017546"/>
            <a:ext cx="600303" cy="742950"/>
          </a:xfrm>
          <a:prstGeom prst="rect">
            <a:avLst/>
          </a:prstGeom>
        </p:spPr>
      </p:pic>
    </p:spTree>
    <p:extLst>
      <p:ext uri="{BB962C8B-B14F-4D97-AF65-F5344CB8AC3E}">
        <p14:creationId xmlns:p14="http://schemas.microsoft.com/office/powerpoint/2010/main" val="3530366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44D0C2B6-BCDC-244F-A0F0-012CD237FDEE}"/>
              </a:ext>
            </a:extLst>
          </p:cNvPr>
          <p:cNvSpPr txBox="1"/>
          <p:nvPr/>
        </p:nvSpPr>
        <p:spPr>
          <a:xfrm>
            <a:off x="1493439" y="2532239"/>
            <a:ext cx="9517156" cy="1169551"/>
          </a:xfrm>
          <a:prstGeom prst="rect">
            <a:avLst/>
          </a:prstGeom>
          <a:noFill/>
        </p:spPr>
        <p:txBody>
          <a:bodyPr wrap="square" rtlCol="0">
            <a:spAutoFit/>
          </a:bodyPr>
          <a:lstStyle/>
          <a:p>
            <a:pPr algn="ctr"/>
            <a:r>
              <a:rPr lang="es-ES" sz="7000" b="1" dirty="0">
                <a:solidFill>
                  <a:schemeClr val="bg1"/>
                </a:solidFill>
                <a:latin typeface="Arial Black" panose="020B0A04020102020204" pitchFamily="34" charset="0"/>
              </a:rPr>
              <a:t>P</a:t>
            </a:r>
            <a:r>
              <a:rPr lang="es-GT" sz="7000" b="1" dirty="0" err="1">
                <a:solidFill>
                  <a:schemeClr val="bg1"/>
                </a:solidFill>
                <a:latin typeface="Arial Black" panose="020B0A04020102020204" pitchFamily="34" charset="0"/>
              </a:rPr>
              <a:t>royección</a:t>
            </a:r>
            <a:r>
              <a:rPr lang="es-GT" sz="7000" b="1" dirty="0">
                <a:solidFill>
                  <a:schemeClr val="bg1"/>
                </a:solidFill>
                <a:latin typeface="Arial Black" panose="020B0A04020102020204" pitchFamily="34" charset="0"/>
              </a:rPr>
              <a:t> 2022</a:t>
            </a:r>
          </a:p>
        </p:txBody>
      </p:sp>
      <p:pic>
        <p:nvPicPr>
          <p:cNvPr id="4" name="Picture 3">
            <a:extLst>
              <a:ext uri="{FF2B5EF4-FFF2-40B4-BE49-F238E27FC236}">
                <a16:creationId xmlns:a16="http://schemas.microsoft.com/office/drawing/2014/main" id="{5140EF94-DDA7-4DCB-9E80-8C3036EBE19C}"/>
              </a:ext>
            </a:extLst>
          </p:cNvPr>
          <p:cNvPicPr>
            <a:picLocks noChangeAspect="1"/>
          </p:cNvPicPr>
          <p:nvPr/>
        </p:nvPicPr>
        <p:blipFill>
          <a:blip r:embed="rId3"/>
          <a:stretch>
            <a:fillRect/>
          </a:stretch>
        </p:blipFill>
        <p:spPr>
          <a:xfrm>
            <a:off x="11010595" y="5688448"/>
            <a:ext cx="944996" cy="1169551"/>
          </a:xfrm>
          <a:prstGeom prst="rect">
            <a:avLst/>
          </a:prstGeom>
        </p:spPr>
      </p:pic>
    </p:spTree>
    <p:extLst>
      <p:ext uri="{BB962C8B-B14F-4D97-AF65-F5344CB8AC3E}">
        <p14:creationId xmlns:p14="http://schemas.microsoft.com/office/powerpoint/2010/main" val="30256401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a:extLst>
              <a:ext uri="{FF2B5EF4-FFF2-40B4-BE49-F238E27FC236}">
                <a16:creationId xmlns:a16="http://schemas.microsoft.com/office/drawing/2014/main" id="{EE39F3C2-57A0-4D82-8CDA-100A5EABE296}"/>
              </a:ext>
            </a:extLst>
          </p:cNvPr>
          <p:cNvSpPr>
            <a:spLocks noChangeArrowheads="1"/>
          </p:cNvSpPr>
          <p:nvPr/>
        </p:nvSpPr>
        <p:spPr bwMode="auto">
          <a:xfrm>
            <a:off x="3103563" y="36607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GT"/>
          </a:p>
        </p:txBody>
      </p:sp>
      <p:graphicFrame>
        <p:nvGraphicFramePr>
          <p:cNvPr id="6" name="Table 5">
            <a:extLst>
              <a:ext uri="{FF2B5EF4-FFF2-40B4-BE49-F238E27FC236}">
                <a16:creationId xmlns:a16="http://schemas.microsoft.com/office/drawing/2014/main" id="{61958315-0B89-4314-A573-570049AC0A83}"/>
              </a:ext>
            </a:extLst>
          </p:cNvPr>
          <p:cNvGraphicFramePr>
            <a:graphicFrameLocks noGrp="1"/>
          </p:cNvGraphicFramePr>
          <p:nvPr>
            <p:extLst>
              <p:ext uri="{D42A27DB-BD31-4B8C-83A1-F6EECF244321}">
                <p14:modId xmlns:p14="http://schemas.microsoft.com/office/powerpoint/2010/main" val="344817124"/>
              </p:ext>
            </p:extLst>
          </p:nvPr>
        </p:nvGraphicFramePr>
        <p:xfrm>
          <a:off x="578091" y="1146412"/>
          <a:ext cx="11158983" cy="849186"/>
        </p:xfrm>
        <a:graphic>
          <a:graphicData uri="http://schemas.openxmlformats.org/drawingml/2006/table">
            <a:tbl>
              <a:tblPr firstRow="1" firstCol="1" bandRow="1"/>
              <a:tblGrid>
                <a:gridCol w="1478474">
                  <a:extLst>
                    <a:ext uri="{9D8B030D-6E8A-4147-A177-3AD203B41FA5}">
                      <a16:colId xmlns:a16="http://schemas.microsoft.com/office/drawing/2014/main" val="3230363886"/>
                    </a:ext>
                  </a:extLst>
                </a:gridCol>
                <a:gridCol w="9680509">
                  <a:extLst>
                    <a:ext uri="{9D8B030D-6E8A-4147-A177-3AD203B41FA5}">
                      <a16:colId xmlns:a16="http://schemas.microsoft.com/office/drawing/2014/main" val="2881852531"/>
                    </a:ext>
                  </a:extLst>
                </a:gridCol>
              </a:tblGrid>
              <a:tr h="213012">
                <a:tc>
                  <a:txBody>
                    <a:bodyPr/>
                    <a:lstStyle/>
                    <a:p>
                      <a:pPr algn="l">
                        <a:lnSpc>
                          <a:spcPct val="107000"/>
                        </a:lnSpc>
                        <a:spcAft>
                          <a:spcPts val="800"/>
                        </a:spcAft>
                      </a:pPr>
                      <a:r>
                        <a:rPr lang="es-GT" sz="16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GT" sz="16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l">
                        <a:lnSpc>
                          <a:spcPct val="107000"/>
                        </a:lnSpc>
                        <a:spcAft>
                          <a:spcPts val="800"/>
                        </a:spcAft>
                      </a:pPr>
                      <a:r>
                        <a:rPr lang="es-GT" sz="1600" b="1" cap="all"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GT" sz="16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a:noFill/>
                    </a:lnR>
                    <a:lnT>
                      <a:noFill/>
                    </a:lnT>
                    <a:lnB w="12700" cap="flat" cmpd="sng" algn="ctr">
                      <a:solidFill>
                        <a:srgbClr val="7F7F7F"/>
                      </a:solidFill>
                      <a:prstDash val="solid"/>
                      <a:round/>
                      <a:headEnd type="none" w="med" len="med"/>
                      <a:tailEnd type="none" w="med" len="med"/>
                    </a:lnB>
                    <a:solidFill>
                      <a:srgbClr val="8EAADB"/>
                    </a:solidFill>
                  </a:tcPr>
                </a:tc>
                <a:tc>
                  <a:txBody>
                    <a:bodyPr/>
                    <a:lstStyle/>
                    <a:p>
                      <a:pPr algn="l">
                        <a:lnSpc>
                          <a:spcPct val="107000"/>
                        </a:lnSpc>
                        <a:spcAft>
                          <a:spcPts val="800"/>
                        </a:spcAft>
                      </a:pPr>
                      <a:r>
                        <a:rPr lang="es-ES" sz="1600" b="1" dirty="0">
                          <a:effectLst/>
                          <a:latin typeface="Times New Roman" panose="02020603050405020304" pitchFamily="18" charset="0"/>
                          <a:ea typeface="Calibri" panose="020F0502020204030204" pitchFamily="34" charset="0"/>
                          <a:cs typeface="Times New Roman" panose="02020603050405020304" pitchFamily="18" charset="0"/>
                        </a:rPr>
                        <a:t>PROYECTOS DE INVERSIÓN 2022</a:t>
                      </a:r>
                      <a:endParaRPr lang="es-GT" sz="16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a:noFill/>
                    </a:lnR>
                    <a:lnT>
                      <a:noFill/>
                    </a:lnT>
                    <a:lnB w="12700" cap="flat" cmpd="sng" algn="ctr">
                      <a:solidFill>
                        <a:srgbClr val="7F7F7F"/>
                      </a:solidFill>
                      <a:prstDash val="solid"/>
                      <a:round/>
                      <a:headEnd type="none" w="med" len="med"/>
                      <a:tailEnd type="none" w="med" len="med"/>
                    </a:lnB>
                    <a:solidFill>
                      <a:srgbClr val="8EAADB"/>
                    </a:solidFill>
                  </a:tcPr>
                </a:tc>
                <a:extLst>
                  <a:ext uri="{0D108BD9-81ED-4DB2-BD59-A6C34878D82A}">
                    <a16:rowId xmlns:a16="http://schemas.microsoft.com/office/drawing/2014/main" val="2747683149"/>
                  </a:ext>
                </a:extLst>
              </a:tr>
              <a:tr h="158421">
                <a:tc>
                  <a:txBody>
                    <a:bodyPr/>
                    <a:lstStyle/>
                    <a:p>
                      <a:pPr algn="ctr">
                        <a:lnSpc>
                          <a:spcPct val="107000"/>
                        </a:lnSpc>
                        <a:spcAft>
                          <a:spcPts val="800"/>
                        </a:spcAft>
                      </a:pPr>
                      <a:r>
                        <a:rPr lang="es-ES" sz="1600" b="1" dirty="0">
                          <a:effectLst/>
                          <a:latin typeface="Times New Roman" panose="02020603050405020304" pitchFamily="18" charset="0"/>
                          <a:ea typeface="Calibri" panose="020F0502020204030204" pitchFamily="34" charset="0"/>
                          <a:cs typeface="Times New Roman" panose="02020603050405020304" pitchFamily="18" charset="0"/>
                        </a:rPr>
                        <a:t>21</a:t>
                      </a:r>
                      <a:endParaRPr lang="es-GT" sz="16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l">
                        <a:lnSpc>
                          <a:spcPct val="107000"/>
                        </a:lnSpc>
                        <a:spcAft>
                          <a:spcPts val="800"/>
                        </a:spcAft>
                      </a:pPr>
                      <a:r>
                        <a:rPr lang="es-ES" sz="1600" dirty="0">
                          <a:effectLst/>
                          <a:latin typeface="Times New Roman" panose="02020603050405020304" pitchFamily="18" charset="0"/>
                          <a:ea typeface="Calibri" panose="020F0502020204030204" pitchFamily="34" charset="0"/>
                          <a:cs typeface="Times New Roman" panose="02020603050405020304" pitchFamily="18" charset="0"/>
                        </a:rPr>
                        <a:t>En Fase de Planificación</a:t>
                      </a:r>
                      <a:endParaRPr lang="es-GT"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7F7F7F"/>
                      </a:solidFill>
                      <a:prstDash val="solid"/>
                      <a:round/>
                      <a:headEnd type="none" w="med" len="med"/>
                      <a:tailEnd type="none" w="med" len="med"/>
                    </a:lnL>
                    <a:lnR>
                      <a:noFill/>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810188161"/>
                  </a:ext>
                </a:extLst>
              </a:tr>
            </a:tbl>
          </a:graphicData>
        </a:graphic>
      </p:graphicFrame>
      <p:graphicFrame>
        <p:nvGraphicFramePr>
          <p:cNvPr id="7" name="Table 6">
            <a:extLst>
              <a:ext uri="{FF2B5EF4-FFF2-40B4-BE49-F238E27FC236}">
                <a16:creationId xmlns:a16="http://schemas.microsoft.com/office/drawing/2014/main" id="{FEF504FD-258F-443F-8953-10D5076A316C}"/>
              </a:ext>
            </a:extLst>
          </p:cNvPr>
          <p:cNvGraphicFramePr>
            <a:graphicFrameLocks noGrp="1"/>
          </p:cNvGraphicFramePr>
          <p:nvPr>
            <p:extLst>
              <p:ext uri="{D42A27DB-BD31-4B8C-83A1-F6EECF244321}">
                <p14:modId xmlns:p14="http://schemas.microsoft.com/office/powerpoint/2010/main" val="1849360601"/>
              </p:ext>
            </p:extLst>
          </p:nvPr>
        </p:nvGraphicFramePr>
        <p:xfrm>
          <a:off x="578091" y="2392220"/>
          <a:ext cx="11158983" cy="868273"/>
        </p:xfrm>
        <a:graphic>
          <a:graphicData uri="http://schemas.openxmlformats.org/drawingml/2006/table">
            <a:tbl>
              <a:tblPr firstRow="1" firstCol="1" bandRow="1"/>
              <a:tblGrid>
                <a:gridCol w="1478474">
                  <a:extLst>
                    <a:ext uri="{9D8B030D-6E8A-4147-A177-3AD203B41FA5}">
                      <a16:colId xmlns:a16="http://schemas.microsoft.com/office/drawing/2014/main" val="3230363886"/>
                    </a:ext>
                  </a:extLst>
                </a:gridCol>
                <a:gridCol w="9680509">
                  <a:extLst>
                    <a:ext uri="{9D8B030D-6E8A-4147-A177-3AD203B41FA5}">
                      <a16:colId xmlns:a16="http://schemas.microsoft.com/office/drawing/2014/main" val="2881852531"/>
                    </a:ext>
                  </a:extLst>
                </a:gridCol>
              </a:tblGrid>
              <a:tr h="137050">
                <a:tc>
                  <a:txBody>
                    <a:bodyPr/>
                    <a:lstStyle/>
                    <a:p>
                      <a:pPr algn="l">
                        <a:lnSpc>
                          <a:spcPct val="107000"/>
                        </a:lnSpc>
                        <a:spcAft>
                          <a:spcPts val="800"/>
                        </a:spcAft>
                      </a:pPr>
                      <a:r>
                        <a:rPr lang="es-GT"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GT" sz="1600" b="1" kern="1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l">
                        <a:lnSpc>
                          <a:spcPct val="107000"/>
                        </a:lnSpc>
                        <a:spcAft>
                          <a:spcPts val="800"/>
                        </a:spcAft>
                      </a:pPr>
                      <a:r>
                        <a:rPr lang="es-GT"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GT" sz="1600" b="1" kern="1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a:noFill/>
                    </a:lnR>
                    <a:lnT>
                      <a:noFill/>
                    </a:lnT>
                    <a:lnB w="12700" cap="flat" cmpd="sng" algn="ctr">
                      <a:solidFill>
                        <a:srgbClr val="7F7F7F"/>
                      </a:solidFill>
                      <a:prstDash val="solid"/>
                      <a:round/>
                      <a:headEnd type="none" w="med" len="med"/>
                      <a:tailEnd type="none" w="med" len="med"/>
                    </a:lnB>
                    <a:solidFill>
                      <a:srgbClr val="8EAADB"/>
                    </a:solidFill>
                  </a:tcPr>
                </a:tc>
                <a:tc>
                  <a:txBody>
                    <a:bodyPr/>
                    <a:lstStyle/>
                    <a:p>
                      <a:pPr algn="l">
                        <a:lnSpc>
                          <a:spcPct val="107000"/>
                        </a:lnSpc>
                        <a:spcAft>
                          <a:spcPts val="800"/>
                        </a:spcAft>
                      </a:pPr>
                      <a:r>
                        <a:rPr lang="es-ES" sz="1600" b="1" kern="1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PROYECTOS DE REMOZAMIENTO (EDUCACIÓN) 2022</a:t>
                      </a:r>
                      <a:endParaRPr lang="es-GT" sz="1600" b="1" kern="1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a:noFill/>
                    </a:lnR>
                    <a:lnT>
                      <a:noFill/>
                    </a:lnT>
                    <a:lnB w="12700" cap="flat" cmpd="sng" algn="ctr">
                      <a:solidFill>
                        <a:srgbClr val="7F7F7F"/>
                      </a:solidFill>
                      <a:prstDash val="solid"/>
                      <a:round/>
                      <a:headEnd type="none" w="med" len="med"/>
                      <a:tailEnd type="none" w="med" len="med"/>
                    </a:lnB>
                    <a:solidFill>
                      <a:srgbClr val="8EAADB"/>
                    </a:solidFill>
                  </a:tcPr>
                </a:tc>
                <a:extLst>
                  <a:ext uri="{0D108BD9-81ED-4DB2-BD59-A6C34878D82A}">
                    <a16:rowId xmlns:a16="http://schemas.microsoft.com/office/drawing/2014/main" val="2747683149"/>
                  </a:ext>
                </a:extLst>
              </a:tr>
              <a:tr h="262419">
                <a:tc>
                  <a:txBody>
                    <a:bodyPr/>
                    <a:lstStyle/>
                    <a:p>
                      <a:pPr algn="ctr">
                        <a:lnSpc>
                          <a:spcPct val="107000"/>
                        </a:lnSpc>
                        <a:spcAft>
                          <a:spcPts val="800"/>
                        </a:spcAft>
                      </a:pPr>
                      <a:r>
                        <a:rPr lang="es-ES" sz="1600" b="1" dirty="0">
                          <a:effectLst/>
                          <a:latin typeface="Times New Roman" panose="02020603050405020304" pitchFamily="18" charset="0"/>
                          <a:ea typeface="Calibri" panose="020F0502020204030204" pitchFamily="34" charset="0"/>
                          <a:cs typeface="Times New Roman" panose="02020603050405020304" pitchFamily="18" charset="0"/>
                        </a:rPr>
                        <a:t>106</a:t>
                      </a:r>
                    </a:p>
                  </a:txBody>
                  <a:tcPr marL="68580" marR="68580" marT="0" marB="0">
                    <a:lnL>
                      <a:noFill/>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l">
                        <a:lnSpc>
                          <a:spcPct val="107000"/>
                        </a:lnSpc>
                        <a:spcAft>
                          <a:spcPts val="800"/>
                        </a:spcAft>
                      </a:pPr>
                      <a:r>
                        <a:rPr lang="es-ES" sz="1600" dirty="0">
                          <a:effectLst/>
                          <a:latin typeface="Times New Roman" panose="02020603050405020304" pitchFamily="18" charset="0"/>
                          <a:ea typeface="Calibri" panose="020F0502020204030204" pitchFamily="34" charset="0"/>
                          <a:cs typeface="Times New Roman" panose="02020603050405020304" pitchFamily="18" charset="0"/>
                        </a:rPr>
                        <a:t>En Fase de Planificación</a:t>
                      </a:r>
                      <a:endParaRPr lang="es-GT"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7F7F7F"/>
                      </a:solidFill>
                      <a:prstDash val="solid"/>
                      <a:round/>
                      <a:headEnd type="none" w="med" len="med"/>
                      <a:tailEnd type="none" w="med" len="med"/>
                    </a:lnL>
                    <a:lnR>
                      <a:noFill/>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810188161"/>
                  </a:ext>
                </a:extLst>
              </a:tr>
            </a:tbl>
          </a:graphicData>
        </a:graphic>
      </p:graphicFrame>
      <p:graphicFrame>
        <p:nvGraphicFramePr>
          <p:cNvPr id="10" name="Table 9">
            <a:extLst>
              <a:ext uri="{FF2B5EF4-FFF2-40B4-BE49-F238E27FC236}">
                <a16:creationId xmlns:a16="http://schemas.microsoft.com/office/drawing/2014/main" id="{5D374BA8-D0F7-445B-A0E4-80AC2999E9EA}"/>
              </a:ext>
            </a:extLst>
          </p:cNvPr>
          <p:cNvGraphicFramePr>
            <a:graphicFrameLocks noGrp="1"/>
          </p:cNvGraphicFramePr>
          <p:nvPr>
            <p:extLst>
              <p:ext uri="{D42A27DB-BD31-4B8C-83A1-F6EECF244321}">
                <p14:modId xmlns:p14="http://schemas.microsoft.com/office/powerpoint/2010/main" val="2681718686"/>
              </p:ext>
            </p:extLst>
          </p:nvPr>
        </p:nvGraphicFramePr>
        <p:xfrm>
          <a:off x="578090" y="3660775"/>
          <a:ext cx="11158983" cy="868273"/>
        </p:xfrm>
        <a:graphic>
          <a:graphicData uri="http://schemas.openxmlformats.org/drawingml/2006/table">
            <a:tbl>
              <a:tblPr firstRow="1" firstCol="1" bandRow="1"/>
              <a:tblGrid>
                <a:gridCol w="1478474">
                  <a:extLst>
                    <a:ext uri="{9D8B030D-6E8A-4147-A177-3AD203B41FA5}">
                      <a16:colId xmlns:a16="http://schemas.microsoft.com/office/drawing/2014/main" val="3230363886"/>
                    </a:ext>
                  </a:extLst>
                </a:gridCol>
                <a:gridCol w="9680509">
                  <a:extLst>
                    <a:ext uri="{9D8B030D-6E8A-4147-A177-3AD203B41FA5}">
                      <a16:colId xmlns:a16="http://schemas.microsoft.com/office/drawing/2014/main" val="2881852531"/>
                    </a:ext>
                  </a:extLst>
                </a:gridCol>
              </a:tblGrid>
              <a:tr h="220310">
                <a:tc>
                  <a:txBody>
                    <a:bodyPr/>
                    <a:lstStyle/>
                    <a:p>
                      <a:pPr algn="l">
                        <a:lnSpc>
                          <a:spcPct val="107000"/>
                        </a:lnSpc>
                        <a:spcAft>
                          <a:spcPts val="800"/>
                        </a:spcAft>
                      </a:pPr>
                      <a:r>
                        <a:rPr lang="es-GT"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GT"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gn="l">
                        <a:lnSpc>
                          <a:spcPct val="107000"/>
                        </a:lnSpc>
                        <a:spcAft>
                          <a:spcPts val="800"/>
                        </a:spcAft>
                      </a:pPr>
                      <a:r>
                        <a:rPr lang="es-GT" sz="1600" b="1" cap="all"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GT"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a:noFill/>
                    </a:lnR>
                    <a:lnT>
                      <a:noFill/>
                    </a:lnT>
                    <a:lnB w="12700" cap="flat" cmpd="sng" algn="ctr">
                      <a:solidFill>
                        <a:srgbClr val="7F7F7F"/>
                      </a:solidFill>
                      <a:prstDash val="solid"/>
                      <a:round/>
                      <a:headEnd type="none" w="med" len="med"/>
                      <a:tailEnd type="none" w="med" len="med"/>
                    </a:lnB>
                    <a:solidFill>
                      <a:srgbClr val="8EAADB"/>
                    </a:solidFill>
                  </a:tcPr>
                </a:tc>
                <a:tc>
                  <a:txBody>
                    <a:bodyPr/>
                    <a:lstStyle/>
                    <a:p>
                      <a:pPr algn="l">
                        <a:lnSpc>
                          <a:spcPct val="107000"/>
                        </a:lnSpc>
                        <a:spcAft>
                          <a:spcPts val="800"/>
                        </a:spcAft>
                      </a:pPr>
                      <a:r>
                        <a:rPr lang="es-ES" sz="1600" b="1" kern="1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PROYECTOS DE REMOZAMIENTO (SALUD) ETA E IOTA 2022</a:t>
                      </a:r>
                      <a:endParaRPr lang="es-GT" sz="1600" b="1" kern="1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a:noFill/>
                    </a:lnR>
                    <a:lnT>
                      <a:noFill/>
                    </a:lnT>
                    <a:lnB w="12700" cap="flat" cmpd="sng" algn="ctr">
                      <a:solidFill>
                        <a:srgbClr val="7F7F7F"/>
                      </a:solidFill>
                      <a:prstDash val="solid"/>
                      <a:round/>
                      <a:headEnd type="none" w="med" len="med"/>
                      <a:tailEnd type="none" w="med" len="med"/>
                    </a:lnB>
                    <a:solidFill>
                      <a:srgbClr val="8EAADB"/>
                    </a:solidFill>
                  </a:tcPr>
                </a:tc>
                <a:extLst>
                  <a:ext uri="{0D108BD9-81ED-4DB2-BD59-A6C34878D82A}">
                    <a16:rowId xmlns:a16="http://schemas.microsoft.com/office/drawing/2014/main" val="2747683149"/>
                  </a:ext>
                </a:extLst>
              </a:tr>
              <a:tr h="262419">
                <a:tc>
                  <a:txBody>
                    <a:bodyPr/>
                    <a:lstStyle/>
                    <a:p>
                      <a:pPr algn="ctr">
                        <a:lnSpc>
                          <a:spcPct val="107000"/>
                        </a:lnSpc>
                        <a:spcAft>
                          <a:spcPts val="800"/>
                        </a:spcAft>
                      </a:pPr>
                      <a:r>
                        <a:rPr lang="es-ES" sz="1600" b="1" dirty="0">
                          <a:effectLst/>
                          <a:latin typeface="Times New Roman" panose="02020603050405020304" pitchFamily="18" charset="0"/>
                          <a:ea typeface="Calibri" panose="020F0502020204030204" pitchFamily="34" charset="0"/>
                          <a:cs typeface="Times New Roman" panose="02020603050405020304" pitchFamily="18" charset="0"/>
                        </a:rPr>
                        <a:t>36</a:t>
                      </a:r>
                      <a:endParaRPr lang="es-GT" sz="16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l">
                        <a:lnSpc>
                          <a:spcPct val="107000"/>
                        </a:lnSpc>
                        <a:spcAft>
                          <a:spcPts val="800"/>
                        </a:spcAft>
                      </a:pPr>
                      <a:r>
                        <a:rPr lang="es-ES" sz="1600" dirty="0">
                          <a:effectLst/>
                          <a:latin typeface="Times New Roman" panose="02020603050405020304" pitchFamily="18" charset="0"/>
                          <a:ea typeface="Calibri" panose="020F0502020204030204" pitchFamily="34" charset="0"/>
                          <a:cs typeface="Times New Roman" panose="02020603050405020304" pitchFamily="18" charset="0"/>
                        </a:rPr>
                        <a:t>En Fase de Planificación</a:t>
                      </a:r>
                      <a:endParaRPr lang="es-GT"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7F7F7F"/>
                      </a:solidFill>
                      <a:prstDash val="solid"/>
                      <a:round/>
                      <a:headEnd type="none" w="med" len="med"/>
                      <a:tailEnd type="none" w="med" len="med"/>
                    </a:lnL>
                    <a:lnR>
                      <a:noFill/>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810188161"/>
                  </a:ext>
                </a:extLst>
              </a:tr>
            </a:tbl>
          </a:graphicData>
        </a:graphic>
      </p:graphicFrame>
      <p:pic>
        <p:nvPicPr>
          <p:cNvPr id="11" name="Picture 10">
            <a:extLst>
              <a:ext uri="{FF2B5EF4-FFF2-40B4-BE49-F238E27FC236}">
                <a16:creationId xmlns:a16="http://schemas.microsoft.com/office/drawing/2014/main" id="{B5C07046-A7E4-4C2E-9B81-93276917EF46}"/>
              </a:ext>
            </a:extLst>
          </p:cNvPr>
          <p:cNvPicPr>
            <a:picLocks noChangeAspect="1"/>
          </p:cNvPicPr>
          <p:nvPr/>
        </p:nvPicPr>
        <p:blipFill>
          <a:blip r:embed="rId2"/>
          <a:stretch>
            <a:fillRect/>
          </a:stretch>
        </p:blipFill>
        <p:spPr>
          <a:xfrm>
            <a:off x="8141018" y="6007737"/>
            <a:ext cx="2857500" cy="742950"/>
          </a:xfrm>
          <a:prstGeom prst="rect">
            <a:avLst/>
          </a:prstGeom>
        </p:spPr>
      </p:pic>
      <p:pic>
        <p:nvPicPr>
          <p:cNvPr id="12" name="Picture 11">
            <a:extLst>
              <a:ext uri="{FF2B5EF4-FFF2-40B4-BE49-F238E27FC236}">
                <a16:creationId xmlns:a16="http://schemas.microsoft.com/office/drawing/2014/main" id="{1652FFC0-3BA1-4E59-A26D-DCA0457C2BC9}"/>
              </a:ext>
            </a:extLst>
          </p:cNvPr>
          <p:cNvPicPr>
            <a:picLocks noChangeAspect="1"/>
          </p:cNvPicPr>
          <p:nvPr/>
        </p:nvPicPr>
        <p:blipFill>
          <a:blip r:embed="rId3"/>
          <a:stretch>
            <a:fillRect/>
          </a:stretch>
        </p:blipFill>
        <p:spPr>
          <a:xfrm>
            <a:off x="11184468" y="6017546"/>
            <a:ext cx="600303" cy="742950"/>
          </a:xfrm>
          <a:prstGeom prst="rect">
            <a:avLst/>
          </a:prstGeom>
        </p:spPr>
      </p:pic>
    </p:spTree>
    <p:extLst>
      <p:ext uri="{BB962C8B-B14F-4D97-AF65-F5344CB8AC3E}">
        <p14:creationId xmlns:p14="http://schemas.microsoft.com/office/powerpoint/2010/main" val="17025538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5">
            <a:extLst>
              <a:ext uri="{FF2B5EF4-FFF2-40B4-BE49-F238E27FC236}">
                <a16:creationId xmlns:a16="http://schemas.microsoft.com/office/drawing/2014/main" id="{F68A8CFB-D4AE-423C-8EEB-9C352132F734}"/>
              </a:ext>
            </a:extLst>
          </p:cNvPr>
          <p:cNvGraphicFramePr>
            <a:graphicFrameLocks noGrp="1"/>
          </p:cNvGraphicFramePr>
          <p:nvPr>
            <p:extLst>
              <p:ext uri="{D42A27DB-BD31-4B8C-83A1-F6EECF244321}">
                <p14:modId xmlns:p14="http://schemas.microsoft.com/office/powerpoint/2010/main" val="135420427"/>
              </p:ext>
            </p:extLst>
          </p:nvPr>
        </p:nvGraphicFramePr>
        <p:xfrm>
          <a:off x="447463" y="567914"/>
          <a:ext cx="11158983" cy="5928678"/>
        </p:xfrm>
        <a:graphic>
          <a:graphicData uri="http://schemas.openxmlformats.org/drawingml/2006/table">
            <a:tbl>
              <a:tblPr firstRow="1" firstCol="1" bandRow="1"/>
              <a:tblGrid>
                <a:gridCol w="1478474">
                  <a:extLst>
                    <a:ext uri="{9D8B030D-6E8A-4147-A177-3AD203B41FA5}">
                      <a16:colId xmlns:a16="http://schemas.microsoft.com/office/drawing/2014/main" val="3230363886"/>
                    </a:ext>
                  </a:extLst>
                </a:gridCol>
                <a:gridCol w="9680509">
                  <a:extLst>
                    <a:ext uri="{9D8B030D-6E8A-4147-A177-3AD203B41FA5}">
                      <a16:colId xmlns:a16="http://schemas.microsoft.com/office/drawing/2014/main" val="2881852531"/>
                    </a:ext>
                  </a:extLst>
                </a:gridCol>
              </a:tblGrid>
              <a:tr h="213012">
                <a:tc>
                  <a:txBody>
                    <a:bodyPr/>
                    <a:lstStyle/>
                    <a:p>
                      <a:pPr algn="l">
                        <a:lnSpc>
                          <a:spcPct val="107000"/>
                        </a:lnSpc>
                        <a:spcAft>
                          <a:spcPts val="800"/>
                        </a:spcAft>
                      </a:pPr>
                      <a:r>
                        <a:rPr lang="es-GT" sz="16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GT" sz="16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l">
                        <a:lnSpc>
                          <a:spcPct val="107000"/>
                        </a:lnSpc>
                        <a:spcAft>
                          <a:spcPts val="800"/>
                        </a:spcAft>
                      </a:pPr>
                      <a:r>
                        <a:rPr lang="es-GT" sz="1600" b="1" cap="all"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GT" sz="16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a:noFill/>
                    </a:lnR>
                    <a:lnT>
                      <a:noFill/>
                    </a:lnT>
                    <a:lnB w="12700" cap="flat" cmpd="sng" algn="ctr">
                      <a:solidFill>
                        <a:srgbClr val="7F7F7F"/>
                      </a:solidFill>
                      <a:prstDash val="solid"/>
                      <a:round/>
                      <a:headEnd type="none" w="med" len="med"/>
                      <a:tailEnd type="none" w="med" len="med"/>
                    </a:lnB>
                    <a:solidFill>
                      <a:srgbClr val="8EAADB"/>
                    </a:solidFill>
                  </a:tcPr>
                </a:tc>
                <a:tc>
                  <a:txBody>
                    <a:bodyPr/>
                    <a:lstStyle/>
                    <a:p>
                      <a:pPr algn="l">
                        <a:lnSpc>
                          <a:spcPct val="107000"/>
                        </a:lnSpc>
                        <a:spcAft>
                          <a:spcPts val="800"/>
                        </a:spcAft>
                      </a:pPr>
                      <a:r>
                        <a:rPr lang="es-ES" sz="1600" b="1" dirty="0">
                          <a:effectLst/>
                          <a:latin typeface="Times New Roman" panose="02020603050405020304" pitchFamily="18" charset="0"/>
                          <a:ea typeface="Calibri" panose="020F0502020204030204" pitchFamily="34" charset="0"/>
                          <a:cs typeface="Times New Roman" panose="02020603050405020304" pitchFamily="18" charset="0"/>
                        </a:rPr>
                        <a:t>PROYECTOS DE INVERSIÓN 2022</a:t>
                      </a:r>
                      <a:endParaRPr lang="es-GT" sz="16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a:noFill/>
                    </a:lnR>
                    <a:lnT>
                      <a:noFill/>
                    </a:lnT>
                    <a:lnB w="12700" cap="flat" cmpd="sng" algn="ctr">
                      <a:solidFill>
                        <a:srgbClr val="7F7F7F"/>
                      </a:solidFill>
                      <a:prstDash val="solid"/>
                      <a:round/>
                      <a:headEnd type="none" w="med" len="med"/>
                      <a:tailEnd type="none" w="med" len="med"/>
                    </a:lnB>
                    <a:solidFill>
                      <a:srgbClr val="8EAADB"/>
                    </a:solidFill>
                  </a:tcPr>
                </a:tc>
                <a:extLst>
                  <a:ext uri="{0D108BD9-81ED-4DB2-BD59-A6C34878D82A}">
                    <a16:rowId xmlns:a16="http://schemas.microsoft.com/office/drawing/2014/main" val="2747683149"/>
                  </a:ext>
                </a:extLst>
              </a:tr>
              <a:tr h="158421">
                <a:tc>
                  <a:txBody>
                    <a:bodyPr/>
                    <a:lstStyle/>
                    <a:p>
                      <a:pPr algn="ctr">
                        <a:lnSpc>
                          <a:spcPct val="107000"/>
                        </a:lnSpc>
                        <a:spcAft>
                          <a:spcPts val="800"/>
                        </a:spcAft>
                      </a:pPr>
                      <a:r>
                        <a:rPr lang="es-ES" sz="1600" b="1" dirty="0">
                          <a:effectLst/>
                          <a:latin typeface="Times New Roman" panose="02020603050405020304" pitchFamily="18" charset="0"/>
                          <a:ea typeface="Calibri" panose="020F0502020204030204" pitchFamily="34" charset="0"/>
                          <a:cs typeface="Times New Roman" panose="02020603050405020304" pitchFamily="18" charset="0"/>
                        </a:rPr>
                        <a:t>21</a:t>
                      </a:r>
                      <a:endParaRPr lang="es-GT" sz="16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2F2F2"/>
                    </a:solidFill>
                  </a:tcPr>
                </a:tc>
                <a:tc>
                  <a:txBody>
                    <a:bodyPr/>
                    <a:lstStyle/>
                    <a:p>
                      <a:pPr algn="l">
                        <a:lnSpc>
                          <a:spcPct val="107000"/>
                        </a:lnSpc>
                        <a:spcAft>
                          <a:spcPts val="800"/>
                        </a:spcAft>
                      </a:pPr>
                      <a:r>
                        <a:rPr lang="es-ES" sz="1600" dirty="0">
                          <a:effectLst/>
                          <a:latin typeface="Times New Roman" panose="02020603050405020304" pitchFamily="18" charset="0"/>
                          <a:ea typeface="Calibri" panose="020F0502020204030204" pitchFamily="34" charset="0"/>
                          <a:cs typeface="Times New Roman" panose="02020603050405020304" pitchFamily="18" charset="0"/>
                        </a:rPr>
                        <a:t>En Fase de Planificación</a:t>
                      </a:r>
                      <a:endParaRPr lang="es-GT"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7F7F7F"/>
                      </a:solidFill>
                      <a:prstDash val="solid"/>
                      <a:round/>
                      <a:headEnd type="none" w="med" len="med"/>
                      <a:tailEnd type="none" w="med" len="med"/>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2F2F2"/>
                    </a:solidFill>
                  </a:tcPr>
                </a:tc>
                <a:extLst>
                  <a:ext uri="{0D108BD9-81ED-4DB2-BD59-A6C34878D82A}">
                    <a16:rowId xmlns:a16="http://schemas.microsoft.com/office/drawing/2014/main" val="1810188161"/>
                  </a:ext>
                </a:extLst>
              </a:tr>
              <a:tr h="158421">
                <a:tc>
                  <a:txBody>
                    <a:bodyPr/>
                    <a:lstStyle/>
                    <a:p>
                      <a:pPr algn="ctr">
                        <a:lnSpc>
                          <a:spcPct val="107000"/>
                        </a:lnSpc>
                        <a:spcAft>
                          <a:spcPts val="800"/>
                        </a:spcAft>
                      </a:pPr>
                      <a:endParaRPr lang="es-GT" sz="16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l">
                        <a:lnSpc>
                          <a:spcPct val="100000"/>
                        </a:lnSpc>
                        <a:spcAft>
                          <a:spcPts val="800"/>
                        </a:spcAft>
                      </a:pPr>
                      <a:r>
                        <a:rPr lang="es-ES" sz="1600" dirty="0">
                          <a:effectLst/>
                          <a:latin typeface="Times New Roman" panose="02020603050405020304" pitchFamily="18" charset="0"/>
                          <a:ea typeface="Calibri" panose="020F0502020204030204" pitchFamily="34" charset="0"/>
                          <a:cs typeface="Times New Roman" panose="02020603050405020304" pitchFamily="18" charset="0"/>
                        </a:rPr>
                        <a:t>01 Chiquimula</a:t>
                      </a:r>
                    </a:p>
                    <a:p>
                      <a:pPr algn="l">
                        <a:lnSpc>
                          <a:spcPct val="100000"/>
                        </a:lnSpc>
                        <a:spcAft>
                          <a:spcPts val="800"/>
                        </a:spcAft>
                      </a:pPr>
                      <a:r>
                        <a:rPr lang="es-ES" sz="1600" dirty="0">
                          <a:effectLst/>
                          <a:latin typeface="Times New Roman" panose="02020603050405020304" pitchFamily="18" charset="0"/>
                          <a:ea typeface="Calibri" panose="020F0502020204030204" pitchFamily="34" charset="0"/>
                          <a:cs typeface="Times New Roman" panose="02020603050405020304" pitchFamily="18" charset="0"/>
                        </a:rPr>
                        <a:t>01 Escuintla</a:t>
                      </a:r>
                    </a:p>
                    <a:p>
                      <a:pPr algn="l">
                        <a:lnSpc>
                          <a:spcPct val="100000"/>
                        </a:lnSpc>
                        <a:spcAft>
                          <a:spcPts val="800"/>
                        </a:spcAft>
                      </a:pPr>
                      <a:r>
                        <a:rPr lang="es-ES" sz="1600" dirty="0">
                          <a:effectLst/>
                          <a:latin typeface="Times New Roman" panose="02020603050405020304" pitchFamily="18" charset="0"/>
                          <a:ea typeface="Calibri" panose="020F0502020204030204" pitchFamily="34" charset="0"/>
                          <a:cs typeface="Times New Roman" panose="02020603050405020304" pitchFamily="18" charset="0"/>
                        </a:rPr>
                        <a:t>01 Guatemala</a:t>
                      </a:r>
                    </a:p>
                    <a:p>
                      <a:pPr algn="l">
                        <a:lnSpc>
                          <a:spcPct val="100000"/>
                        </a:lnSpc>
                        <a:spcAft>
                          <a:spcPts val="800"/>
                        </a:spcAft>
                      </a:pPr>
                      <a:r>
                        <a:rPr lang="es-ES" sz="1600" dirty="0">
                          <a:effectLst/>
                          <a:latin typeface="Times New Roman" panose="02020603050405020304" pitchFamily="18" charset="0"/>
                          <a:ea typeface="Calibri" panose="020F0502020204030204" pitchFamily="34" charset="0"/>
                          <a:cs typeface="Times New Roman" panose="02020603050405020304" pitchFamily="18" charset="0"/>
                        </a:rPr>
                        <a:t>02 Huehuetenango</a:t>
                      </a:r>
                    </a:p>
                    <a:p>
                      <a:pPr algn="l">
                        <a:lnSpc>
                          <a:spcPct val="100000"/>
                        </a:lnSpc>
                        <a:spcAft>
                          <a:spcPts val="800"/>
                        </a:spcAft>
                      </a:pPr>
                      <a:r>
                        <a:rPr lang="es-ES" sz="1600" dirty="0">
                          <a:effectLst/>
                          <a:latin typeface="Times New Roman" panose="02020603050405020304" pitchFamily="18" charset="0"/>
                          <a:ea typeface="Calibri" panose="020F0502020204030204" pitchFamily="34" charset="0"/>
                          <a:cs typeface="Times New Roman" panose="02020603050405020304" pitchFamily="18" charset="0"/>
                        </a:rPr>
                        <a:t>01 Izabal</a:t>
                      </a:r>
                    </a:p>
                    <a:p>
                      <a:pPr algn="l">
                        <a:lnSpc>
                          <a:spcPct val="100000"/>
                        </a:lnSpc>
                        <a:spcAft>
                          <a:spcPts val="800"/>
                        </a:spcAft>
                      </a:pPr>
                      <a:r>
                        <a:rPr lang="es-ES" sz="1600" dirty="0">
                          <a:effectLst/>
                          <a:latin typeface="Times New Roman" panose="02020603050405020304" pitchFamily="18" charset="0"/>
                          <a:ea typeface="Calibri" panose="020F0502020204030204" pitchFamily="34" charset="0"/>
                          <a:cs typeface="Times New Roman" panose="02020603050405020304" pitchFamily="18" charset="0"/>
                        </a:rPr>
                        <a:t>02 Jutiapa</a:t>
                      </a:r>
                    </a:p>
                    <a:p>
                      <a:pPr algn="l">
                        <a:lnSpc>
                          <a:spcPct val="100000"/>
                        </a:lnSpc>
                        <a:spcAft>
                          <a:spcPts val="800"/>
                        </a:spcAft>
                      </a:pPr>
                      <a:r>
                        <a:rPr lang="es-ES" sz="1600" dirty="0">
                          <a:effectLst/>
                          <a:latin typeface="Times New Roman" panose="02020603050405020304" pitchFamily="18" charset="0"/>
                          <a:ea typeface="Calibri" panose="020F0502020204030204" pitchFamily="34" charset="0"/>
                          <a:cs typeface="Times New Roman" panose="02020603050405020304" pitchFamily="18" charset="0"/>
                        </a:rPr>
                        <a:t>04 Petén</a:t>
                      </a:r>
                    </a:p>
                    <a:p>
                      <a:pPr algn="l">
                        <a:lnSpc>
                          <a:spcPct val="100000"/>
                        </a:lnSpc>
                        <a:spcAft>
                          <a:spcPts val="800"/>
                        </a:spcAft>
                      </a:pPr>
                      <a:r>
                        <a:rPr lang="es-ES" sz="1600" dirty="0">
                          <a:effectLst/>
                          <a:latin typeface="Times New Roman" panose="02020603050405020304" pitchFamily="18" charset="0"/>
                          <a:ea typeface="Calibri" panose="020F0502020204030204" pitchFamily="34" charset="0"/>
                          <a:cs typeface="Times New Roman" panose="02020603050405020304" pitchFamily="18" charset="0"/>
                        </a:rPr>
                        <a:t>02 Quiché</a:t>
                      </a:r>
                    </a:p>
                    <a:p>
                      <a:pPr algn="l">
                        <a:lnSpc>
                          <a:spcPct val="100000"/>
                        </a:lnSpc>
                        <a:spcAft>
                          <a:spcPts val="800"/>
                        </a:spcAft>
                      </a:pPr>
                      <a:r>
                        <a:rPr lang="es-ES" sz="1600" dirty="0">
                          <a:effectLst/>
                          <a:latin typeface="Times New Roman" panose="02020603050405020304" pitchFamily="18" charset="0"/>
                          <a:ea typeface="Calibri" panose="020F0502020204030204" pitchFamily="34" charset="0"/>
                          <a:cs typeface="Times New Roman" panose="02020603050405020304" pitchFamily="18" charset="0"/>
                        </a:rPr>
                        <a:t>01 Sacatepéquez</a:t>
                      </a:r>
                    </a:p>
                    <a:p>
                      <a:pPr algn="l">
                        <a:lnSpc>
                          <a:spcPct val="100000"/>
                        </a:lnSpc>
                        <a:spcAft>
                          <a:spcPts val="800"/>
                        </a:spcAft>
                      </a:pPr>
                      <a:r>
                        <a:rPr lang="es-ES" sz="1600" dirty="0">
                          <a:effectLst/>
                          <a:latin typeface="Times New Roman" panose="02020603050405020304" pitchFamily="18" charset="0"/>
                          <a:ea typeface="Calibri" panose="020F0502020204030204" pitchFamily="34" charset="0"/>
                          <a:cs typeface="Times New Roman" panose="02020603050405020304" pitchFamily="18" charset="0"/>
                        </a:rPr>
                        <a:t>01 San Marcos</a:t>
                      </a:r>
                    </a:p>
                    <a:p>
                      <a:pPr algn="l">
                        <a:lnSpc>
                          <a:spcPct val="100000"/>
                        </a:lnSpc>
                        <a:spcAft>
                          <a:spcPts val="800"/>
                        </a:spcAft>
                      </a:pPr>
                      <a:r>
                        <a:rPr lang="es-ES" sz="1600" dirty="0">
                          <a:effectLst/>
                          <a:latin typeface="Times New Roman" panose="02020603050405020304" pitchFamily="18" charset="0"/>
                          <a:ea typeface="Calibri" panose="020F0502020204030204" pitchFamily="34" charset="0"/>
                          <a:cs typeface="Times New Roman" panose="02020603050405020304" pitchFamily="18" charset="0"/>
                        </a:rPr>
                        <a:t>02 Santa Rosa</a:t>
                      </a:r>
                    </a:p>
                    <a:p>
                      <a:pPr algn="l">
                        <a:lnSpc>
                          <a:spcPct val="100000"/>
                        </a:lnSpc>
                        <a:spcAft>
                          <a:spcPts val="800"/>
                        </a:spcAft>
                      </a:pPr>
                      <a:r>
                        <a:rPr lang="es-ES" sz="1600" dirty="0">
                          <a:effectLst/>
                          <a:latin typeface="Times New Roman" panose="02020603050405020304" pitchFamily="18" charset="0"/>
                          <a:ea typeface="Calibri" panose="020F0502020204030204" pitchFamily="34" charset="0"/>
                          <a:cs typeface="Times New Roman" panose="02020603050405020304" pitchFamily="18" charset="0"/>
                        </a:rPr>
                        <a:t>01 Sololá</a:t>
                      </a:r>
                    </a:p>
                    <a:p>
                      <a:pPr algn="l">
                        <a:lnSpc>
                          <a:spcPct val="100000"/>
                        </a:lnSpc>
                        <a:spcAft>
                          <a:spcPts val="800"/>
                        </a:spcAft>
                      </a:pPr>
                      <a:r>
                        <a:rPr lang="es-ES" sz="1600" dirty="0">
                          <a:effectLst/>
                          <a:latin typeface="Times New Roman" panose="02020603050405020304" pitchFamily="18" charset="0"/>
                          <a:ea typeface="Calibri" panose="020F0502020204030204" pitchFamily="34" charset="0"/>
                          <a:cs typeface="Times New Roman" panose="02020603050405020304" pitchFamily="18" charset="0"/>
                        </a:rPr>
                        <a:t>01 Suchitepéquez</a:t>
                      </a:r>
                    </a:p>
                    <a:p>
                      <a:pPr algn="l">
                        <a:lnSpc>
                          <a:spcPct val="100000"/>
                        </a:lnSpc>
                        <a:spcAft>
                          <a:spcPts val="800"/>
                        </a:spcAft>
                      </a:pPr>
                      <a:r>
                        <a:rPr lang="es-ES" sz="1600" dirty="0">
                          <a:effectLst/>
                          <a:latin typeface="Times New Roman" panose="02020603050405020304" pitchFamily="18" charset="0"/>
                          <a:ea typeface="Calibri" panose="020F0502020204030204" pitchFamily="34" charset="0"/>
                          <a:cs typeface="Times New Roman" panose="02020603050405020304" pitchFamily="18" charset="0"/>
                        </a:rPr>
                        <a:t>01 Totonicapán</a:t>
                      </a:r>
                    </a:p>
                    <a:p>
                      <a:pPr algn="l">
                        <a:lnSpc>
                          <a:spcPct val="107000"/>
                        </a:lnSpc>
                        <a:spcAft>
                          <a:spcPts val="800"/>
                        </a:spcAft>
                      </a:pPr>
                      <a:endParaRPr lang="es-GT"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7F7F7F"/>
                      </a:solidFill>
                      <a:prstDash val="solid"/>
                      <a:round/>
                      <a:headEnd type="none" w="med" len="med"/>
                      <a:tailEnd type="none" w="med" len="med"/>
                    </a:lnL>
                    <a:lnR>
                      <a:noFill/>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3112917171"/>
                  </a:ext>
                </a:extLst>
              </a:tr>
            </a:tbl>
          </a:graphicData>
        </a:graphic>
      </p:graphicFrame>
    </p:spTree>
    <p:extLst>
      <p:ext uri="{BB962C8B-B14F-4D97-AF65-F5344CB8AC3E}">
        <p14:creationId xmlns:p14="http://schemas.microsoft.com/office/powerpoint/2010/main" val="569937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6A77C0C3-2F9A-47EB-A7CC-4588217E5FF8}"/>
              </a:ext>
            </a:extLst>
          </p:cNvPr>
          <p:cNvSpPr txBox="1"/>
          <p:nvPr/>
        </p:nvSpPr>
        <p:spPr>
          <a:xfrm>
            <a:off x="358253" y="454413"/>
            <a:ext cx="11610833" cy="2507161"/>
          </a:xfrm>
          <a:prstGeom prst="rect">
            <a:avLst/>
          </a:prstGeom>
          <a:noFill/>
        </p:spPr>
        <p:txBody>
          <a:bodyPr wrap="square">
            <a:spAutoFit/>
          </a:bodyPr>
          <a:lstStyle/>
          <a:p>
            <a:pPr lvl="0" algn="just">
              <a:lnSpc>
                <a:spcPct val="115000"/>
              </a:lnSpc>
              <a:spcAft>
                <a:spcPts val="800"/>
              </a:spcAft>
            </a:pPr>
            <a:r>
              <a:rPr lang="es-GT" sz="1800" b="1" u="sng" dirty="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Principales logros</a:t>
            </a:r>
            <a:endParaRPr lang="es-GT"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es-ES" sz="1800" dirty="0">
                <a:effectLst/>
                <a:latin typeface="Times New Roman" panose="02020603050405020304" pitchFamily="18" charset="0"/>
                <a:ea typeface="Calibri" panose="020F0502020204030204" pitchFamily="34" charset="0"/>
                <a:cs typeface="Times New Roman" panose="02020603050405020304" pitchFamily="18" charset="0"/>
              </a:rPr>
              <a:t>La Unidad de Construcción de Edificios de Estado, -UCEE-, tiene objetivo la planificación, ejecución, recepción y liquidación de remozamientos, construcción, ampliación, reposición y mejoramiento de proyectos de infraestructura estatal. En el año 2021 se cumple con el Plan General de Gobierno PGG 2020-2024 el pilar de Desarrollo Social, en el incremento de la tasa neta de cobertura a nivel preprimario, primario, básico y diversificado, incremento de número de centros de salud e incremento de número de unidades hospitalarias. </a:t>
            </a:r>
            <a:endParaRPr lang="es-GT"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es-ES" sz="1800" dirty="0">
                <a:effectLst/>
                <a:latin typeface="Times New Roman" panose="02020603050405020304" pitchFamily="18" charset="0"/>
                <a:ea typeface="Calibri" panose="020F0502020204030204" pitchFamily="34" charset="0"/>
                <a:cs typeface="Times New Roman" panose="02020603050405020304" pitchFamily="18" charset="0"/>
              </a:rPr>
              <a:t>Los logros de esta institución se resumen en la siguientes tablas:</a:t>
            </a:r>
            <a:endParaRPr lang="es-GT"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3" name="Table 12">
            <a:extLst>
              <a:ext uri="{FF2B5EF4-FFF2-40B4-BE49-F238E27FC236}">
                <a16:creationId xmlns:a16="http://schemas.microsoft.com/office/drawing/2014/main" id="{5098D673-A399-4CA8-8E3B-363496E225AA}"/>
              </a:ext>
            </a:extLst>
          </p:cNvPr>
          <p:cNvGraphicFramePr>
            <a:graphicFrameLocks noGrp="1"/>
          </p:cNvGraphicFramePr>
          <p:nvPr>
            <p:extLst>
              <p:ext uri="{D42A27DB-BD31-4B8C-83A1-F6EECF244321}">
                <p14:modId xmlns:p14="http://schemas.microsoft.com/office/powerpoint/2010/main" val="3726546186"/>
              </p:ext>
            </p:extLst>
          </p:nvPr>
        </p:nvGraphicFramePr>
        <p:xfrm>
          <a:off x="646477" y="3205065"/>
          <a:ext cx="10899045" cy="2507160"/>
        </p:xfrm>
        <a:graphic>
          <a:graphicData uri="http://schemas.openxmlformats.org/drawingml/2006/table">
            <a:tbl>
              <a:tblPr firstRow="1" firstCol="1" bandRow="1"/>
              <a:tblGrid>
                <a:gridCol w="1311476">
                  <a:extLst>
                    <a:ext uri="{9D8B030D-6E8A-4147-A177-3AD203B41FA5}">
                      <a16:colId xmlns:a16="http://schemas.microsoft.com/office/drawing/2014/main" val="474479230"/>
                    </a:ext>
                  </a:extLst>
                </a:gridCol>
                <a:gridCol w="9587569">
                  <a:extLst>
                    <a:ext uri="{9D8B030D-6E8A-4147-A177-3AD203B41FA5}">
                      <a16:colId xmlns:a16="http://schemas.microsoft.com/office/drawing/2014/main" val="3049469188"/>
                    </a:ext>
                  </a:extLst>
                </a:gridCol>
              </a:tblGrid>
              <a:tr h="311157">
                <a:tc>
                  <a:txBody>
                    <a:bodyPr/>
                    <a:lstStyle/>
                    <a:p>
                      <a:endParaRPr lang="es-GT" sz="1600">
                        <a:effectLst/>
                        <a:latin typeface="Times New Roman" panose="02020603050405020304" pitchFamily="18" charset="0"/>
                        <a:cs typeface="Times New Roman" panose="02020603050405020304" pitchFamily="18" charset="0"/>
                      </a:endParaRPr>
                    </a:p>
                  </a:txBody>
                  <a:tcPr marL="68580" marR="68580" marT="0" marB="0">
                    <a:lnL>
                      <a:noFill/>
                    </a:lnL>
                    <a:lnR>
                      <a:noFill/>
                    </a:lnR>
                    <a:lnT>
                      <a:noFill/>
                    </a:lnT>
                    <a:lnB w="12700" cap="flat" cmpd="sng" algn="ctr">
                      <a:solidFill>
                        <a:srgbClr val="7F7F7F"/>
                      </a:solidFill>
                      <a:prstDash val="solid"/>
                      <a:round/>
                      <a:headEnd type="none" w="med" len="med"/>
                      <a:tailEnd type="none" w="med" len="med"/>
                    </a:lnB>
                    <a:solidFill>
                      <a:srgbClr val="8EAADB"/>
                    </a:solidFill>
                  </a:tcPr>
                </a:tc>
                <a:tc>
                  <a:txBody>
                    <a:bodyPr/>
                    <a:lstStyle/>
                    <a:p>
                      <a:pPr>
                        <a:lnSpc>
                          <a:spcPct val="107000"/>
                        </a:lnSpc>
                        <a:spcAft>
                          <a:spcPts val="800"/>
                        </a:spcAft>
                      </a:pPr>
                      <a:r>
                        <a:rPr lang="en-US" sz="1600" b="1" cap="all">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REMOZAMIENTOS PROGRAMA REGULAR 14.</a:t>
                      </a:r>
                      <a:endParaRPr lang="es-GT"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a:noFill/>
                    </a:lnR>
                    <a:lnT>
                      <a:noFill/>
                    </a:lnT>
                    <a:lnB w="12700" cap="flat" cmpd="sng" algn="ctr">
                      <a:solidFill>
                        <a:srgbClr val="7F7F7F"/>
                      </a:solidFill>
                      <a:prstDash val="solid"/>
                      <a:round/>
                      <a:headEnd type="none" w="med" len="med"/>
                      <a:tailEnd type="none" w="med" len="med"/>
                    </a:lnB>
                    <a:solidFill>
                      <a:srgbClr val="8EAADB"/>
                    </a:solidFill>
                  </a:tcPr>
                </a:tc>
                <a:extLst>
                  <a:ext uri="{0D108BD9-81ED-4DB2-BD59-A6C34878D82A}">
                    <a16:rowId xmlns:a16="http://schemas.microsoft.com/office/drawing/2014/main" val="3093041564"/>
                  </a:ext>
                </a:extLst>
              </a:tr>
              <a:tr h="310508">
                <a:tc>
                  <a:txBody>
                    <a:bodyPr/>
                    <a:lstStyle/>
                    <a:p>
                      <a:pPr algn="ctr">
                        <a:lnSpc>
                          <a:spcPct val="107000"/>
                        </a:lnSpc>
                        <a:spcAft>
                          <a:spcPts val="800"/>
                        </a:spcAft>
                      </a:pPr>
                      <a:r>
                        <a:rPr lang="en-US" sz="1600" cap="all">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50</a:t>
                      </a:r>
                      <a:endParaRPr lang="es-GT"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solidFill>
                      <a:srgbClr val="F2F2F2"/>
                    </a:solidFill>
                  </a:tcPr>
                </a:tc>
                <a:tc>
                  <a:txBody>
                    <a:bodyPr/>
                    <a:lstStyle/>
                    <a:p>
                      <a:pPr>
                        <a:lnSpc>
                          <a:spcPct val="107000"/>
                        </a:lnSpc>
                        <a:spcAft>
                          <a:spcPts val="80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Finalizados </a:t>
                      </a:r>
                      <a:endParaRPr lang="es-GT"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7F7F7F"/>
                      </a:solidFill>
                      <a:prstDash val="solid"/>
                      <a:round/>
                      <a:headEnd type="none" w="med" len="med"/>
                      <a:tailEnd type="none" w="med" len="med"/>
                    </a:lnL>
                    <a:lnR>
                      <a:noFill/>
                    </a:lnR>
                    <a:lnT w="12700" cap="flat" cmpd="sng" algn="ctr">
                      <a:solidFill>
                        <a:srgbClr val="7F7F7F"/>
                      </a:solidFill>
                      <a:prstDash val="solid"/>
                      <a:round/>
                      <a:headEnd type="none" w="med" len="med"/>
                      <a:tailEnd type="none" w="med" len="med"/>
                    </a:lnT>
                    <a:lnB>
                      <a:noFill/>
                    </a:lnB>
                    <a:solidFill>
                      <a:srgbClr val="F2F2F2"/>
                    </a:solidFill>
                  </a:tcPr>
                </a:tc>
                <a:extLst>
                  <a:ext uri="{0D108BD9-81ED-4DB2-BD59-A6C34878D82A}">
                    <a16:rowId xmlns:a16="http://schemas.microsoft.com/office/drawing/2014/main" val="2874321194"/>
                  </a:ext>
                </a:extLst>
              </a:tr>
              <a:tr h="310508">
                <a:tc>
                  <a:txBody>
                    <a:bodyPr/>
                    <a:lstStyle/>
                    <a:p>
                      <a:pPr algn="ctr">
                        <a:lnSpc>
                          <a:spcPct val="107000"/>
                        </a:lnSpc>
                        <a:spcAft>
                          <a:spcPts val="800"/>
                        </a:spcAft>
                      </a:pPr>
                      <a:r>
                        <a:rPr lang="en-US" sz="1600" cap="all">
                          <a:effectLst/>
                          <a:latin typeface="Times New Roman" panose="02020603050405020304" pitchFamily="18" charset="0"/>
                          <a:ea typeface="Times New Roman" panose="02020603050405020304" pitchFamily="18" charset="0"/>
                          <a:cs typeface="Times New Roman" panose="02020603050405020304" pitchFamily="18" charset="0"/>
                        </a:rPr>
                        <a:t>30</a:t>
                      </a:r>
                      <a:endParaRPr lang="es-GT"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7F7F7F"/>
                      </a:solidFill>
                      <a:prstDash val="solid"/>
                      <a:round/>
                      <a:headEnd type="none" w="med" len="med"/>
                      <a:tailEnd type="none" w="med" len="med"/>
                    </a:lnR>
                    <a:lnT>
                      <a:noFill/>
                    </a:lnT>
                    <a:lnB>
                      <a:noFill/>
                    </a:lnB>
                  </a:tcPr>
                </a:tc>
                <a:tc>
                  <a:txBody>
                    <a:bodyPr/>
                    <a:lstStyle/>
                    <a:p>
                      <a:pPr>
                        <a:lnSpc>
                          <a:spcPct val="107000"/>
                        </a:lnSpc>
                        <a:spcAft>
                          <a:spcPts val="800"/>
                        </a:spcAft>
                      </a:pPr>
                      <a:r>
                        <a:rPr lang="en-US" sz="1600">
                          <a:effectLst/>
                          <a:latin typeface="Times New Roman" panose="02020603050405020304" pitchFamily="18" charset="0"/>
                          <a:ea typeface="Times New Roman" panose="02020603050405020304" pitchFamily="18" charset="0"/>
                          <a:cs typeface="Times New Roman" panose="02020603050405020304" pitchFamily="18" charset="0"/>
                        </a:rPr>
                        <a:t>En proceso de liquidación</a:t>
                      </a:r>
                      <a:endParaRPr lang="es-GT"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7F7F7F"/>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341176679"/>
                  </a:ext>
                </a:extLst>
              </a:tr>
              <a:tr h="310508">
                <a:tc>
                  <a:txBody>
                    <a:bodyPr/>
                    <a:lstStyle/>
                    <a:p>
                      <a:pPr algn="ctr">
                        <a:lnSpc>
                          <a:spcPct val="107000"/>
                        </a:lnSpc>
                        <a:spcAft>
                          <a:spcPts val="800"/>
                        </a:spcAft>
                      </a:pPr>
                      <a:r>
                        <a:rPr lang="en-US" sz="1600" cap="all">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a:t>
                      </a:r>
                      <a:endParaRPr lang="es-GT"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7F7F7F"/>
                      </a:solidFill>
                      <a:prstDash val="solid"/>
                      <a:round/>
                      <a:headEnd type="none" w="med" len="med"/>
                      <a:tailEnd type="none" w="med" len="med"/>
                    </a:lnR>
                    <a:lnT>
                      <a:noFill/>
                    </a:lnT>
                    <a:lnB>
                      <a:noFill/>
                    </a:lnB>
                    <a:solidFill>
                      <a:srgbClr val="F2F2F2"/>
                    </a:solidFill>
                  </a:tcPr>
                </a:tc>
                <a:tc>
                  <a:txBody>
                    <a:bodyPr/>
                    <a:lstStyle/>
                    <a:p>
                      <a:pPr>
                        <a:lnSpc>
                          <a:spcPct val="107000"/>
                        </a:lnSpc>
                        <a:spcAft>
                          <a:spcPts val="80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En proceso de recepción</a:t>
                      </a:r>
                      <a:endParaRPr lang="es-GT"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7F7F7F"/>
                      </a:solidFill>
                      <a:prstDash val="solid"/>
                      <a:round/>
                      <a:headEnd type="none" w="med" len="med"/>
                      <a:tailEnd type="none" w="med" len="med"/>
                    </a:lnL>
                    <a:lnR>
                      <a:noFill/>
                    </a:lnR>
                    <a:lnT>
                      <a:noFill/>
                    </a:lnT>
                    <a:lnB>
                      <a:noFill/>
                    </a:lnB>
                    <a:solidFill>
                      <a:srgbClr val="F2F2F2"/>
                    </a:solidFill>
                  </a:tcPr>
                </a:tc>
                <a:extLst>
                  <a:ext uri="{0D108BD9-81ED-4DB2-BD59-A6C34878D82A}">
                    <a16:rowId xmlns:a16="http://schemas.microsoft.com/office/drawing/2014/main" val="3853849593"/>
                  </a:ext>
                </a:extLst>
              </a:tr>
              <a:tr h="643463">
                <a:tc>
                  <a:txBody>
                    <a:bodyPr/>
                    <a:lstStyle/>
                    <a:p>
                      <a:pPr algn="ctr">
                        <a:lnSpc>
                          <a:spcPct val="107000"/>
                        </a:lnSpc>
                        <a:spcAft>
                          <a:spcPts val="800"/>
                        </a:spcAft>
                      </a:pPr>
                      <a:r>
                        <a:rPr lang="en-US" sz="1600" b="1" cap="all"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s-GT"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7F7F7F"/>
                      </a:solidFill>
                      <a:prstDash val="solid"/>
                      <a:round/>
                      <a:headEnd type="none" w="med" len="med"/>
                      <a:tailEnd type="none" w="med" len="med"/>
                    </a:lnR>
                    <a:lnT>
                      <a:noFill/>
                    </a:lnT>
                    <a:lnB>
                      <a:noFill/>
                    </a:lnB>
                    <a:solidFill>
                      <a:srgbClr val="8EAADB"/>
                    </a:solidFill>
                  </a:tcPr>
                </a:tc>
                <a:tc>
                  <a:txBody>
                    <a:bodyPr/>
                    <a:lstStyle/>
                    <a:p>
                      <a:pPr>
                        <a:lnSpc>
                          <a:spcPct val="107000"/>
                        </a:lnSpc>
                        <a:spcAft>
                          <a:spcPts val="800"/>
                        </a:spcAft>
                      </a:pPr>
                      <a:r>
                        <a:rPr lang="es-GT" sz="1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REMOZAMIENTOS PROGRAMA REGULAR 94. (ETA E IOTA-MINEDUC)</a:t>
                      </a:r>
                      <a:endParaRPr lang="es-GT"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7F7F7F"/>
                      </a:solidFill>
                      <a:prstDash val="solid"/>
                      <a:round/>
                      <a:headEnd type="none" w="med" len="med"/>
                      <a:tailEnd type="none" w="med" len="med"/>
                    </a:lnL>
                    <a:lnR>
                      <a:noFill/>
                    </a:lnR>
                    <a:lnT>
                      <a:noFill/>
                    </a:lnT>
                    <a:lnB>
                      <a:noFill/>
                    </a:lnB>
                    <a:solidFill>
                      <a:srgbClr val="8EAADB"/>
                    </a:solidFill>
                  </a:tcPr>
                </a:tc>
                <a:extLst>
                  <a:ext uri="{0D108BD9-81ED-4DB2-BD59-A6C34878D82A}">
                    <a16:rowId xmlns:a16="http://schemas.microsoft.com/office/drawing/2014/main" val="644226818"/>
                  </a:ext>
                </a:extLst>
              </a:tr>
              <a:tr h="310508">
                <a:tc>
                  <a:txBody>
                    <a:bodyPr/>
                    <a:lstStyle/>
                    <a:p>
                      <a:pPr algn="ctr">
                        <a:lnSpc>
                          <a:spcPct val="107000"/>
                        </a:lnSpc>
                        <a:spcAft>
                          <a:spcPts val="800"/>
                        </a:spcAft>
                      </a:pPr>
                      <a:r>
                        <a:rPr lang="en-US" sz="1600" cap="all"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s-GT"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7F7F7F"/>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2F2F2"/>
                    </a:solidFill>
                  </a:tcPr>
                </a:tc>
                <a:tc>
                  <a:txBody>
                    <a:bodyPr/>
                    <a:lstStyle/>
                    <a:p>
                      <a:pPr>
                        <a:lnSpc>
                          <a:spcPct val="107000"/>
                        </a:lnSpc>
                        <a:spcAft>
                          <a:spcPts val="800"/>
                        </a:spcAft>
                      </a:pPr>
                      <a:r>
                        <a:rPr lang="en-US"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En proceso de liquidación</a:t>
                      </a:r>
                      <a:endParaRPr lang="es-GT"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7F7F7F"/>
                      </a:solidFill>
                      <a:prstDash val="solid"/>
                      <a:round/>
                      <a:headEnd type="none" w="med" len="med"/>
                      <a:tailEnd type="none" w="med" len="med"/>
                    </a:lnL>
                    <a:lnR>
                      <a:noFill/>
                    </a:lnR>
                    <a:lnT>
                      <a:noFill/>
                    </a:lnT>
                    <a:lnB>
                      <a:noFill/>
                    </a:lnB>
                    <a:solidFill>
                      <a:srgbClr val="F2F2F2"/>
                    </a:solidFill>
                  </a:tcPr>
                </a:tc>
                <a:extLst>
                  <a:ext uri="{0D108BD9-81ED-4DB2-BD59-A6C34878D82A}">
                    <a16:rowId xmlns:a16="http://schemas.microsoft.com/office/drawing/2014/main" val="1848251100"/>
                  </a:ext>
                </a:extLst>
              </a:tr>
              <a:tr h="310508">
                <a:tc>
                  <a:txBody>
                    <a:bodyPr/>
                    <a:lstStyle/>
                    <a:p>
                      <a:pPr algn="ctr">
                        <a:lnSpc>
                          <a:spcPct val="107000"/>
                        </a:lnSpc>
                        <a:spcAft>
                          <a:spcPts val="800"/>
                        </a:spcAft>
                      </a:pPr>
                      <a:r>
                        <a:rPr lang="en-US" sz="1600" b="1" cap="all">
                          <a:effectLst/>
                          <a:latin typeface="Times New Roman" panose="02020603050405020304" pitchFamily="18" charset="0"/>
                          <a:ea typeface="Times New Roman" panose="02020603050405020304" pitchFamily="18" charset="0"/>
                          <a:cs typeface="Times New Roman" panose="02020603050405020304" pitchFamily="18" charset="0"/>
                        </a:rPr>
                        <a:t>88</a:t>
                      </a:r>
                      <a:endParaRPr lang="es-GT"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07000"/>
                        </a:lnSpc>
                        <a:spcAft>
                          <a:spcPts val="800"/>
                        </a:spcAft>
                      </a:pPr>
                      <a:r>
                        <a:rPr lang="es-GT" sz="1600" b="1" u="sng" dirty="0">
                          <a:effectLst/>
                          <a:latin typeface="Times New Roman" panose="02020603050405020304" pitchFamily="18" charset="0"/>
                          <a:ea typeface="Times New Roman" panose="02020603050405020304" pitchFamily="18" charset="0"/>
                          <a:cs typeface="Times New Roman" panose="02020603050405020304" pitchFamily="18" charset="0"/>
                        </a:rPr>
                        <a:t>Total, de proyectos de remozamientos  </a:t>
                      </a:r>
                      <a:endParaRPr lang="es-GT"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7F7F7F"/>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249470862"/>
                  </a:ext>
                </a:extLst>
              </a:tr>
            </a:tbl>
          </a:graphicData>
        </a:graphic>
      </p:graphicFrame>
      <p:pic>
        <p:nvPicPr>
          <p:cNvPr id="15" name="Picture 14">
            <a:extLst>
              <a:ext uri="{FF2B5EF4-FFF2-40B4-BE49-F238E27FC236}">
                <a16:creationId xmlns:a16="http://schemas.microsoft.com/office/drawing/2014/main" id="{BEFCD87B-5C24-47FA-A0C6-584290BF8EAD}"/>
              </a:ext>
            </a:extLst>
          </p:cNvPr>
          <p:cNvPicPr>
            <a:picLocks noChangeAspect="1"/>
          </p:cNvPicPr>
          <p:nvPr/>
        </p:nvPicPr>
        <p:blipFill>
          <a:blip r:embed="rId2"/>
          <a:stretch>
            <a:fillRect/>
          </a:stretch>
        </p:blipFill>
        <p:spPr>
          <a:xfrm>
            <a:off x="7901769" y="6022303"/>
            <a:ext cx="2857500" cy="742950"/>
          </a:xfrm>
          <a:prstGeom prst="rect">
            <a:avLst/>
          </a:prstGeom>
        </p:spPr>
      </p:pic>
      <p:pic>
        <p:nvPicPr>
          <p:cNvPr id="16" name="Picture 15">
            <a:extLst>
              <a:ext uri="{FF2B5EF4-FFF2-40B4-BE49-F238E27FC236}">
                <a16:creationId xmlns:a16="http://schemas.microsoft.com/office/drawing/2014/main" id="{0E1DF197-198F-4CFA-A340-1098F9FC62A3}"/>
              </a:ext>
            </a:extLst>
          </p:cNvPr>
          <p:cNvPicPr>
            <a:picLocks noChangeAspect="1"/>
          </p:cNvPicPr>
          <p:nvPr/>
        </p:nvPicPr>
        <p:blipFill>
          <a:blip r:embed="rId3"/>
          <a:stretch>
            <a:fillRect/>
          </a:stretch>
        </p:blipFill>
        <p:spPr>
          <a:xfrm>
            <a:off x="10945219" y="6032112"/>
            <a:ext cx="600303" cy="742950"/>
          </a:xfrm>
          <a:prstGeom prst="rect">
            <a:avLst/>
          </a:prstGeom>
        </p:spPr>
      </p:pic>
    </p:spTree>
    <p:extLst>
      <p:ext uri="{BB962C8B-B14F-4D97-AF65-F5344CB8AC3E}">
        <p14:creationId xmlns:p14="http://schemas.microsoft.com/office/powerpoint/2010/main" val="3272284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8BC73F5-B4A2-488D-A12E-1F1E6D5F2FE0}"/>
              </a:ext>
            </a:extLst>
          </p:cNvPr>
          <p:cNvGraphicFramePr>
            <a:graphicFrameLocks noGrp="1"/>
          </p:cNvGraphicFramePr>
          <p:nvPr>
            <p:extLst>
              <p:ext uri="{D42A27DB-BD31-4B8C-83A1-F6EECF244321}">
                <p14:modId xmlns:p14="http://schemas.microsoft.com/office/powerpoint/2010/main" val="2424809574"/>
              </p:ext>
            </p:extLst>
          </p:nvPr>
        </p:nvGraphicFramePr>
        <p:xfrm>
          <a:off x="578090" y="441075"/>
          <a:ext cx="11158984" cy="1982009"/>
        </p:xfrm>
        <a:graphic>
          <a:graphicData uri="http://schemas.openxmlformats.org/drawingml/2006/table">
            <a:tbl>
              <a:tblPr firstRow="1" firstCol="1" bandRow="1"/>
              <a:tblGrid>
                <a:gridCol w="1478474">
                  <a:extLst>
                    <a:ext uri="{9D8B030D-6E8A-4147-A177-3AD203B41FA5}">
                      <a16:colId xmlns:a16="http://schemas.microsoft.com/office/drawing/2014/main" val="926927841"/>
                    </a:ext>
                  </a:extLst>
                </a:gridCol>
                <a:gridCol w="9680510">
                  <a:extLst>
                    <a:ext uri="{9D8B030D-6E8A-4147-A177-3AD203B41FA5}">
                      <a16:colId xmlns:a16="http://schemas.microsoft.com/office/drawing/2014/main" val="135811369"/>
                    </a:ext>
                  </a:extLst>
                </a:gridCol>
              </a:tblGrid>
              <a:tr h="565019">
                <a:tc>
                  <a:txBody>
                    <a:bodyPr/>
                    <a:lstStyle/>
                    <a:p>
                      <a:pPr algn="ctr">
                        <a:lnSpc>
                          <a:spcPct val="107000"/>
                        </a:lnSpc>
                        <a:spcAft>
                          <a:spcPts val="800"/>
                        </a:spcAft>
                      </a:pPr>
                      <a:r>
                        <a:rPr lang="es-GT" sz="16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GT" sz="16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s-GT" sz="1600" b="1" cap="a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G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w="12700" cap="flat" cmpd="sng" algn="ctr">
                      <a:solidFill>
                        <a:srgbClr val="7F7F7F"/>
                      </a:solidFill>
                      <a:prstDash val="solid"/>
                      <a:round/>
                      <a:headEnd type="none" w="med" len="med"/>
                      <a:tailEnd type="none" w="med" len="med"/>
                    </a:lnB>
                    <a:solidFill>
                      <a:srgbClr val="8EAADB"/>
                    </a:solidFill>
                  </a:tcPr>
                </a:tc>
                <a:tc>
                  <a:txBody>
                    <a:bodyPr/>
                    <a:lstStyle/>
                    <a:p>
                      <a:pPr algn="l">
                        <a:lnSpc>
                          <a:spcPct val="107000"/>
                        </a:lnSpc>
                        <a:spcAft>
                          <a:spcPts val="800"/>
                        </a:spcAft>
                      </a:pPr>
                      <a:r>
                        <a:rPr lang="es-GT" sz="1600" b="1" cap="all"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CONSTRUCCIÓN, AMPLIACIÓN Y MEJORAMIENTO DE INFRAESTRUCTURA EDUCATIVA</a:t>
                      </a:r>
                      <a:endParaRPr lang="es-G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a:noFill/>
                    </a:lnT>
                    <a:lnB w="12700" cap="flat" cmpd="sng" algn="ctr">
                      <a:solidFill>
                        <a:srgbClr val="7F7F7F"/>
                      </a:solidFill>
                      <a:prstDash val="solid"/>
                      <a:round/>
                      <a:headEnd type="none" w="med" len="med"/>
                      <a:tailEnd type="none" w="med" len="med"/>
                    </a:lnB>
                    <a:solidFill>
                      <a:srgbClr val="8EAADB"/>
                    </a:solidFill>
                  </a:tcPr>
                </a:tc>
                <a:extLst>
                  <a:ext uri="{0D108BD9-81ED-4DB2-BD59-A6C34878D82A}">
                    <a16:rowId xmlns:a16="http://schemas.microsoft.com/office/drawing/2014/main" val="748539745"/>
                  </a:ext>
                </a:extLst>
              </a:tr>
              <a:tr h="307391">
                <a:tc>
                  <a:txBody>
                    <a:bodyPr/>
                    <a:lstStyle/>
                    <a:p>
                      <a:pPr algn="ctr">
                        <a:lnSpc>
                          <a:spcPct val="107000"/>
                        </a:lnSpc>
                        <a:spcAft>
                          <a:spcPts val="800"/>
                        </a:spcAft>
                      </a:pPr>
                      <a:r>
                        <a:rPr lang="en-US" sz="1600" cap="all">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lang="es-G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solidFill>
                      <a:srgbClr val="F2F2F2"/>
                    </a:solidFill>
                  </a:tcPr>
                </a:tc>
                <a:tc>
                  <a:txBody>
                    <a:bodyPr/>
                    <a:lstStyle/>
                    <a:p>
                      <a:pPr algn="l">
                        <a:lnSpc>
                          <a:spcPct val="107000"/>
                        </a:lnSpc>
                        <a:spcAft>
                          <a:spcPts val="800"/>
                        </a:spcAft>
                      </a:pPr>
                      <a:r>
                        <a:rPr lang="en-US" sz="16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Liquidada</a:t>
                      </a:r>
                      <a:r>
                        <a:rPr lang="en-US"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s-G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7F7F7F"/>
                      </a:solidFill>
                      <a:prstDash val="solid"/>
                      <a:round/>
                      <a:headEnd type="none" w="med" len="med"/>
                      <a:tailEnd type="none" w="med" len="med"/>
                    </a:lnL>
                    <a:lnR>
                      <a:noFill/>
                    </a:lnR>
                    <a:lnT w="12700" cap="flat" cmpd="sng" algn="ctr">
                      <a:solidFill>
                        <a:srgbClr val="7F7F7F"/>
                      </a:solidFill>
                      <a:prstDash val="solid"/>
                      <a:round/>
                      <a:headEnd type="none" w="med" len="med"/>
                      <a:tailEnd type="none" w="med" len="med"/>
                    </a:lnT>
                    <a:lnB>
                      <a:noFill/>
                    </a:lnB>
                    <a:solidFill>
                      <a:srgbClr val="F2F2F2"/>
                    </a:solidFill>
                  </a:tcPr>
                </a:tc>
                <a:extLst>
                  <a:ext uri="{0D108BD9-81ED-4DB2-BD59-A6C34878D82A}">
                    <a16:rowId xmlns:a16="http://schemas.microsoft.com/office/drawing/2014/main" val="4126443984"/>
                  </a:ext>
                </a:extLst>
              </a:tr>
              <a:tr h="307391">
                <a:tc>
                  <a:txBody>
                    <a:bodyPr/>
                    <a:lstStyle/>
                    <a:p>
                      <a:pPr algn="ctr">
                        <a:lnSpc>
                          <a:spcPct val="107000"/>
                        </a:lnSpc>
                        <a:spcAft>
                          <a:spcPts val="80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4</a:t>
                      </a:r>
                      <a:endParaRPr lang="es-G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7F7F7F"/>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US" sz="1600" dirty="0" err="1">
                          <a:effectLst/>
                          <a:latin typeface="Times New Roman" panose="02020603050405020304" pitchFamily="18" charset="0"/>
                          <a:ea typeface="Times New Roman" panose="02020603050405020304" pitchFamily="18" charset="0"/>
                          <a:cs typeface="Times New Roman" panose="02020603050405020304" pitchFamily="18" charset="0"/>
                        </a:rPr>
                        <a:t>Finalizada</a:t>
                      </a:r>
                      <a:endParaRPr lang="es-G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7F7F7F"/>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5315163"/>
                  </a:ext>
                </a:extLst>
              </a:tr>
              <a:tr h="756674">
                <a:tc>
                  <a:txBody>
                    <a:bodyPr/>
                    <a:lstStyle/>
                    <a:p>
                      <a:pPr algn="ctr">
                        <a:lnSpc>
                          <a:spcPct val="107000"/>
                        </a:lnSpc>
                        <a:spcAft>
                          <a:spcPts val="800"/>
                        </a:spcAft>
                      </a:pPr>
                      <a:r>
                        <a:rPr lang="en-US" sz="1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s-G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2F2F2"/>
                    </a:solidFill>
                  </a:tcPr>
                </a:tc>
                <a:tc>
                  <a:txBody>
                    <a:bodyPr/>
                    <a:lstStyle/>
                    <a:p>
                      <a:pPr algn="l">
                        <a:lnSpc>
                          <a:spcPct val="107000"/>
                        </a:lnSpc>
                        <a:spcAft>
                          <a:spcPts val="800"/>
                        </a:spcAft>
                      </a:pPr>
                      <a:r>
                        <a:rPr lang="es-GT" sz="1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Total de proyectos de inversión educativos</a:t>
                      </a:r>
                      <a:endParaRPr lang="es-GT" sz="16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s-GT" sz="16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G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7F7F7F"/>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F2F2F2"/>
                    </a:solidFill>
                  </a:tcPr>
                </a:tc>
                <a:extLst>
                  <a:ext uri="{0D108BD9-81ED-4DB2-BD59-A6C34878D82A}">
                    <a16:rowId xmlns:a16="http://schemas.microsoft.com/office/drawing/2014/main" val="1131190440"/>
                  </a:ext>
                </a:extLst>
              </a:tr>
            </a:tbl>
          </a:graphicData>
        </a:graphic>
      </p:graphicFrame>
      <p:graphicFrame>
        <p:nvGraphicFramePr>
          <p:cNvPr id="7" name="Table 6">
            <a:extLst>
              <a:ext uri="{FF2B5EF4-FFF2-40B4-BE49-F238E27FC236}">
                <a16:creationId xmlns:a16="http://schemas.microsoft.com/office/drawing/2014/main" id="{B77F9CCE-134B-45A5-B282-17EE996CA2D1}"/>
              </a:ext>
            </a:extLst>
          </p:cNvPr>
          <p:cNvGraphicFramePr>
            <a:graphicFrameLocks noGrp="1"/>
          </p:cNvGraphicFramePr>
          <p:nvPr>
            <p:extLst>
              <p:ext uri="{D42A27DB-BD31-4B8C-83A1-F6EECF244321}">
                <p14:modId xmlns:p14="http://schemas.microsoft.com/office/powerpoint/2010/main" val="3027464360"/>
              </p:ext>
            </p:extLst>
          </p:nvPr>
        </p:nvGraphicFramePr>
        <p:xfrm>
          <a:off x="578091" y="2740026"/>
          <a:ext cx="11158983" cy="1694891"/>
        </p:xfrm>
        <a:graphic>
          <a:graphicData uri="http://schemas.openxmlformats.org/drawingml/2006/table">
            <a:tbl>
              <a:tblPr firstRow="1" firstCol="1" bandRow="1"/>
              <a:tblGrid>
                <a:gridCol w="1496369">
                  <a:extLst>
                    <a:ext uri="{9D8B030D-6E8A-4147-A177-3AD203B41FA5}">
                      <a16:colId xmlns:a16="http://schemas.microsoft.com/office/drawing/2014/main" val="3551687682"/>
                    </a:ext>
                  </a:extLst>
                </a:gridCol>
                <a:gridCol w="9662614">
                  <a:extLst>
                    <a:ext uri="{9D8B030D-6E8A-4147-A177-3AD203B41FA5}">
                      <a16:colId xmlns:a16="http://schemas.microsoft.com/office/drawing/2014/main" val="192944582"/>
                    </a:ext>
                  </a:extLst>
                </a:gridCol>
              </a:tblGrid>
              <a:tr h="483853">
                <a:tc>
                  <a:txBody>
                    <a:bodyPr/>
                    <a:lstStyle/>
                    <a:p>
                      <a:pPr algn="ctr">
                        <a:lnSpc>
                          <a:spcPct val="107000"/>
                        </a:lnSpc>
                        <a:spcAft>
                          <a:spcPts val="800"/>
                        </a:spcAft>
                      </a:pPr>
                      <a:r>
                        <a:rPr lang="es-GT" sz="1600" kern="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w="12700" cap="flat" cmpd="sng" algn="ctr">
                      <a:solidFill>
                        <a:srgbClr val="7F7F7F"/>
                      </a:solidFill>
                      <a:prstDash val="solid"/>
                      <a:round/>
                      <a:headEnd type="none" w="med" len="med"/>
                      <a:tailEnd type="none" w="med" len="med"/>
                    </a:lnB>
                    <a:solidFill>
                      <a:srgbClr val="8EAADB"/>
                    </a:solidFill>
                  </a:tcPr>
                </a:tc>
                <a:tc>
                  <a:txBody>
                    <a:bodyPr/>
                    <a:lstStyle/>
                    <a:p>
                      <a:pPr algn="l">
                        <a:lnSpc>
                          <a:spcPct val="107000"/>
                        </a:lnSpc>
                        <a:spcAft>
                          <a:spcPts val="800"/>
                        </a:spcAft>
                      </a:pPr>
                      <a:r>
                        <a:rPr lang="es-GT" sz="1600" b="1"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MEJORAMIENTO DE EDIFICIOS DE SALUD </a:t>
                      </a:r>
                    </a:p>
                  </a:txBody>
                  <a:tcPr marL="68580" marR="68580" marT="0" marB="0">
                    <a:lnL>
                      <a:noFill/>
                    </a:lnL>
                    <a:lnR>
                      <a:noFill/>
                    </a:lnR>
                    <a:lnT>
                      <a:noFill/>
                    </a:lnT>
                    <a:lnB w="12700" cap="flat" cmpd="sng" algn="ctr">
                      <a:solidFill>
                        <a:srgbClr val="7F7F7F"/>
                      </a:solidFill>
                      <a:prstDash val="solid"/>
                      <a:round/>
                      <a:headEnd type="none" w="med" len="med"/>
                      <a:tailEnd type="none" w="med" len="med"/>
                    </a:lnB>
                    <a:solidFill>
                      <a:srgbClr val="8EAADB"/>
                    </a:solidFill>
                  </a:tcPr>
                </a:tc>
                <a:extLst>
                  <a:ext uri="{0D108BD9-81ED-4DB2-BD59-A6C34878D82A}">
                    <a16:rowId xmlns:a16="http://schemas.microsoft.com/office/drawing/2014/main" val="2982550168"/>
                  </a:ext>
                </a:extLst>
              </a:tr>
              <a:tr h="223259">
                <a:tc>
                  <a:txBody>
                    <a:bodyPr/>
                    <a:lstStyle/>
                    <a:p>
                      <a:pPr algn="ctr">
                        <a:lnSpc>
                          <a:spcPct val="107000"/>
                        </a:lnSpc>
                        <a:spcAft>
                          <a:spcPts val="800"/>
                        </a:spcAft>
                      </a:pPr>
                      <a:r>
                        <a:rPr lang="es-GT" sz="1600" kern="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a:noFill/>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a:noFill/>
                    </a:lnB>
                    <a:solidFill>
                      <a:srgbClr val="8EAADB"/>
                    </a:solidFill>
                  </a:tcPr>
                </a:tc>
                <a:tc>
                  <a:txBody>
                    <a:bodyPr/>
                    <a:lstStyle/>
                    <a:p>
                      <a:pPr algn="l">
                        <a:lnSpc>
                          <a:spcPct val="107000"/>
                        </a:lnSpc>
                        <a:spcAft>
                          <a:spcPts val="800"/>
                        </a:spcAft>
                      </a:pPr>
                      <a:endParaRPr lang="es-GT" sz="16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7F7F7F"/>
                      </a:solidFill>
                      <a:prstDash val="solid"/>
                      <a:round/>
                      <a:headEnd type="none" w="med" len="med"/>
                      <a:tailEnd type="none" w="med" len="med"/>
                    </a:lnL>
                    <a:lnR>
                      <a:noFill/>
                    </a:lnR>
                    <a:lnT w="12700" cap="flat" cmpd="sng" algn="ctr">
                      <a:solidFill>
                        <a:srgbClr val="7F7F7F"/>
                      </a:solidFill>
                      <a:prstDash val="solid"/>
                      <a:round/>
                      <a:headEnd type="none" w="med" len="med"/>
                      <a:tailEnd type="none" w="med" len="med"/>
                    </a:lnT>
                    <a:lnB>
                      <a:noFill/>
                    </a:lnB>
                    <a:solidFill>
                      <a:srgbClr val="8EAADB"/>
                    </a:solidFill>
                  </a:tcPr>
                </a:tc>
                <a:extLst>
                  <a:ext uri="{0D108BD9-81ED-4DB2-BD59-A6C34878D82A}">
                    <a16:rowId xmlns:a16="http://schemas.microsoft.com/office/drawing/2014/main" val="29183919"/>
                  </a:ext>
                </a:extLst>
              </a:tr>
              <a:tr h="483853">
                <a:tc>
                  <a:txBody>
                    <a:bodyPr/>
                    <a:lstStyle/>
                    <a:p>
                      <a:pPr algn="ctr">
                        <a:lnSpc>
                          <a:spcPct val="107000"/>
                        </a:lnSpc>
                        <a:spcAft>
                          <a:spcPts val="800"/>
                        </a:spcAft>
                      </a:pPr>
                      <a:r>
                        <a:rPr lang="en-US" sz="1600" kern="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a:t>
                      </a:r>
                      <a:endParaRPr lang="es-GT" sz="1600" kern="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7F7F7F"/>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US" sz="1600" kern="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Liquidados </a:t>
                      </a:r>
                      <a:endParaRPr lang="es-GT" sz="1600" kern="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7F7F7F"/>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81846352"/>
                  </a:ext>
                </a:extLst>
              </a:tr>
              <a:tr h="483853">
                <a:tc>
                  <a:txBody>
                    <a:bodyPr/>
                    <a:lstStyle/>
                    <a:p>
                      <a:pPr algn="ctr">
                        <a:lnSpc>
                          <a:spcPct val="107000"/>
                        </a:lnSpc>
                        <a:spcAft>
                          <a:spcPts val="800"/>
                        </a:spcAft>
                      </a:pPr>
                      <a:r>
                        <a:rPr lang="en-US" sz="1600" b="1"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3</a:t>
                      </a:r>
                      <a:endParaRPr lang="es-GT" sz="1600" b="1"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2F2F2"/>
                    </a:solidFill>
                  </a:tcPr>
                </a:tc>
                <a:tc>
                  <a:txBody>
                    <a:bodyPr/>
                    <a:lstStyle/>
                    <a:p>
                      <a:pPr algn="l">
                        <a:lnSpc>
                          <a:spcPct val="107000"/>
                        </a:lnSpc>
                        <a:spcAft>
                          <a:spcPts val="800"/>
                        </a:spcAft>
                      </a:pPr>
                      <a:r>
                        <a:rPr lang="es-GT" sz="1600" b="1"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Total, proyectos de Inversión Salud </a:t>
                      </a:r>
                    </a:p>
                  </a:txBody>
                  <a:tcPr marL="68580" marR="68580" marT="0" marB="0">
                    <a:lnL w="12700" cap="flat" cmpd="sng" algn="ctr">
                      <a:solidFill>
                        <a:srgbClr val="7F7F7F"/>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F2F2F2"/>
                    </a:solidFill>
                  </a:tcPr>
                </a:tc>
                <a:extLst>
                  <a:ext uri="{0D108BD9-81ED-4DB2-BD59-A6C34878D82A}">
                    <a16:rowId xmlns:a16="http://schemas.microsoft.com/office/drawing/2014/main" val="1880102682"/>
                  </a:ext>
                </a:extLst>
              </a:tr>
            </a:tbl>
          </a:graphicData>
        </a:graphic>
      </p:graphicFrame>
      <p:sp>
        <p:nvSpPr>
          <p:cNvPr id="8" name="Rectangle 2">
            <a:extLst>
              <a:ext uri="{FF2B5EF4-FFF2-40B4-BE49-F238E27FC236}">
                <a16:creationId xmlns:a16="http://schemas.microsoft.com/office/drawing/2014/main" id="{EE39F3C2-57A0-4D82-8CDA-100A5EABE296}"/>
              </a:ext>
            </a:extLst>
          </p:cNvPr>
          <p:cNvSpPr>
            <a:spLocks noChangeArrowheads="1"/>
          </p:cNvSpPr>
          <p:nvPr/>
        </p:nvSpPr>
        <p:spPr bwMode="auto">
          <a:xfrm>
            <a:off x="3103563" y="36607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GT"/>
          </a:p>
        </p:txBody>
      </p:sp>
      <p:graphicFrame>
        <p:nvGraphicFramePr>
          <p:cNvPr id="10" name="Table 9">
            <a:extLst>
              <a:ext uri="{FF2B5EF4-FFF2-40B4-BE49-F238E27FC236}">
                <a16:creationId xmlns:a16="http://schemas.microsoft.com/office/drawing/2014/main" id="{948625CC-7D74-4016-A40E-5CE608DC4152}"/>
              </a:ext>
            </a:extLst>
          </p:cNvPr>
          <p:cNvGraphicFramePr>
            <a:graphicFrameLocks noGrp="1"/>
          </p:cNvGraphicFramePr>
          <p:nvPr>
            <p:extLst>
              <p:ext uri="{D42A27DB-BD31-4B8C-83A1-F6EECF244321}">
                <p14:modId xmlns:p14="http://schemas.microsoft.com/office/powerpoint/2010/main" val="973451689"/>
              </p:ext>
            </p:extLst>
          </p:nvPr>
        </p:nvGraphicFramePr>
        <p:xfrm>
          <a:off x="578091" y="4765033"/>
          <a:ext cx="11158983" cy="1651893"/>
        </p:xfrm>
        <a:graphic>
          <a:graphicData uri="http://schemas.openxmlformats.org/drawingml/2006/table">
            <a:tbl>
              <a:tblPr firstRow="1" firstCol="1" bandRow="1"/>
              <a:tblGrid>
                <a:gridCol w="1478474">
                  <a:extLst>
                    <a:ext uri="{9D8B030D-6E8A-4147-A177-3AD203B41FA5}">
                      <a16:colId xmlns:a16="http://schemas.microsoft.com/office/drawing/2014/main" val="3230363886"/>
                    </a:ext>
                  </a:extLst>
                </a:gridCol>
                <a:gridCol w="9680509">
                  <a:extLst>
                    <a:ext uri="{9D8B030D-6E8A-4147-A177-3AD203B41FA5}">
                      <a16:colId xmlns:a16="http://schemas.microsoft.com/office/drawing/2014/main" val="2881852531"/>
                    </a:ext>
                  </a:extLst>
                </a:gridCol>
              </a:tblGrid>
              <a:tr h="694737">
                <a:tc>
                  <a:txBody>
                    <a:bodyPr/>
                    <a:lstStyle/>
                    <a:p>
                      <a:pPr algn="l">
                        <a:lnSpc>
                          <a:spcPct val="107000"/>
                        </a:lnSpc>
                        <a:spcAft>
                          <a:spcPts val="800"/>
                        </a:spcAft>
                      </a:pPr>
                      <a:r>
                        <a:rPr lang="es-GT" sz="16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GT" sz="1600">
                        <a:effectLst/>
                        <a:latin typeface="Times New Roman" panose="02020603050405020304" pitchFamily="18" charset="0"/>
                        <a:ea typeface="Calibri" panose="020F0502020204030204" pitchFamily="34" charset="0"/>
                        <a:cs typeface="Times New Roman" panose="02020603050405020304" pitchFamily="18" charset="0"/>
                      </a:endParaRPr>
                    </a:p>
                    <a:p>
                      <a:pPr algn="l">
                        <a:lnSpc>
                          <a:spcPct val="107000"/>
                        </a:lnSpc>
                        <a:spcAft>
                          <a:spcPts val="800"/>
                        </a:spcAft>
                      </a:pPr>
                      <a:r>
                        <a:rPr lang="es-GT" sz="1600" b="1" cap="a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GT"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a:noFill/>
                    </a:lnR>
                    <a:lnT>
                      <a:noFill/>
                    </a:lnT>
                    <a:lnB w="12700" cap="flat" cmpd="sng" algn="ctr">
                      <a:solidFill>
                        <a:srgbClr val="7F7F7F"/>
                      </a:solidFill>
                      <a:prstDash val="solid"/>
                      <a:round/>
                      <a:headEnd type="none" w="med" len="med"/>
                      <a:tailEnd type="none" w="med" len="med"/>
                    </a:lnB>
                    <a:solidFill>
                      <a:srgbClr val="8EAADB"/>
                    </a:solidFill>
                  </a:tcPr>
                </a:tc>
                <a:tc>
                  <a:txBody>
                    <a:bodyPr/>
                    <a:lstStyle/>
                    <a:p>
                      <a:pPr algn="l">
                        <a:lnSpc>
                          <a:spcPct val="107000"/>
                        </a:lnSpc>
                        <a:spcAft>
                          <a:spcPts val="800"/>
                        </a:spcAft>
                      </a:pPr>
                      <a:r>
                        <a:rPr lang="en-US" sz="1600" b="1" cap="all"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cocinas</a:t>
                      </a:r>
                      <a:r>
                        <a:rPr lang="en-US" sz="1600" b="1" cap="all"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b="1" cap="all"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dignas</a:t>
                      </a:r>
                      <a:endParaRPr lang="es-GT"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a:noFill/>
                    </a:lnR>
                    <a:lnT>
                      <a:noFill/>
                    </a:lnT>
                    <a:lnB w="12700" cap="flat" cmpd="sng" algn="ctr">
                      <a:solidFill>
                        <a:srgbClr val="7F7F7F"/>
                      </a:solidFill>
                      <a:prstDash val="solid"/>
                      <a:round/>
                      <a:headEnd type="none" w="med" len="med"/>
                      <a:tailEnd type="none" w="med" len="med"/>
                    </a:lnB>
                    <a:solidFill>
                      <a:srgbClr val="8EAADB"/>
                    </a:solidFill>
                  </a:tcPr>
                </a:tc>
                <a:extLst>
                  <a:ext uri="{0D108BD9-81ED-4DB2-BD59-A6C34878D82A}">
                    <a16:rowId xmlns:a16="http://schemas.microsoft.com/office/drawing/2014/main" val="2747683149"/>
                  </a:ext>
                </a:extLst>
              </a:tr>
              <a:tr h="262419">
                <a:tc>
                  <a:txBody>
                    <a:bodyPr/>
                    <a:lstStyle/>
                    <a:p>
                      <a:pPr algn="ctr">
                        <a:lnSpc>
                          <a:spcPct val="107000"/>
                        </a:lnSpc>
                        <a:spcAft>
                          <a:spcPts val="800"/>
                        </a:spcAft>
                      </a:pPr>
                      <a:r>
                        <a:rPr lang="en-US" sz="1600" cap="all"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518</a:t>
                      </a:r>
                      <a:endParaRPr lang="es-GT"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l">
                        <a:lnSpc>
                          <a:spcPct val="107000"/>
                        </a:lnSpc>
                        <a:spcAft>
                          <a:spcPts val="800"/>
                        </a:spcAft>
                      </a:pPr>
                      <a:r>
                        <a:rPr lang="en-US" sz="1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Finalizadas</a:t>
                      </a:r>
                      <a:endParaRPr lang="es-GT"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7F7F7F"/>
                      </a:solidFill>
                      <a:prstDash val="solid"/>
                      <a:round/>
                      <a:headEnd type="none" w="med" len="med"/>
                      <a:tailEnd type="none" w="med" len="med"/>
                    </a:lnL>
                    <a:lnR>
                      <a:noFill/>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810188161"/>
                  </a:ext>
                </a:extLst>
              </a:tr>
              <a:tr h="694737">
                <a:tc>
                  <a:txBody>
                    <a:bodyPr/>
                    <a:lstStyle/>
                    <a:p>
                      <a:pPr algn="ctr">
                        <a:lnSpc>
                          <a:spcPct val="107000"/>
                        </a:lnSpc>
                        <a:spcAft>
                          <a:spcPts val="800"/>
                        </a:spcAft>
                      </a:pP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518</a:t>
                      </a:r>
                      <a:endParaRPr lang="es-GT"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a:lnSpc>
                          <a:spcPct val="107000"/>
                        </a:lnSpc>
                        <a:spcAft>
                          <a:spcPts val="800"/>
                        </a:spcAft>
                      </a:pP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Total de </a:t>
                      </a:r>
                      <a:r>
                        <a:rPr lang="en-US" sz="1600" b="1" dirty="0" err="1">
                          <a:effectLst/>
                          <a:latin typeface="Times New Roman" panose="02020603050405020304" pitchFamily="18" charset="0"/>
                          <a:ea typeface="Times New Roman" panose="02020603050405020304" pitchFamily="18" charset="0"/>
                          <a:cs typeface="Times New Roman" panose="02020603050405020304" pitchFamily="18" charset="0"/>
                        </a:rPr>
                        <a:t>Cocinas</a:t>
                      </a: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b="1" dirty="0" err="1">
                          <a:effectLst/>
                          <a:latin typeface="Times New Roman" panose="02020603050405020304" pitchFamily="18" charset="0"/>
                          <a:ea typeface="Times New Roman" panose="02020603050405020304" pitchFamily="18" charset="0"/>
                          <a:cs typeface="Times New Roman" panose="02020603050405020304" pitchFamily="18" charset="0"/>
                        </a:rPr>
                        <a:t>Dignas</a:t>
                      </a:r>
                      <a:endParaRPr lang="es-GT"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gn="l">
                        <a:lnSpc>
                          <a:spcPct val="107000"/>
                        </a:lnSpc>
                        <a:spcAft>
                          <a:spcPts val="800"/>
                        </a:spcAft>
                      </a:pP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s-GT"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7F7F7F"/>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349530962"/>
                  </a:ext>
                </a:extLst>
              </a:tr>
            </a:tbl>
          </a:graphicData>
        </a:graphic>
      </p:graphicFrame>
      <p:pic>
        <p:nvPicPr>
          <p:cNvPr id="14" name="Picture 13">
            <a:extLst>
              <a:ext uri="{FF2B5EF4-FFF2-40B4-BE49-F238E27FC236}">
                <a16:creationId xmlns:a16="http://schemas.microsoft.com/office/drawing/2014/main" id="{10620FFC-C271-42BD-B661-B9129F1F3871}"/>
              </a:ext>
            </a:extLst>
          </p:cNvPr>
          <p:cNvPicPr>
            <a:picLocks noChangeAspect="1"/>
          </p:cNvPicPr>
          <p:nvPr/>
        </p:nvPicPr>
        <p:blipFill>
          <a:blip r:embed="rId2"/>
          <a:stretch>
            <a:fillRect/>
          </a:stretch>
        </p:blipFill>
        <p:spPr>
          <a:xfrm>
            <a:off x="7901769" y="6022303"/>
            <a:ext cx="2857500" cy="742950"/>
          </a:xfrm>
          <a:prstGeom prst="rect">
            <a:avLst/>
          </a:prstGeom>
        </p:spPr>
      </p:pic>
      <p:pic>
        <p:nvPicPr>
          <p:cNvPr id="15" name="Picture 14">
            <a:extLst>
              <a:ext uri="{FF2B5EF4-FFF2-40B4-BE49-F238E27FC236}">
                <a16:creationId xmlns:a16="http://schemas.microsoft.com/office/drawing/2014/main" id="{0F263486-1C35-4438-AAE0-54334C23332F}"/>
              </a:ext>
            </a:extLst>
          </p:cNvPr>
          <p:cNvPicPr>
            <a:picLocks noChangeAspect="1"/>
          </p:cNvPicPr>
          <p:nvPr/>
        </p:nvPicPr>
        <p:blipFill>
          <a:blip r:embed="rId3"/>
          <a:stretch>
            <a:fillRect/>
          </a:stretch>
        </p:blipFill>
        <p:spPr>
          <a:xfrm>
            <a:off x="10945219" y="6032112"/>
            <a:ext cx="600303" cy="742950"/>
          </a:xfrm>
          <a:prstGeom prst="rect">
            <a:avLst/>
          </a:prstGeom>
        </p:spPr>
      </p:pic>
    </p:spTree>
    <p:extLst>
      <p:ext uri="{BB962C8B-B14F-4D97-AF65-F5344CB8AC3E}">
        <p14:creationId xmlns:p14="http://schemas.microsoft.com/office/powerpoint/2010/main" val="2107883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a:extLst>
              <a:ext uri="{FF2B5EF4-FFF2-40B4-BE49-F238E27FC236}">
                <a16:creationId xmlns:a16="http://schemas.microsoft.com/office/drawing/2014/main" id="{EE39F3C2-57A0-4D82-8CDA-100A5EABE296}"/>
              </a:ext>
            </a:extLst>
          </p:cNvPr>
          <p:cNvSpPr>
            <a:spLocks noChangeArrowheads="1"/>
          </p:cNvSpPr>
          <p:nvPr/>
        </p:nvSpPr>
        <p:spPr bwMode="auto">
          <a:xfrm>
            <a:off x="3103563" y="36607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GT"/>
          </a:p>
        </p:txBody>
      </p:sp>
      <p:graphicFrame>
        <p:nvGraphicFramePr>
          <p:cNvPr id="2" name="Table 1">
            <a:extLst>
              <a:ext uri="{FF2B5EF4-FFF2-40B4-BE49-F238E27FC236}">
                <a16:creationId xmlns:a16="http://schemas.microsoft.com/office/drawing/2014/main" id="{0E760BC4-8A18-4363-A023-36F44E2904F9}"/>
              </a:ext>
            </a:extLst>
          </p:cNvPr>
          <p:cNvGraphicFramePr>
            <a:graphicFrameLocks noGrp="1"/>
          </p:cNvGraphicFramePr>
          <p:nvPr>
            <p:extLst>
              <p:ext uri="{D42A27DB-BD31-4B8C-83A1-F6EECF244321}">
                <p14:modId xmlns:p14="http://schemas.microsoft.com/office/powerpoint/2010/main" val="4219938278"/>
              </p:ext>
            </p:extLst>
          </p:nvPr>
        </p:nvGraphicFramePr>
        <p:xfrm>
          <a:off x="714400" y="467669"/>
          <a:ext cx="10763199" cy="2502480"/>
        </p:xfrm>
        <a:graphic>
          <a:graphicData uri="http://schemas.openxmlformats.org/drawingml/2006/table">
            <a:tbl>
              <a:tblPr firstRow="1" firstCol="1" bandRow="1">
                <a:tableStyleId>{5A111915-BE36-4E01-A7E5-04B1672EAD32}</a:tableStyleId>
              </a:tblPr>
              <a:tblGrid>
                <a:gridCol w="1426035">
                  <a:extLst>
                    <a:ext uri="{9D8B030D-6E8A-4147-A177-3AD203B41FA5}">
                      <a16:colId xmlns:a16="http://schemas.microsoft.com/office/drawing/2014/main" val="4207984286"/>
                    </a:ext>
                  </a:extLst>
                </a:gridCol>
                <a:gridCol w="9337164">
                  <a:extLst>
                    <a:ext uri="{9D8B030D-6E8A-4147-A177-3AD203B41FA5}">
                      <a16:colId xmlns:a16="http://schemas.microsoft.com/office/drawing/2014/main" val="376387024"/>
                    </a:ext>
                  </a:extLst>
                </a:gridCol>
              </a:tblGrid>
              <a:tr h="0">
                <a:tc>
                  <a:txBody>
                    <a:bodyPr/>
                    <a:lstStyle/>
                    <a:p>
                      <a:pPr algn="l">
                        <a:lnSpc>
                          <a:spcPct val="107000"/>
                        </a:lnSpc>
                        <a:spcAft>
                          <a:spcPts val="800"/>
                        </a:spcAft>
                      </a:pPr>
                      <a:endParaRPr lang="es-GT" sz="1600" dirty="0">
                        <a:effectLst/>
                        <a:latin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800"/>
                        </a:spcAft>
                      </a:pPr>
                      <a:r>
                        <a:rPr lang="en-US" sz="1600" cap="all" dirty="0" err="1">
                          <a:effectLst/>
                        </a:rPr>
                        <a:t>Mobiliario</a:t>
                      </a:r>
                      <a:endParaRPr lang="es-GT" sz="1600" dirty="0">
                        <a:effectLst/>
                        <a:latin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41067892"/>
                  </a:ext>
                </a:extLst>
              </a:tr>
              <a:tr h="346964">
                <a:tc>
                  <a:txBody>
                    <a:bodyPr/>
                    <a:lstStyle/>
                    <a:p>
                      <a:pPr algn="ctr">
                        <a:lnSpc>
                          <a:spcPct val="107000"/>
                        </a:lnSpc>
                        <a:spcAft>
                          <a:spcPts val="800"/>
                        </a:spcAft>
                      </a:pPr>
                      <a:r>
                        <a:rPr lang="en-US" sz="1600" cap="all" dirty="0">
                          <a:effectLst/>
                        </a:rPr>
                        <a:t>362</a:t>
                      </a:r>
                      <a:endParaRPr lang="es-GT"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s-GT" sz="1600" dirty="0">
                          <a:effectLst/>
                        </a:rPr>
                        <a:t>Juegos de mesa hexagonal con sillas para preprimaria</a:t>
                      </a:r>
                      <a:endParaRPr lang="es-GT"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20012826"/>
                  </a:ext>
                </a:extLst>
              </a:tr>
              <a:tr h="378576">
                <a:tc>
                  <a:txBody>
                    <a:bodyPr/>
                    <a:lstStyle/>
                    <a:p>
                      <a:pPr algn="ctr">
                        <a:lnSpc>
                          <a:spcPct val="107000"/>
                        </a:lnSpc>
                        <a:spcAft>
                          <a:spcPts val="800"/>
                        </a:spcAft>
                      </a:pPr>
                      <a:r>
                        <a:rPr lang="es-GT" sz="1600" dirty="0">
                          <a:effectLst/>
                        </a:rPr>
                        <a:t>5,286</a:t>
                      </a:r>
                      <a:endParaRPr lang="es-GT"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s-GT" sz="1600" dirty="0">
                          <a:effectLst/>
                        </a:rPr>
                        <a:t>Mesas bipersonales con silla para primaria </a:t>
                      </a:r>
                      <a:endParaRPr lang="es-GT"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92320356"/>
                  </a:ext>
                </a:extLst>
              </a:tr>
              <a:tr h="378576">
                <a:tc>
                  <a:txBody>
                    <a:bodyPr/>
                    <a:lstStyle/>
                    <a:p>
                      <a:pPr algn="ctr">
                        <a:lnSpc>
                          <a:spcPct val="107000"/>
                        </a:lnSpc>
                        <a:spcAft>
                          <a:spcPts val="800"/>
                        </a:spcAft>
                      </a:pPr>
                      <a:r>
                        <a:rPr lang="en-US" sz="1600" cap="all" dirty="0">
                          <a:effectLst/>
                        </a:rPr>
                        <a:t>258</a:t>
                      </a:r>
                      <a:endParaRPr lang="es-GT"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s-GT" sz="1600" dirty="0">
                          <a:effectLst/>
                        </a:rPr>
                        <a:t>Mesas bipersonales con silla para básico</a:t>
                      </a:r>
                      <a:endParaRPr lang="es-GT"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76278940"/>
                  </a:ext>
                </a:extLst>
              </a:tr>
              <a:tr h="378576">
                <a:tc>
                  <a:txBody>
                    <a:bodyPr/>
                    <a:lstStyle/>
                    <a:p>
                      <a:pPr algn="ctr">
                        <a:lnSpc>
                          <a:spcPct val="107000"/>
                        </a:lnSpc>
                        <a:spcAft>
                          <a:spcPts val="800"/>
                        </a:spcAft>
                      </a:pPr>
                      <a:r>
                        <a:rPr lang="es-GT" sz="1600" dirty="0">
                          <a:effectLst/>
                        </a:rPr>
                        <a:t>50</a:t>
                      </a:r>
                      <a:endParaRPr lang="es-GT"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s-GT" sz="1600" dirty="0">
                          <a:effectLst/>
                        </a:rPr>
                        <a:t>Mesas bipersonales con silla para diversificado</a:t>
                      </a:r>
                      <a:endParaRPr lang="es-GT"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04301392"/>
                  </a:ext>
                </a:extLst>
              </a:tr>
              <a:tr h="378576">
                <a:tc>
                  <a:txBody>
                    <a:bodyPr/>
                    <a:lstStyle/>
                    <a:p>
                      <a:pPr algn="ctr">
                        <a:lnSpc>
                          <a:spcPct val="107000"/>
                        </a:lnSpc>
                        <a:spcAft>
                          <a:spcPts val="800"/>
                        </a:spcAft>
                      </a:pPr>
                      <a:r>
                        <a:rPr lang="es-GT" sz="1600" dirty="0">
                          <a:effectLst/>
                        </a:rPr>
                        <a:t>405</a:t>
                      </a:r>
                      <a:endParaRPr lang="es-GT"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s-GT" sz="1600" dirty="0">
                          <a:effectLst/>
                        </a:rPr>
                        <a:t>Mesas de trabajo para docentes </a:t>
                      </a:r>
                      <a:endParaRPr lang="es-GT"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39941971"/>
                  </a:ext>
                </a:extLst>
              </a:tr>
              <a:tr h="378576">
                <a:tc>
                  <a:txBody>
                    <a:bodyPr/>
                    <a:lstStyle/>
                    <a:p>
                      <a:pPr algn="ctr">
                        <a:lnSpc>
                          <a:spcPct val="107000"/>
                        </a:lnSpc>
                        <a:spcAft>
                          <a:spcPts val="800"/>
                        </a:spcAft>
                      </a:pPr>
                      <a:r>
                        <a:rPr lang="en-US" sz="1600">
                          <a:effectLst/>
                        </a:rPr>
                        <a:t>342</a:t>
                      </a:r>
                      <a:endParaRPr lang="es-GT"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7000"/>
                        </a:lnSpc>
                        <a:spcAft>
                          <a:spcPts val="800"/>
                        </a:spcAft>
                      </a:pPr>
                      <a:r>
                        <a:rPr lang="en-US" sz="1600" dirty="0" err="1">
                          <a:effectLst/>
                        </a:rPr>
                        <a:t>Pizarrones</a:t>
                      </a:r>
                      <a:r>
                        <a:rPr lang="en-US" sz="1600" dirty="0">
                          <a:effectLst/>
                        </a:rPr>
                        <a:t> para </a:t>
                      </a:r>
                      <a:r>
                        <a:rPr lang="es-GT" sz="1600" dirty="0">
                          <a:effectLst/>
                        </a:rPr>
                        <a:t>módulos</a:t>
                      </a:r>
                      <a:r>
                        <a:rPr lang="en-US" sz="1600" dirty="0">
                          <a:effectLst/>
                        </a:rPr>
                        <a:t> </a:t>
                      </a:r>
                      <a:r>
                        <a:rPr lang="en-US" sz="1600" dirty="0" err="1">
                          <a:effectLst/>
                        </a:rPr>
                        <a:t>educativos</a:t>
                      </a:r>
                      <a:endParaRPr lang="es-GT"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07330010"/>
                  </a:ext>
                </a:extLst>
              </a:tr>
            </a:tbl>
          </a:graphicData>
        </a:graphic>
      </p:graphicFrame>
      <p:sp>
        <p:nvSpPr>
          <p:cNvPr id="9" name="TextBox 8">
            <a:extLst>
              <a:ext uri="{FF2B5EF4-FFF2-40B4-BE49-F238E27FC236}">
                <a16:creationId xmlns:a16="http://schemas.microsoft.com/office/drawing/2014/main" id="{246764DB-E2F2-42CF-9941-3BB0D53E54E8}"/>
              </a:ext>
            </a:extLst>
          </p:cNvPr>
          <p:cNvSpPr txBox="1"/>
          <p:nvPr/>
        </p:nvSpPr>
        <p:spPr>
          <a:xfrm>
            <a:off x="523499" y="3197225"/>
            <a:ext cx="11077097" cy="3144259"/>
          </a:xfrm>
          <a:prstGeom prst="rect">
            <a:avLst/>
          </a:prstGeom>
          <a:noFill/>
        </p:spPr>
        <p:txBody>
          <a:bodyPr wrap="square">
            <a:spAutoFit/>
          </a:bodyPr>
          <a:lstStyle/>
          <a:p>
            <a:pPr algn="just">
              <a:lnSpc>
                <a:spcPct val="115000"/>
              </a:lnSpc>
              <a:spcAft>
                <a:spcPts val="800"/>
              </a:spcAft>
            </a:pPr>
            <a:r>
              <a:rPr lang="es-GT" sz="1800" dirty="0">
                <a:effectLst/>
                <a:latin typeface="Times New Roman" panose="02020603050405020304" pitchFamily="18" charset="0"/>
                <a:ea typeface="Calibri" panose="020F0502020204030204" pitchFamily="34" charset="0"/>
                <a:cs typeface="Times New Roman" panose="02020603050405020304" pitchFamily="18" charset="0"/>
              </a:rPr>
              <a:t>Durante el año 2021 cabe destacar que se inició la construcción de la  Escuela Bicentenario Finca la Industria, Km 58.10 Carretera al Puerto de San José, Escuintla, Escuintla, la cual lleva un avance físico del  85.27 %. Este proyecto beneficiará a  mas de 1,120 estudiantes.</a:t>
            </a:r>
            <a:endParaRPr lang="es-GT"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es-GT" sz="1800" dirty="0">
                <a:effectLst/>
                <a:latin typeface="Times New Roman" panose="02020603050405020304" pitchFamily="18" charset="0"/>
                <a:ea typeface="Calibri" panose="020F0502020204030204" pitchFamily="34" charset="0"/>
                <a:cs typeface="Times New Roman" panose="02020603050405020304" pitchFamily="18" charset="0"/>
              </a:rPr>
              <a:t>Así mismo durante el año 2021, se logró reiniciar la construcción del Hospital Nacional de San Pedro </a:t>
            </a:r>
            <a:r>
              <a:rPr lang="es-GT" sz="1800" dirty="0" err="1">
                <a:effectLst/>
                <a:latin typeface="Times New Roman" panose="02020603050405020304" pitchFamily="18" charset="0"/>
                <a:ea typeface="Calibri" panose="020F0502020204030204" pitchFamily="34" charset="0"/>
                <a:cs typeface="Times New Roman" panose="02020603050405020304" pitchFamily="18" charset="0"/>
              </a:rPr>
              <a:t>Necta</a:t>
            </a:r>
            <a:r>
              <a:rPr lang="es-GT" sz="1800" dirty="0">
                <a:effectLst/>
                <a:latin typeface="Times New Roman" panose="02020603050405020304" pitchFamily="18" charset="0"/>
                <a:ea typeface="Calibri" panose="020F0502020204030204" pitchFamily="34" charset="0"/>
                <a:cs typeface="Times New Roman" panose="02020603050405020304" pitchFamily="18" charset="0"/>
              </a:rPr>
              <a:t> en Huehuetenango, proyecto que se encontraba detenido desde el año 2011.</a:t>
            </a:r>
          </a:p>
          <a:p>
            <a:pPr algn="just">
              <a:lnSpc>
                <a:spcPct val="115000"/>
              </a:lnSpc>
              <a:spcAft>
                <a:spcPts val="800"/>
              </a:spcAft>
            </a:pPr>
            <a:r>
              <a:rPr lang="es-GT" sz="1800" dirty="0">
                <a:effectLst/>
                <a:latin typeface="Times New Roman" panose="02020603050405020304" pitchFamily="18" charset="0"/>
                <a:ea typeface="Calibri" panose="020F0502020204030204" pitchFamily="34" charset="0"/>
                <a:cs typeface="Times New Roman" panose="02020603050405020304" pitchFamily="18" charset="0"/>
              </a:rPr>
              <a:t> Además es importante hacer mención sobre dos construcciones que pertenecerán a las Delegaciones Departamentales de la Secretaría de Planificación y Programación de la Presidencia SEGEPLAN ubicadas una en Ixcán, Quiché, con avance físico del 90.81% y otra  Delegación Departamental ubicada en el Departamento de Petén en el Municipio de Flores, este con el avance físico del 88.82 %.</a:t>
            </a:r>
            <a:endParaRPr lang="es-GT"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1" name="Picture 10">
            <a:extLst>
              <a:ext uri="{FF2B5EF4-FFF2-40B4-BE49-F238E27FC236}">
                <a16:creationId xmlns:a16="http://schemas.microsoft.com/office/drawing/2014/main" id="{DD910A0D-A73F-4AA5-9404-6FD894E34C9E}"/>
              </a:ext>
            </a:extLst>
          </p:cNvPr>
          <p:cNvPicPr>
            <a:picLocks noChangeAspect="1"/>
          </p:cNvPicPr>
          <p:nvPr/>
        </p:nvPicPr>
        <p:blipFill>
          <a:blip r:embed="rId2"/>
          <a:stretch>
            <a:fillRect/>
          </a:stretch>
        </p:blipFill>
        <p:spPr>
          <a:xfrm>
            <a:off x="7901769" y="6022303"/>
            <a:ext cx="2857500" cy="742950"/>
          </a:xfrm>
          <a:prstGeom prst="rect">
            <a:avLst/>
          </a:prstGeom>
        </p:spPr>
      </p:pic>
      <p:pic>
        <p:nvPicPr>
          <p:cNvPr id="12" name="Picture 11">
            <a:extLst>
              <a:ext uri="{FF2B5EF4-FFF2-40B4-BE49-F238E27FC236}">
                <a16:creationId xmlns:a16="http://schemas.microsoft.com/office/drawing/2014/main" id="{09705FB9-35A7-44A2-9585-D6E3C0607986}"/>
              </a:ext>
            </a:extLst>
          </p:cNvPr>
          <p:cNvPicPr>
            <a:picLocks noChangeAspect="1"/>
          </p:cNvPicPr>
          <p:nvPr/>
        </p:nvPicPr>
        <p:blipFill>
          <a:blip r:embed="rId3"/>
          <a:stretch>
            <a:fillRect/>
          </a:stretch>
        </p:blipFill>
        <p:spPr>
          <a:xfrm>
            <a:off x="10945219" y="6032112"/>
            <a:ext cx="600303" cy="742950"/>
          </a:xfrm>
          <a:prstGeom prst="rect">
            <a:avLst/>
          </a:prstGeom>
        </p:spPr>
      </p:pic>
    </p:spTree>
    <p:extLst>
      <p:ext uri="{BB962C8B-B14F-4D97-AF65-F5344CB8AC3E}">
        <p14:creationId xmlns:p14="http://schemas.microsoft.com/office/powerpoint/2010/main" val="13514104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44D0C2B6-BCDC-244F-A0F0-012CD237FDEE}"/>
              </a:ext>
            </a:extLst>
          </p:cNvPr>
          <p:cNvSpPr txBox="1"/>
          <p:nvPr/>
        </p:nvSpPr>
        <p:spPr>
          <a:xfrm>
            <a:off x="1524285" y="2532239"/>
            <a:ext cx="9517156" cy="1169551"/>
          </a:xfrm>
          <a:prstGeom prst="rect">
            <a:avLst/>
          </a:prstGeom>
          <a:noFill/>
        </p:spPr>
        <p:txBody>
          <a:bodyPr wrap="square" rtlCol="0">
            <a:spAutoFit/>
          </a:bodyPr>
          <a:lstStyle/>
          <a:p>
            <a:pPr algn="ctr"/>
            <a:r>
              <a:rPr lang="es-GT" sz="7000" b="1" dirty="0">
                <a:solidFill>
                  <a:schemeClr val="bg1"/>
                </a:solidFill>
                <a:latin typeface="Arial Black" panose="020B0A04020102020204" pitchFamily="34" charset="0"/>
              </a:rPr>
              <a:t>Beneficiarios</a:t>
            </a:r>
          </a:p>
        </p:txBody>
      </p:sp>
      <p:pic>
        <p:nvPicPr>
          <p:cNvPr id="4" name="Picture 3">
            <a:extLst>
              <a:ext uri="{FF2B5EF4-FFF2-40B4-BE49-F238E27FC236}">
                <a16:creationId xmlns:a16="http://schemas.microsoft.com/office/drawing/2014/main" id="{E10CA774-B82A-4CAC-A3ED-04C5E036C858}"/>
              </a:ext>
            </a:extLst>
          </p:cNvPr>
          <p:cNvPicPr>
            <a:picLocks noChangeAspect="1"/>
          </p:cNvPicPr>
          <p:nvPr/>
        </p:nvPicPr>
        <p:blipFill>
          <a:blip r:embed="rId3"/>
          <a:stretch>
            <a:fillRect/>
          </a:stretch>
        </p:blipFill>
        <p:spPr>
          <a:xfrm>
            <a:off x="11041441" y="5713711"/>
            <a:ext cx="900350" cy="1114296"/>
          </a:xfrm>
          <a:prstGeom prst="rect">
            <a:avLst/>
          </a:prstGeom>
        </p:spPr>
      </p:pic>
      <p:pic>
        <p:nvPicPr>
          <p:cNvPr id="6" name="Imagen 34">
            <a:extLst>
              <a:ext uri="{FF2B5EF4-FFF2-40B4-BE49-F238E27FC236}">
                <a16:creationId xmlns:a16="http://schemas.microsoft.com/office/drawing/2014/main" id="{345B173C-8AFB-4EFE-B096-D73CCAFB140A}"/>
              </a:ext>
            </a:extLst>
          </p:cNvPr>
          <p:cNvPicPr>
            <a:picLocks noChangeAspect="1"/>
          </p:cNvPicPr>
          <p:nvPr/>
        </p:nvPicPr>
        <p:blipFill>
          <a:blip r:embed="rId4">
            <a:clrChange>
              <a:clrFrom>
                <a:srgbClr val="F8FAFB"/>
              </a:clrFrom>
              <a:clrTo>
                <a:srgbClr val="F8FAFB">
                  <a:alpha val="0"/>
                </a:srgbClr>
              </a:clrTo>
            </a:clrChange>
          </a:blip>
          <a:stretch>
            <a:fillRect/>
          </a:stretch>
        </p:blipFill>
        <p:spPr>
          <a:xfrm>
            <a:off x="9285315" y="3429000"/>
            <a:ext cx="1127927" cy="849884"/>
          </a:xfrm>
          <a:prstGeom prst="rect">
            <a:avLst/>
          </a:prstGeom>
        </p:spPr>
      </p:pic>
    </p:spTree>
    <p:extLst>
      <p:ext uri="{BB962C8B-B14F-4D97-AF65-F5344CB8AC3E}">
        <p14:creationId xmlns:p14="http://schemas.microsoft.com/office/powerpoint/2010/main" val="32475755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53910753-80C0-4D3C-A0D8-FE49315ACD6A}"/>
              </a:ext>
            </a:extLst>
          </p:cNvPr>
          <p:cNvSpPr txBox="1"/>
          <p:nvPr/>
        </p:nvSpPr>
        <p:spPr>
          <a:xfrm>
            <a:off x="549322" y="629291"/>
            <a:ext cx="10559955" cy="1802866"/>
          </a:xfrm>
          <a:prstGeom prst="rect">
            <a:avLst/>
          </a:prstGeom>
          <a:noFill/>
        </p:spPr>
        <p:txBody>
          <a:bodyPr wrap="square">
            <a:spAutoFit/>
          </a:bodyPr>
          <a:lstStyle/>
          <a:p>
            <a:pPr algn="just">
              <a:lnSpc>
                <a:spcPct val="115000"/>
              </a:lnSpc>
              <a:spcAft>
                <a:spcPts val="800"/>
              </a:spcAft>
            </a:pPr>
            <a:r>
              <a:rPr lang="es-GT" sz="2000" b="1" u="sng" dirty="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Beneficiarios</a:t>
            </a:r>
            <a:endParaRPr lang="es-GT"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s-GT" sz="1800" dirty="0">
                <a:effectLst/>
                <a:latin typeface="Times New Roman" panose="02020603050405020304" pitchFamily="18" charset="0"/>
                <a:ea typeface="Calibri" panose="020F0502020204030204" pitchFamily="34" charset="0"/>
                <a:cs typeface="Times New Roman" panose="02020603050405020304" pitchFamily="18" charset="0"/>
              </a:rPr>
              <a:t>La Unidad de Construcción de Edificios del Estado a través de sus proyectos de construcción, ampliación, reposición, mejoramiento, remozamientos integrales, cocinas dignas, proyectos de edificios públicos benefician a un total de 1,787,217 personas, distribuidas de la siguiente manera:</a:t>
            </a:r>
            <a:endParaRPr lang="es-GT"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800"/>
              </a:spcAft>
            </a:pPr>
            <a:r>
              <a:rPr lang="es-G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GT" sz="18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4" name="Table 13">
            <a:extLst>
              <a:ext uri="{FF2B5EF4-FFF2-40B4-BE49-F238E27FC236}">
                <a16:creationId xmlns:a16="http://schemas.microsoft.com/office/drawing/2014/main" id="{EB3BAF5C-21A4-43DD-AFB0-A7EADC3C8766}"/>
              </a:ext>
            </a:extLst>
          </p:cNvPr>
          <p:cNvGraphicFramePr>
            <a:graphicFrameLocks noGrp="1"/>
          </p:cNvGraphicFramePr>
          <p:nvPr>
            <p:extLst>
              <p:ext uri="{D42A27DB-BD31-4B8C-83A1-F6EECF244321}">
                <p14:modId xmlns:p14="http://schemas.microsoft.com/office/powerpoint/2010/main" val="2492530639"/>
              </p:ext>
            </p:extLst>
          </p:nvPr>
        </p:nvGraphicFramePr>
        <p:xfrm>
          <a:off x="1406306" y="2515095"/>
          <a:ext cx="8706685" cy="3243596"/>
        </p:xfrm>
        <a:graphic>
          <a:graphicData uri="http://schemas.openxmlformats.org/drawingml/2006/table">
            <a:tbl>
              <a:tblPr firstRow="1" firstCol="1" bandRow="1"/>
              <a:tblGrid>
                <a:gridCol w="4549854">
                  <a:extLst>
                    <a:ext uri="{9D8B030D-6E8A-4147-A177-3AD203B41FA5}">
                      <a16:colId xmlns:a16="http://schemas.microsoft.com/office/drawing/2014/main" val="78900910"/>
                    </a:ext>
                  </a:extLst>
                </a:gridCol>
                <a:gridCol w="4156831">
                  <a:extLst>
                    <a:ext uri="{9D8B030D-6E8A-4147-A177-3AD203B41FA5}">
                      <a16:colId xmlns:a16="http://schemas.microsoft.com/office/drawing/2014/main" val="1362378180"/>
                    </a:ext>
                  </a:extLst>
                </a:gridCol>
              </a:tblGrid>
              <a:tr h="789586">
                <a:tc>
                  <a:txBody>
                    <a:bodyPr/>
                    <a:lstStyle/>
                    <a:p>
                      <a:pPr marL="457200" algn="just">
                        <a:lnSpc>
                          <a:spcPct val="115000"/>
                        </a:lnSpc>
                      </a:pPr>
                      <a:r>
                        <a:rPr lang="es-GT"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Proyectos Educativos </a:t>
                      </a:r>
                    </a:p>
                    <a:p>
                      <a:pPr marL="457200" algn="just">
                        <a:lnSpc>
                          <a:spcPct val="115000"/>
                        </a:lnSpc>
                      </a:pPr>
                      <a:r>
                        <a:rPr lang="es-GT"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s-GT" sz="18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Reposición,construcción</a:t>
                      </a:r>
                      <a:r>
                        <a:rPr lang="es-GT"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mejoramiento)</a:t>
                      </a:r>
                      <a:endParaRPr lang="es-GT" sz="1800" dirty="0">
                        <a:solidFill>
                          <a:srgbClr val="2E74B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9CC2E5"/>
                      </a:solidFill>
                      <a:prstDash val="solid"/>
                      <a:round/>
                      <a:headEnd type="none" w="med" len="med"/>
                      <a:tailEnd type="none" w="med" len="med"/>
                    </a:lnT>
                    <a:lnB w="19050" cap="flat" cmpd="sng" algn="ctr">
                      <a:solidFill>
                        <a:srgbClr val="9CC2E5"/>
                      </a:solidFill>
                      <a:prstDash val="solid"/>
                      <a:round/>
                      <a:headEnd type="none" w="med" len="med"/>
                      <a:tailEnd type="none" w="med" len="med"/>
                    </a:lnB>
                  </a:tcPr>
                </a:tc>
                <a:tc>
                  <a:txBody>
                    <a:bodyPr/>
                    <a:lstStyle/>
                    <a:p>
                      <a:pPr marL="457200" algn="ctr">
                        <a:lnSpc>
                          <a:spcPct val="115000"/>
                        </a:lnSpc>
                        <a:spcAft>
                          <a:spcPts val="800"/>
                        </a:spcAft>
                      </a:pPr>
                      <a:r>
                        <a:rPr lang="es-GT"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12,291 personas</a:t>
                      </a:r>
                      <a:endParaRPr lang="es-GT" sz="1800">
                        <a:solidFill>
                          <a:srgbClr val="2E74B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9CC2E5"/>
                      </a:solidFill>
                      <a:prstDash val="solid"/>
                      <a:round/>
                      <a:headEnd type="none" w="med" len="med"/>
                      <a:tailEnd type="none" w="med" len="med"/>
                    </a:lnT>
                    <a:lnB w="19050" cap="flat" cmpd="sng" algn="ctr">
                      <a:solidFill>
                        <a:srgbClr val="9CC2E5"/>
                      </a:solidFill>
                      <a:prstDash val="solid"/>
                      <a:round/>
                      <a:headEnd type="none" w="med" len="med"/>
                      <a:tailEnd type="none" w="med" len="med"/>
                    </a:lnB>
                  </a:tcPr>
                </a:tc>
                <a:extLst>
                  <a:ext uri="{0D108BD9-81ED-4DB2-BD59-A6C34878D82A}">
                    <a16:rowId xmlns:a16="http://schemas.microsoft.com/office/drawing/2014/main" val="2759871896"/>
                  </a:ext>
                </a:extLst>
              </a:tr>
              <a:tr h="789586">
                <a:tc>
                  <a:txBody>
                    <a:bodyPr/>
                    <a:lstStyle/>
                    <a:p>
                      <a:pPr marL="457200" algn="just">
                        <a:lnSpc>
                          <a:spcPct val="115000"/>
                        </a:lnSpc>
                      </a:pPr>
                      <a:r>
                        <a:rPr lang="es-GT"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Proyectos de Salud (Mejoramiento e inversión)</a:t>
                      </a:r>
                      <a:endParaRPr lang="es-GT" sz="1800" dirty="0">
                        <a:solidFill>
                          <a:srgbClr val="2E74B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9050" cap="flat" cmpd="sng" algn="ctr">
                      <a:solidFill>
                        <a:srgbClr val="9CC2E5"/>
                      </a:solidFill>
                      <a:prstDash val="solid"/>
                      <a:round/>
                      <a:headEnd type="none" w="med" len="med"/>
                      <a:tailEnd type="none" w="med" len="med"/>
                    </a:lnT>
                    <a:lnB w="12700" cap="flat" cmpd="sng" algn="ctr">
                      <a:solidFill>
                        <a:srgbClr val="9CC2E5"/>
                      </a:solidFill>
                      <a:prstDash val="solid"/>
                      <a:round/>
                      <a:headEnd type="none" w="med" len="med"/>
                      <a:tailEnd type="none" w="med" len="med"/>
                    </a:lnB>
                    <a:solidFill>
                      <a:srgbClr val="DEEAF6"/>
                    </a:solidFill>
                  </a:tcPr>
                </a:tc>
                <a:tc>
                  <a:txBody>
                    <a:bodyPr/>
                    <a:lstStyle/>
                    <a:p>
                      <a:pPr marL="457200" algn="ctr">
                        <a:lnSpc>
                          <a:spcPct val="115000"/>
                        </a:lnSpc>
                        <a:spcAft>
                          <a:spcPts val="800"/>
                        </a:spcAft>
                      </a:pPr>
                      <a:r>
                        <a:rPr lang="es-GT"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1,660,407 personas</a:t>
                      </a:r>
                      <a:endParaRPr lang="es-GT" sz="1800">
                        <a:solidFill>
                          <a:srgbClr val="2E74B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9050" cap="flat" cmpd="sng" algn="ctr">
                      <a:solidFill>
                        <a:srgbClr val="9CC2E5"/>
                      </a:solidFill>
                      <a:prstDash val="solid"/>
                      <a:round/>
                      <a:headEnd type="none" w="med" len="med"/>
                      <a:tailEnd type="none" w="med" len="med"/>
                    </a:lnT>
                    <a:lnB w="12700" cap="flat" cmpd="sng" algn="ctr">
                      <a:solidFill>
                        <a:srgbClr val="9CC2E5"/>
                      </a:solidFill>
                      <a:prstDash val="solid"/>
                      <a:round/>
                      <a:headEnd type="none" w="med" len="med"/>
                      <a:tailEnd type="none" w="med" len="med"/>
                    </a:lnB>
                    <a:solidFill>
                      <a:srgbClr val="DEEAF6"/>
                    </a:solidFill>
                  </a:tcPr>
                </a:tc>
                <a:extLst>
                  <a:ext uri="{0D108BD9-81ED-4DB2-BD59-A6C34878D82A}">
                    <a16:rowId xmlns:a16="http://schemas.microsoft.com/office/drawing/2014/main" val="656992158"/>
                  </a:ext>
                </a:extLst>
              </a:tr>
              <a:tr h="381902">
                <a:tc>
                  <a:txBody>
                    <a:bodyPr/>
                    <a:lstStyle/>
                    <a:p>
                      <a:pPr marL="457200" algn="just">
                        <a:lnSpc>
                          <a:spcPct val="115000"/>
                        </a:lnSpc>
                      </a:pPr>
                      <a:r>
                        <a:rPr lang="es-GT" sz="18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Edificios Públicos (Construcción)</a:t>
                      </a:r>
                      <a:endParaRPr lang="es-GT" sz="1800">
                        <a:solidFill>
                          <a:srgbClr val="2E74B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9CC2E5"/>
                      </a:solidFill>
                      <a:prstDash val="solid"/>
                      <a:round/>
                      <a:headEnd type="none" w="med" len="med"/>
                      <a:tailEnd type="none" w="med" len="med"/>
                    </a:lnT>
                    <a:lnB w="12700" cap="flat" cmpd="sng" algn="ctr">
                      <a:solidFill>
                        <a:srgbClr val="9CC2E5"/>
                      </a:solidFill>
                      <a:prstDash val="solid"/>
                      <a:round/>
                      <a:headEnd type="none" w="med" len="med"/>
                      <a:tailEnd type="none" w="med" len="med"/>
                    </a:lnB>
                  </a:tcPr>
                </a:tc>
                <a:tc>
                  <a:txBody>
                    <a:bodyPr/>
                    <a:lstStyle/>
                    <a:p>
                      <a:pPr marL="457200" algn="ctr">
                        <a:lnSpc>
                          <a:spcPct val="115000"/>
                        </a:lnSpc>
                        <a:spcAft>
                          <a:spcPts val="800"/>
                        </a:spcAft>
                      </a:pPr>
                      <a:r>
                        <a:rPr lang="es-GT"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548 personas</a:t>
                      </a:r>
                      <a:endParaRPr lang="es-GT" sz="1800" dirty="0">
                        <a:solidFill>
                          <a:srgbClr val="2E74B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9CC2E5"/>
                      </a:solidFill>
                      <a:prstDash val="solid"/>
                      <a:round/>
                      <a:headEnd type="none" w="med" len="med"/>
                      <a:tailEnd type="none" w="med" len="med"/>
                    </a:lnT>
                    <a:lnB w="12700" cap="flat" cmpd="sng" algn="ctr">
                      <a:solidFill>
                        <a:srgbClr val="9CC2E5"/>
                      </a:solidFill>
                      <a:prstDash val="solid"/>
                      <a:round/>
                      <a:headEnd type="none" w="med" len="med"/>
                      <a:tailEnd type="none" w="med" len="med"/>
                    </a:lnB>
                  </a:tcPr>
                </a:tc>
                <a:extLst>
                  <a:ext uri="{0D108BD9-81ED-4DB2-BD59-A6C34878D82A}">
                    <a16:rowId xmlns:a16="http://schemas.microsoft.com/office/drawing/2014/main" val="2429840"/>
                  </a:ext>
                </a:extLst>
              </a:tr>
              <a:tr h="381902">
                <a:tc>
                  <a:txBody>
                    <a:bodyPr/>
                    <a:lstStyle/>
                    <a:p>
                      <a:pPr marL="457200" algn="just">
                        <a:lnSpc>
                          <a:spcPct val="115000"/>
                        </a:lnSpc>
                      </a:pPr>
                      <a:r>
                        <a:rPr lang="es-GT" sz="18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Remozamientos Integrales</a:t>
                      </a:r>
                      <a:endParaRPr lang="es-GT" sz="1800">
                        <a:solidFill>
                          <a:srgbClr val="2E74B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9CC2E5"/>
                      </a:solidFill>
                      <a:prstDash val="solid"/>
                      <a:round/>
                      <a:headEnd type="none" w="med" len="med"/>
                      <a:tailEnd type="none" w="med" len="med"/>
                    </a:lnT>
                    <a:lnB w="12700" cap="flat" cmpd="sng" algn="ctr">
                      <a:solidFill>
                        <a:srgbClr val="9CC2E5"/>
                      </a:solidFill>
                      <a:prstDash val="solid"/>
                      <a:round/>
                      <a:headEnd type="none" w="med" len="med"/>
                      <a:tailEnd type="none" w="med" len="med"/>
                    </a:lnB>
                    <a:solidFill>
                      <a:srgbClr val="DEEAF6"/>
                    </a:solidFill>
                  </a:tcPr>
                </a:tc>
                <a:tc>
                  <a:txBody>
                    <a:bodyPr/>
                    <a:lstStyle/>
                    <a:p>
                      <a:pPr marL="457200" algn="ctr">
                        <a:lnSpc>
                          <a:spcPct val="115000"/>
                        </a:lnSpc>
                        <a:spcAft>
                          <a:spcPts val="800"/>
                        </a:spcAft>
                      </a:pPr>
                      <a:r>
                        <a:rPr lang="es-GT"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36,850 personas</a:t>
                      </a:r>
                      <a:endParaRPr lang="es-GT" sz="1800">
                        <a:solidFill>
                          <a:srgbClr val="2E74B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9CC2E5"/>
                      </a:solidFill>
                      <a:prstDash val="solid"/>
                      <a:round/>
                      <a:headEnd type="none" w="med" len="med"/>
                      <a:tailEnd type="none" w="med" len="med"/>
                    </a:lnT>
                    <a:lnB w="12700" cap="flat" cmpd="sng" algn="ctr">
                      <a:solidFill>
                        <a:srgbClr val="9CC2E5"/>
                      </a:solidFill>
                      <a:prstDash val="solid"/>
                      <a:round/>
                      <a:headEnd type="none" w="med" len="med"/>
                      <a:tailEnd type="none" w="med" len="med"/>
                    </a:lnB>
                    <a:solidFill>
                      <a:srgbClr val="DEEAF6"/>
                    </a:solidFill>
                  </a:tcPr>
                </a:tc>
                <a:extLst>
                  <a:ext uri="{0D108BD9-81ED-4DB2-BD59-A6C34878D82A}">
                    <a16:rowId xmlns:a16="http://schemas.microsoft.com/office/drawing/2014/main" val="1184899740"/>
                  </a:ext>
                </a:extLst>
              </a:tr>
              <a:tr h="381902">
                <a:tc>
                  <a:txBody>
                    <a:bodyPr/>
                    <a:lstStyle/>
                    <a:p>
                      <a:pPr marL="457200" algn="just">
                        <a:lnSpc>
                          <a:spcPct val="115000"/>
                        </a:lnSpc>
                      </a:pPr>
                      <a:r>
                        <a:rPr lang="es-GT" sz="18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Cocinas Dignas </a:t>
                      </a:r>
                      <a:endParaRPr lang="es-GT" sz="1800">
                        <a:solidFill>
                          <a:srgbClr val="2E74B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9CC2E5"/>
                      </a:solidFill>
                      <a:prstDash val="solid"/>
                      <a:round/>
                      <a:headEnd type="none" w="med" len="med"/>
                      <a:tailEnd type="none" w="med" len="med"/>
                    </a:lnT>
                    <a:lnB w="12700" cap="flat" cmpd="sng" algn="ctr">
                      <a:solidFill>
                        <a:srgbClr val="9CC2E5"/>
                      </a:solidFill>
                      <a:prstDash val="solid"/>
                      <a:round/>
                      <a:headEnd type="none" w="med" len="med"/>
                      <a:tailEnd type="none" w="med" len="med"/>
                    </a:lnB>
                  </a:tcPr>
                </a:tc>
                <a:tc>
                  <a:txBody>
                    <a:bodyPr/>
                    <a:lstStyle/>
                    <a:p>
                      <a:pPr marL="457200" algn="ctr">
                        <a:lnSpc>
                          <a:spcPct val="115000"/>
                        </a:lnSpc>
                        <a:spcAft>
                          <a:spcPts val="800"/>
                        </a:spcAft>
                      </a:pPr>
                      <a:r>
                        <a:rPr lang="es-GT"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63,143 personas</a:t>
                      </a:r>
                      <a:endParaRPr lang="es-GT" sz="1800" dirty="0">
                        <a:solidFill>
                          <a:srgbClr val="2E74B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9CC2E5"/>
                      </a:solidFill>
                      <a:prstDash val="solid"/>
                      <a:round/>
                      <a:headEnd type="none" w="med" len="med"/>
                      <a:tailEnd type="none" w="med" len="med"/>
                    </a:lnT>
                    <a:lnB w="12700" cap="flat" cmpd="sng" algn="ctr">
                      <a:solidFill>
                        <a:srgbClr val="9CC2E5"/>
                      </a:solidFill>
                      <a:prstDash val="solid"/>
                      <a:round/>
                      <a:headEnd type="none" w="med" len="med"/>
                      <a:tailEnd type="none" w="med" len="med"/>
                    </a:lnB>
                  </a:tcPr>
                </a:tc>
                <a:extLst>
                  <a:ext uri="{0D108BD9-81ED-4DB2-BD59-A6C34878D82A}">
                    <a16:rowId xmlns:a16="http://schemas.microsoft.com/office/drawing/2014/main" val="3852755527"/>
                  </a:ext>
                </a:extLst>
              </a:tr>
              <a:tr h="381902">
                <a:tc>
                  <a:txBody>
                    <a:bodyPr/>
                    <a:lstStyle/>
                    <a:p>
                      <a:pPr marL="457200" algn="just">
                        <a:lnSpc>
                          <a:spcPct val="115000"/>
                        </a:lnSpc>
                      </a:pPr>
                      <a:r>
                        <a:rPr lang="es-GT" sz="18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Mobiliario Escolar</a:t>
                      </a:r>
                      <a:endParaRPr lang="es-GT" sz="1800">
                        <a:solidFill>
                          <a:srgbClr val="2E74B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9CC2E5"/>
                      </a:solidFill>
                      <a:prstDash val="solid"/>
                      <a:round/>
                      <a:headEnd type="none" w="med" len="med"/>
                      <a:tailEnd type="none" w="med" len="med"/>
                    </a:lnT>
                    <a:lnB w="12700" cap="flat" cmpd="sng" algn="ctr">
                      <a:solidFill>
                        <a:srgbClr val="9CC2E5"/>
                      </a:solidFill>
                      <a:prstDash val="solid"/>
                      <a:round/>
                      <a:headEnd type="none" w="med" len="med"/>
                      <a:tailEnd type="none" w="med" len="med"/>
                    </a:lnB>
                    <a:solidFill>
                      <a:srgbClr val="DEEAF6"/>
                    </a:solidFill>
                  </a:tcPr>
                </a:tc>
                <a:tc>
                  <a:txBody>
                    <a:bodyPr/>
                    <a:lstStyle/>
                    <a:p>
                      <a:pPr marL="457200" algn="ctr">
                        <a:lnSpc>
                          <a:spcPct val="115000"/>
                        </a:lnSpc>
                        <a:spcAft>
                          <a:spcPts val="800"/>
                        </a:spcAft>
                      </a:pPr>
                      <a:r>
                        <a:rPr lang="es-GT"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13,978 personas</a:t>
                      </a:r>
                      <a:endParaRPr lang="es-GT" sz="1800" dirty="0">
                        <a:solidFill>
                          <a:srgbClr val="2E74B5"/>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9CC2E5"/>
                      </a:solidFill>
                      <a:prstDash val="solid"/>
                      <a:round/>
                      <a:headEnd type="none" w="med" len="med"/>
                      <a:tailEnd type="none" w="med" len="med"/>
                    </a:lnT>
                    <a:lnB w="12700" cap="flat" cmpd="sng" algn="ctr">
                      <a:solidFill>
                        <a:srgbClr val="9CC2E5"/>
                      </a:solidFill>
                      <a:prstDash val="solid"/>
                      <a:round/>
                      <a:headEnd type="none" w="med" len="med"/>
                      <a:tailEnd type="none" w="med" len="med"/>
                    </a:lnB>
                    <a:solidFill>
                      <a:srgbClr val="DEEAF6"/>
                    </a:solidFill>
                  </a:tcPr>
                </a:tc>
                <a:extLst>
                  <a:ext uri="{0D108BD9-81ED-4DB2-BD59-A6C34878D82A}">
                    <a16:rowId xmlns:a16="http://schemas.microsoft.com/office/drawing/2014/main" val="551012693"/>
                  </a:ext>
                </a:extLst>
              </a:tr>
            </a:tbl>
          </a:graphicData>
        </a:graphic>
      </p:graphicFrame>
      <p:pic>
        <p:nvPicPr>
          <p:cNvPr id="15" name="Picture 14">
            <a:extLst>
              <a:ext uri="{FF2B5EF4-FFF2-40B4-BE49-F238E27FC236}">
                <a16:creationId xmlns:a16="http://schemas.microsoft.com/office/drawing/2014/main" id="{57F517CC-4DDC-4477-975B-523E5206660D}"/>
              </a:ext>
            </a:extLst>
          </p:cNvPr>
          <p:cNvPicPr>
            <a:picLocks noChangeAspect="1"/>
          </p:cNvPicPr>
          <p:nvPr/>
        </p:nvPicPr>
        <p:blipFill>
          <a:blip r:embed="rId2"/>
          <a:stretch>
            <a:fillRect/>
          </a:stretch>
        </p:blipFill>
        <p:spPr>
          <a:xfrm>
            <a:off x="8387870" y="6115050"/>
            <a:ext cx="2857500" cy="742950"/>
          </a:xfrm>
          <a:prstGeom prst="rect">
            <a:avLst/>
          </a:prstGeom>
        </p:spPr>
      </p:pic>
      <p:pic>
        <p:nvPicPr>
          <p:cNvPr id="16" name="Picture 15">
            <a:extLst>
              <a:ext uri="{FF2B5EF4-FFF2-40B4-BE49-F238E27FC236}">
                <a16:creationId xmlns:a16="http://schemas.microsoft.com/office/drawing/2014/main" id="{DCDFA4D2-4DDD-4CC5-A6F2-3B4C0D0A4D7A}"/>
              </a:ext>
            </a:extLst>
          </p:cNvPr>
          <p:cNvPicPr>
            <a:picLocks noChangeAspect="1"/>
          </p:cNvPicPr>
          <p:nvPr/>
        </p:nvPicPr>
        <p:blipFill>
          <a:blip r:embed="rId3"/>
          <a:stretch>
            <a:fillRect/>
          </a:stretch>
        </p:blipFill>
        <p:spPr>
          <a:xfrm>
            <a:off x="11245370" y="6032112"/>
            <a:ext cx="600303" cy="742950"/>
          </a:xfrm>
          <a:prstGeom prst="rect">
            <a:avLst/>
          </a:prstGeom>
        </p:spPr>
      </p:pic>
    </p:spTree>
    <p:extLst>
      <p:ext uri="{BB962C8B-B14F-4D97-AF65-F5344CB8AC3E}">
        <p14:creationId xmlns:p14="http://schemas.microsoft.com/office/powerpoint/2010/main" val="3826658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44D0C2B6-BCDC-244F-A0F0-012CD237FDEE}"/>
              </a:ext>
            </a:extLst>
          </p:cNvPr>
          <p:cNvSpPr txBox="1"/>
          <p:nvPr/>
        </p:nvSpPr>
        <p:spPr>
          <a:xfrm>
            <a:off x="1606171" y="2013624"/>
            <a:ext cx="9517156" cy="2123658"/>
          </a:xfrm>
          <a:prstGeom prst="rect">
            <a:avLst/>
          </a:prstGeom>
          <a:noFill/>
        </p:spPr>
        <p:txBody>
          <a:bodyPr wrap="square" rtlCol="0">
            <a:spAutoFit/>
          </a:bodyPr>
          <a:lstStyle/>
          <a:p>
            <a:pPr algn="ctr"/>
            <a:r>
              <a:rPr lang="es-GT" sz="6600" b="1" dirty="0">
                <a:solidFill>
                  <a:schemeClr val="bg1"/>
                </a:solidFill>
                <a:latin typeface="Arial Black" panose="020B0A04020102020204" pitchFamily="34" charset="0"/>
              </a:rPr>
              <a:t>Ejecución Presupuestaria</a:t>
            </a:r>
          </a:p>
        </p:txBody>
      </p:sp>
      <p:pic>
        <p:nvPicPr>
          <p:cNvPr id="4" name="Picture 3">
            <a:extLst>
              <a:ext uri="{FF2B5EF4-FFF2-40B4-BE49-F238E27FC236}">
                <a16:creationId xmlns:a16="http://schemas.microsoft.com/office/drawing/2014/main" id="{F193F721-71F1-4331-A864-2E91536ADBD6}"/>
              </a:ext>
            </a:extLst>
          </p:cNvPr>
          <p:cNvPicPr>
            <a:picLocks noChangeAspect="1"/>
          </p:cNvPicPr>
          <p:nvPr/>
        </p:nvPicPr>
        <p:blipFill>
          <a:blip r:embed="rId3"/>
          <a:stretch>
            <a:fillRect/>
          </a:stretch>
        </p:blipFill>
        <p:spPr>
          <a:xfrm>
            <a:off x="11027793" y="5690918"/>
            <a:ext cx="845760" cy="1046734"/>
          </a:xfrm>
          <a:prstGeom prst="rect">
            <a:avLst/>
          </a:prstGeom>
        </p:spPr>
      </p:pic>
      <p:pic>
        <p:nvPicPr>
          <p:cNvPr id="6" name="Imagen 2">
            <a:extLst>
              <a:ext uri="{FF2B5EF4-FFF2-40B4-BE49-F238E27FC236}">
                <a16:creationId xmlns:a16="http://schemas.microsoft.com/office/drawing/2014/main" id="{E912CD88-8D2A-4B15-87CA-9EDAE0288BF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120086" y="3403715"/>
            <a:ext cx="952400" cy="952400"/>
          </a:xfrm>
          <a:prstGeom prst="rect">
            <a:avLst/>
          </a:prstGeom>
        </p:spPr>
      </p:pic>
    </p:spTree>
    <p:extLst>
      <p:ext uri="{BB962C8B-B14F-4D97-AF65-F5344CB8AC3E}">
        <p14:creationId xmlns:p14="http://schemas.microsoft.com/office/powerpoint/2010/main" val="1314147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áfico 16792">
            <a:extLst>
              <a:ext uri="{FF2B5EF4-FFF2-40B4-BE49-F238E27FC236}">
                <a16:creationId xmlns:a16="http://schemas.microsoft.com/office/drawing/2014/main" id="{C9074522-F1BD-40DA-B335-EB449199BFFD}"/>
              </a:ext>
            </a:extLst>
          </p:cNvPr>
          <p:cNvGraphicFramePr/>
          <p:nvPr>
            <p:extLst>
              <p:ext uri="{D42A27DB-BD31-4B8C-83A1-F6EECF244321}">
                <p14:modId xmlns:p14="http://schemas.microsoft.com/office/powerpoint/2010/main" val="3707675244"/>
              </p:ext>
            </p:extLst>
          </p:nvPr>
        </p:nvGraphicFramePr>
        <p:xfrm>
          <a:off x="7113667" y="1799182"/>
          <a:ext cx="4094784" cy="304809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Gráfico 16791">
            <a:extLst>
              <a:ext uri="{FF2B5EF4-FFF2-40B4-BE49-F238E27FC236}">
                <a16:creationId xmlns:a16="http://schemas.microsoft.com/office/drawing/2014/main" id="{C9BF162D-515D-4B5B-99DA-6D6192750AFE}"/>
              </a:ext>
            </a:extLst>
          </p:cNvPr>
          <p:cNvGraphicFramePr/>
          <p:nvPr>
            <p:extLst>
              <p:ext uri="{D42A27DB-BD31-4B8C-83A1-F6EECF244321}">
                <p14:modId xmlns:p14="http://schemas.microsoft.com/office/powerpoint/2010/main" val="2623967556"/>
              </p:ext>
            </p:extLst>
          </p:nvPr>
        </p:nvGraphicFramePr>
        <p:xfrm>
          <a:off x="1148687" y="1546770"/>
          <a:ext cx="5429534" cy="5111750"/>
        </p:xfrm>
        <a:graphic>
          <a:graphicData uri="http://schemas.openxmlformats.org/drawingml/2006/chart">
            <c:chart xmlns:c="http://schemas.openxmlformats.org/drawingml/2006/chart" xmlns:r="http://schemas.openxmlformats.org/officeDocument/2006/relationships" r:id="rId3"/>
          </a:graphicData>
        </a:graphic>
      </p:graphicFrame>
      <p:sp>
        <p:nvSpPr>
          <p:cNvPr id="2" name="Cuadro de texto 11">
            <a:extLst>
              <a:ext uri="{FF2B5EF4-FFF2-40B4-BE49-F238E27FC236}">
                <a16:creationId xmlns:a16="http://schemas.microsoft.com/office/drawing/2014/main" id="{B3D27F59-A1BB-4B7D-9B4C-A05EC253582B}"/>
              </a:ext>
            </a:extLst>
          </p:cNvPr>
          <p:cNvSpPr txBox="1">
            <a:spLocks noChangeArrowheads="1"/>
          </p:cNvSpPr>
          <p:nvPr/>
        </p:nvSpPr>
        <p:spPr bwMode="auto">
          <a:xfrm>
            <a:off x="475397" y="5116195"/>
            <a:ext cx="3521075"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s-GT" altLang="es-GT" sz="1800" b="0" i="0" u="none" strike="noStrike" cap="none" normalizeH="0" baseline="0" dirty="0">
              <a:ln>
                <a:noFill/>
              </a:ln>
              <a:solidFill>
                <a:schemeClr val="tx1"/>
              </a:solidFill>
              <a:effectLst/>
              <a:latin typeface="Arial" panose="020B0604020202020204" pitchFamily="34" charset="0"/>
            </a:endParaRPr>
          </a:p>
        </p:txBody>
      </p:sp>
      <p:sp>
        <p:nvSpPr>
          <p:cNvPr id="3" name="Rectangle 6">
            <a:extLst>
              <a:ext uri="{FF2B5EF4-FFF2-40B4-BE49-F238E27FC236}">
                <a16:creationId xmlns:a16="http://schemas.microsoft.com/office/drawing/2014/main" id="{A0A799A1-531F-4C76-A6C4-72AB10E65CD4}"/>
              </a:ext>
            </a:extLst>
          </p:cNvPr>
          <p:cNvSpPr>
            <a:spLocks noChangeArrowheads="1"/>
          </p:cNvSpPr>
          <p:nvPr/>
        </p:nvSpPr>
        <p:spPr bwMode="auto">
          <a:xfrm>
            <a:off x="754039" y="194826"/>
            <a:ext cx="3951338"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GT" altLang="es-GT" sz="2800" b="1" i="0" u="sng" strike="noStrike" cap="none" normalizeH="0" baseline="0" dirty="0">
                <a:ln>
                  <a:noFill/>
                </a:ln>
                <a:solidFill>
                  <a:srgbClr val="2F5496"/>
                </a:solidFill>
                <a:effectLst/>
                <a:latin typeface="Calibri" panose="020F0502020204030204" pitchFamily="34" charset="0"/>
                <a:ea typeface="Times New Roman" panose="02020603050405020304" pitchFamily="18" charset="0"/>
                <a:cs typeface="Times New Roman" panose="02020603050405020304" pitchFamily="18" charset="0"/>
              </a:rPr>
              <a:t>Ejecución Presupuestaria</a:t>
            </a:r>
            <a:r>
              <a:rPr kumimoji="0" lang="es-GT" altLang="es-GT" sz="1200" b="1" i="0" u="sng" strike="noStrike" cap="none" normalizeH="0" baseline="0" dirty="0">
                <a:ln>
                  <a:noFill/>
                </a:ln>
                <a:solidFill>
                  <a:srgbClr val="2F5496"/>
                </a:solidFill>
                <a:effectLst/>
                <a:latin typeface="Calibri" panose="020F0502020204030204" pitchFamily="34" charset="0"/>
                <a:ea typeface="Times New Roman" panose="02020603050405020304" pitchFamily="18" charset="0"/>
                <a:cs typeface="Times New Roman" panose="02020603050405020304" pitchFamily="18" charset="0"/>
              </a:rPr>
              <a:t>:</a:t>
            </a:r>
            <a:endParaRPr kumimoji="0" lang="es-GT" altLang="es-GT" sz="1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GT" altLang="es-GT" sz="1800" b="0" i="0" u="none" strike="noStrike" cap="none" normalizeH="0" baseline="0" dirty="0">
              <a:ln>
                <a:noFill/>
              </a:ln>
              <a:solidFill>
                <a:schemeClr val="tx1"/>
              </a:solidFill>
              <a:effectLst/>
              <a:latin typeface="Arial" panose="020B0604020202020204" pitchFamily="34" charset="0"/>
            </a:endParaRPr>
          </a:p>
        </p:txBody>
      </p:sp>
      <p:sp>
        <p:nvSpPr>
          <p:cNvPr id="8" name="Rectangle 7">
            <a:extLst>
              <a:ext uri="{FF2B5EF4-FFF2-40B4-BE49-F238E27FC236}">
                <a16:creationId xmlns:a16="http://schemas.microsoft.com/office/drawing/2014/main" id="{EE174AE0-CA56-4455-9EC3-EAAB9B482C23}"/>
              </a:ext>
            </a:extLst>
          </p:cNvPr>
          <p:cNvSpPr>
            <a:spLocks noChangeArrowheads="1"/>
          </p:cNvSpPr>
          <p:nvPr/>
        </p:nvSpPr>
        <p:spPr bwMode="auto">
          <a:xfrm>
            <a:off x="780197" y="168084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GT"/>
          </a:p>
        </p:txBody>
      </p:sp>
      <p:sp>
        <p:nvSpPr>
          <p:cNvPr id="13" name="Rectangle 6">
            <a:extLst>
              <a:ext uri="{FF2B5EF4-FFF2-40B4-BE49-F238E27FC236}">
                <a16:creationId xmlns:a16="http://schemas.microsoft.com/office/drawing/2014/main" id="{A6B0A2BD-0222-45DB-B90A-9F8EDF3626BB}"/>
              </a:ext>
            </a:extLst>
          </p:cNvPr>
          <p:cNvSpPr>
            <a:spLocks noChangeArrowheads="1"/>
          </p:cNvSpPr>
          <p:nvPr/>
        </p:nvSpPr>
        <p:spPr bwMode="auto">
          <a:xfrm>
            <a:off x="623224" y="379606"/>
            <a:ext cx="10358926"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s-GT" altLang="es-GT" sz="2800" b="1" i="0" u="sng" strike="noStrike" cap="none" normalizeH="0" baseline="0" dirty="0">
              <a:ln>
                <a:noFill/>
              </a:ln>
              <a:solidFill>
                <a:srgbClr val="2F5496"/>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GT" altLang="es-GT" sz="20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RENGLON 332 </a:t>
            </a:r>
            <a:r>
              <a:rPr kumimoji="0" lang="es-GT" altLang="es-GT"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es-GT" altLang="es-GT" sz="20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CONSTRUCCIONES DE BIENES NACIONALES DE USO NO COM</a:t>
            </a:r>
            <a:r>
              <a:rPr kumimoji="0" lang="es-GT" altLang="es-GT"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Ú</a:t>
            </a:r>
            <a:r>
              <a:rPr kumimoji="0" lang="es-GT" altLang="es-GT" sz="20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a:t>
            </a:r>
            <a:r>
              <a:rPr kumimoji="0" lang="es-GT" altLang="es-GT"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kumimoji="0" lang="es-GT" altLang="es-GT"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GT" altLang="es-GT" sz="1800" b="0" i="0" u="none" strike="noStrike" cap="none" normalizeH="0" baseline="0" dirty="0">
              <a:ln>
                <a:noFill/>
              </a:ln>
              <a:solidFill>
                <a:schemeClr val="tx1"/>
              </a:solidFill>
              <a:effectLst/>
              <a:latin typeface="Arial" panose="020B0604020202020204" pitchFamily="34" charset="0"/>
            </a:endParaRPr>
          </a:p>
        </p:txBody>
      </p:sp>
      <p:pic>
        <p:nvPicPr>
          <p:cNvPr id="16" name="Picture 15">
            <a:extLst>
              <a:ext uri="{FF2B5EF4-FFF2-40B4-BE49-F238E27FC236}">
                <a16:creationId xmlns:a16="http://schemas.microsoft.com/office/drawing/2014/main" id="{B70E785E-F302-49F2-98FB-8315BB0C13AE}"/>
              </a:ext>
            </a:extLst>
          </p:cNvPr>
          <p:cNvPicPr>
            <a:picLocks noChangeAspect="1"/>
          </p:cNvPicPr>
          <p:nvPr/>
        </p:nvPicPr>
        <p:blipFill>
          <a:blip r:embed="rId4"/>
          <a:stretch>
            <a:fillRect/>
          </a:stretch>
        </p:blipFill>
        <p:spPr>
          <a:xfrm>
            <a:off x="8350951" y="6022303"/>
            <a:ext cx="2857500" cy="742950"/>
          </a:xfrm>
          <a:prstGeom prst="rect">
            <a:avLst/>
          </a:prstGeom>
        </p:spPr>
      </p:pic>
      <p:pic>
        <p:nvPicPr>
          <p:cNvPr id="17" name="Picture 16">
            <a:extLst>
              <a:ext uri="{FF2B5EF4-FFF2-40B4-BE49-F238E27FC236}">
                <a16:creationId xmlns:a16="http://schemas.microsoft.com/office/drawing/2014/main" id="{88B89A54-970F-433B-868B-395D607E4554}"/>
              </a:ext>
            </a:extLst>
          </p:cNvPr>
          <p:cNvPicPr>
            <a:picLocks noChangeAspect="1"/>
          </p:cNvPicPr>
          <p:nvPr/>
        </p:nvPicPr>
        <p:blipFill>
          <a:blip r:embed="rId5"/>
          <a:stretch>
            <a:fillRect/>
          </a:stretch>
        </p:blipFill>
        <p:spPr>
          <a:xfrm>
            <a:off x="11394401" y="6032112"/>
            <a:ext cx="600303" cy="742950"/>
          </a:xfrm>
          <a:prstGeom prst="rect">
            <a:avLst/>
          </a:prstGeom>
        </p:spPr>
      </p:pic>
    </p:spTree>
    <p:extLst>
      <p:ext uri="{BB962C8B-B14F-4D97-AF65-F5344CB8AC3E}">
        <p14:creationId xmlns:p14="http://schemas.microsoft.com/office/powerpoint/2010/main" val="1724978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áfico 16793">
            <a:extLst>
              <a:ext uri="{FF2B5EF4-FFF2-40B4-BE49-F238E27FC236}">
                <a16:creationId xmlns:a16="http://schemas.microsoft.com/office/drawing/2014/main" id="{17477FA7-0902-4C8E-A8A5-D4BABCF021BD}"/>
              </a:ext>
            </a:extLst>
          </p:cNvPr>
          <p:cNvGraphicFramePr/>
          <p:nvPr>
            <p:extLst>
              <p:ext uri="{D42A27DB-BD31-4B8C-83A1-F6EECF244321}">
                <p14:modId xmlns:p14="http://schemas.microsoft.com/office/powerpoint/2010/main" val="2613849447"/>
              </p:ext>
            </p:extLst>
          </p:nvPr>
        </p:nvGraphicFramePr>
        <p:xfrm>
          <a:off x="632033" y="1129982"/>
          <a:ext cx="5345686" cy="465970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Gráfico 16794">
            <a:extLst>
              <a:ext uri="{FF2B5EF4-FFF2-40B4-BE49-F238E27FC236}">
                <a16:creationId xmlns:a16="http://schemas.microsoft.com/office/drawing/2014/main" id="{C8AF9523-D6F6-4660-9279-0F92498F9D80}"/>
              </a:ext>
            </a:extLst>
          </p:cNvPr>
          <p:cNvGraphicFramePr/>
          <p:nvPr>
            <p:extLst>
              <p:ext uri="{D42A27DB-BD31-4B8C-83A1-F6EECF244321}">
                <p14:modId xmlns:p14="http://schemas.microsoft.com/office/powerpoint/2010/main" val="1388959190"/>
              </p:ext>
            </p:extLst>
          </p:nvPr>
        </p:nvGraphicFramePr>
        <p:xfrm>
          <a:off x="6541829" y="1129981"/>
          <a:ext cx="4499209" cy="2773269"/>
        </p:xfrm>
        <a:graphic>
          <a:graphicData uri="http://schemas.openxmlformats.org/drawingml/2006/chart">
            <c:chart xmlns:c="http://schemas.openxmlformats.org/drawingml/2006/chart" xmlns:r="http://schemas.openxmlformats.org/officeDocument/2006/relationships" r:id="rId3"/>
          </a:graphicData>
        </a:graphic>
      </p:graphicFrame>
      <p:sp>
        <p:nvSpPr>
          <p:cNvPr id="6" name="Cuadro de texto 11">
            <a:extLst>
              <a:ext uri="{FF2B5EF4-FFF2-40B4-BE49-F238E27FC236}">
                <a16:creationId xmlns:a16="http://schemas.microsoft.com/office/drawing/2014/main" id="{7B63D438-8B47-40CC-87F4-8D2978A68950}"/>
              </a:ext>
            </a:extLst>
          </p:cNvPr>
          <p:cNvSpPr txBox="1">
            <a:spLocks noChangeArrowheads="1"/>
          </p:cNvSpPr>
          <p:nvPr/>
        </p:nvSpPr>
        <p:spPr bwMode="auto">
          <a:xfrm>
            <a:off x="439002" y="5905500"/>
            <a:ext cx="3521075"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GT" altLang="es-GT" sz="1600" b="1" i="0"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Fuente: </a:t>
            </a:r>
            <a:r>
              <a:rPr kumimoji="0" lang="es-GT" altLang="es-GT" sz="1600" b="1" i="1"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Departamento de financiero (SICOIN elaboración planificación</a:t>
            </a:r>
          </a:p>
          <a:p>
            <a:pPr marL="0" marR="0" lvl="0" indent="0" algn="l" defTabSz="914400" rtl="0" eaLnBrk="0" fontAlgn="base" latinLnBrk="0" hangingPunct="0">
              <a:lnSpc>
                <a:spcPct val="100000"/>
              </a:lnSpc>
              <a:spcBef>
                <a:spcPct val="0"/>
              </a:spcBef>
              <a:spcAft>
                <a:spcPct val="0"/>
              </a:spcAft>
              <a:buClrTx/>
              <a:buSzTx/>
              <a:buFontTx/>
              <a:buNone/>
              <a:tabLst/>
            </a:pPr>
            <a:r>
              <a:rPr kumimoji="0" lang="es-GT" altLang="es-GT" sz="1600" b="1" i="1" u="none" strike="noStrike" cap="none" normalizeH="0" baseline="0" dirty="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-UCEE-</a:t>
            </a:r>
            <a:endParaRPr kumimoji="0" lang="es-GT" altLang="es-GT"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7" name="Rectangle 4">
            <a:extLst>
              <a:ext uri="{FF2B5EF4-FFF2-40B4-BE49-F238E27FC236}">
                <a16:creationId xmlns:a16="http://schemas.microsoft.com/office/drawing/2014/main" id="{EDB4AFC7-E23B-40BB-A0C7-20BF882CF2E5}"/>
              </a:ext>
            </a:extLst>
          </p:cNvPr>
          <p:cNvSpPr>
            <a:spLocks noChangeArrowheads="1"/>
          </p:cNvSpPr>
          <p:nvPr/>
        </p:nvSpPr>
        <p:spPr bwMode="auto">
          <a:xfrm>
            <a:off x="152400" y="381000"/>
            <a:ext cx="9784089"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GT" altLang="es-GT" sz="2000" b="1" i="0" u="sng"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RENGLON 171 "MANTENIMIENTO Y REPARACI</a:t>
            </a:r>
            <a:r>
              <a:rPr kumimoji="0" lang="es-GT" altLang="es-GT" sz="2000" b="1" i="0" u="sng"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Ó</a:t>
            </a:r>
            <a:r>
              <a:rPr kumimoji="0" lang="es-GT" altLang="es-GT" sz="2000" b="1" i="0" u="sng"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 DE EDIFICIOS PÚBLICOS"</a:t>
            </a:r>
            <a:endParaRPr kumimoji="0" lang="es-GT" altLang="es-GT"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GT" altLang="es-GT" sz="1800" b="0" i="0" u="none" strike="noStrike" cap="none" normalizeH="0" baseline="0" dirty="0">
              <a:ln>
                <a:noFill/>
              </a:ln>
              <a:solidFill>
                <a:schemeClr val="tx1"/>
              </a:solidFill>
              <a:effectLst/>
              <a:latin typeface="Arial" panose="020B0604020202020204" pitchFamily="34" charset="0"/>
            </a:endParaRPr>
          </a:p>
        </p:txBody>
      </p:sp>
      <p:sp>
        <p:nvSpPr>
          <p:cNvPr id="8" name="Rectangle 5">
            <a:extLst>
              <a:ext uri="{FF2B5EF4-FFF2-40B4-BE49-F238E27FC236}">
                <a16:creationId xmlns:a16="http://schemas.microsoft.com/office/drawing/2014/main" id="{48B22409-5A48-43CE-8CB1-A6BF41D81E1D}"/>
              </a:ext>
            </a:extLst>
          </p:cNvPr>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9144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s-GT" altLang="es-GT" sz="1100" b="0" i="0" u="none"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es-GT" altLang="es-GT" sz="11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914400" algn="l"/>
              </a:tabLst>
            </a:pPr>
            <a:endParaRPr kumimoji="0" lang="es-GT" altLang="es-GT" sz="1800" b="0" i="0" u="none" strike="noStrike" cap="none" normalizeH="0" baseline="0">
              <a:ln>
                <a:noFill/>
              </a:ln>
              <a:solidFill>
                <a:schemeClr val="tx1"/>
              </a:solidFill>
              <a:effectLst/>
              <a:latin typeface="Arial" panose="020B0604020202020204" pitchFamily="34" charset="0"/>
            </a:endParaRPr>
          </a:p>
        </p:txBody>
      </p:sp>
      <p:sp>
        <p:nvSpPr>
          <p:cNvPr id="9" name="Rectangle 6">
            <a:extLst>
              <a:ext uri="{FF2B5EF4-FFF2-40B4-BE49-F238E27FC236}">
                <a16:creationId xmlns:a16="http://schemas.microsoft.com/office/drawing/2014/main" id="{F3F77322-BBAF-4C97-B3F3-280D5BFF379A}"/>
              </a:ext>
            </a:extLst>
          </p:cNvPr>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s-GT" altLang="es-GT" sz="1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GT" altLang="es-GT"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endParaRPr kumimoji="0" lang="es-GT" altLang="es-GT" sz="1800" b="0" i="0" u="none" strike="noStrike" cap="none" normalizeH="0" baseline="0" dirty="0">
              <a:ln>
                <a:noFill/>
              </a:ln>
              <a:solidFill>
                <a:schemeClr val="tx1"/>
              </a:solidFill>
              <a:effectLst/>
              <a:latin typeface="Arial" panose="020B0604020202020204" pitchFamily="34" charset="0"/>
            </a:endParaRPr>
          </a:p>
        </p:txBody>
      </p:sp>
      <p:pic>
        <p:nvPicPr>
          <p:cNvPr id="10" name="Picture 9">
            <a:extLst>
              <a:ext uri="{FF2B5EF4-FFF2-40B4-BE49-F238E27FC236}">
                <a16:creationId xmlns:a16="http://schemas.microsoft.com/office/drawing/2014/main" id="{F5D14D54-FB4F-488D-9222-D5FFFA23C4E4}"/>
              </a:ext>
            </a:extLst>
          </p:cNvPr>
          <p:cNvPicPr>
            <a:picLocks noChangeAspect="1"/>
          </p:cNvPicPr>
          <p:nvPr/>
        </p:nvPicPr>
        <p:blipFill>
          <a:blip r:embed="rId4"/>
          <a:stretch>
            <a:fillRect/>
          </a:stretch>
        </p:blipFill>
        <p:spPr>
          <a:xfrm>
            <a:off x="8183538" y="5916873"/>
            <a:ext cx="2857500" cy="742950"/>
          </a:xfrm>
          <a:prstGeom prst="rect">
            <a:avLst/>
          </a:prstGeom>
        </p:spPr>
      </p:pic>
      <p:pic>
        <p:nvPicPr>
          <p:cNvPr id="11" name="Picture 10">
            <a:extLst>
              <a:ext uri="{FF2B5EF4-FFF2-40B4-BE49-F238E27FC236}">
                <a16:creationId xmlns:a16="http://schemas.microsoft.com/office/drawing/2014/main" id="{10D2DC13-F051-4426-B224-E47C3B416D4D}"/>
              </a:ext>
            </a:extLst>
          </p:cNvPr>
          <p:cNvPicPr>
            <a:picLocks noChangeAspect="1"/>
          </p:cNvPicPr>
          <p:nvPr/>
        </p:nvPicPr>
        <p:blipFill>
          <a:blip r:embed="rId5"/>
          <a:stretch>
            <a:fillRect/>
          </a:stretch>
        </p:blipFill>
        <p:spPr>
          <a:xfrm>
            <a:off x="11226988" y="5926682"/>
            <a:ext cx="600303" cy="742950"/>
          </a:xfrm>
          <a:prstGeom prst="rect">
            <a:avLst/>
          </a:prstGeom>
        </p:spPr>
      </p:pic>
    </p:spTree>
    <p:extLst>
      <p:ext uri="{BB962C8B-B14F-4D97-AF65-F5344CB8AC3E}">
        <p14:creationId xmlns:p14="http://schemas.microsoft.com/office/powerpoint/2010/main" val="333459582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1280</TotalTime>
  <Words>812</Words>
  <Application>Microsoft Office PowerPoint</Application>
  <PresentationFormat>Panorámica</PresentationFormat>
  <Paragraphs>140</Paragraphs>
  <Slides>14</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14</vt:i4>
      </vt:variant>
    </vt:vector>
  </HeadingPairs>
  <TitlesOfParts>
    <vt:vector size="21" baseType="lpstr">
      <vt:lpstr>Arial</vt:lpstr>
      <vt:lpstr>Arial Black</vt:lpstr>
      <vt:lpstr>Calibri</vt:lpstr>
      <vt:lpstr>Calibri Light</vt:lpstr>
      <vt:lpstr>Symbol</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Microsoft Office User</dc:creator>
  <cp:lastModifiedBy>Juan Carlos Alonzo</cp:lastModifiedBy>
  <cp:revision>34</cp:revision>
  <dcterms:created xsi:type="dcterms:W3CDTF">2021-02-08T14:33:54Z</dcterms:created>
  <dcterms:modified xsi:type="dcterms:W3CDTF">2022-01-24T15:14:50Z</dcterms:modified>
</cp:coreProperties>
</file>