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780" r:id="rId3"/>
    <p:sldId id="782" r:id="rId4"/>
    <p:sldId id="373" r:id="rId5"/>
    <p:sldId id="786" r:id="rId6"/>
    <p:sldId id="783" r:id="rId7"/>
    <p:sldId id="785" r:id="rId8"/>
    <p:sldId id="784" r:id="rId9"/>
    <p:sldId id="789" r:id="rId10"/>
    <p:sldId id="790" r:id="rId11"/>
    <p:sldId id="787" r:id="rId12"/>
    <p:sldId id="788" r:id="rId13"/>
    <p:sldId id="791" r:id="rId14"/>
    <p:sldId id="781" r:id="rId15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ICIO" id="{065F1D0A-7FD9-4C95-9F43-5CDB9619E50B}">
          <p14:sldIdLst>
            <p14:sldId id="780"/>
          </p14:sldIdLst>
        </p14:section>
        <p14:section name="CVyUT" id="{8C051A33-D16A-4E27-AB4D-F0A07308148D}">
          <p14:sldIdLst>
            <p14:sldId id="782"/>
            <p14:sldId id="373"/>
            <p14:sldId id="786"/>
            <p14:sldId id="783"/>
            <p14:sldId id="785"/>
            <p14:sldId id="784"/>
            <p14:sldId id="789"/>
            <p14:sldId id="790"/>
            <p14:sldId id="787"/>
            <p14:sldId id="788"/>
            <p14:sldId id="791"/>
          </p14:sldIdLst>
        </p14:section>
        <p14:section name="CVyUT_BAJA VERAPAZ" id="{7334F5D0-1D2B-474D-A3AA-C3AA2ADEA9CB}">
          <p14:sldIdLst>
            <p14:sldId id="7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6DC"/>
    <a:srgbClr val="1C8FC2"/>
    <a:srgbClr val="082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 autoAdjust="0"/>
    <p:restoredTop sz="92149" autoAdjust="0"/>
  </p:normalViewPr>
  <p:slideViewPr>
    <p:cSldViewPr snapToGrid="0">
      <p:cViewPr>
        <p:scale>
          <a:sx n="76" d="100"/>
          <a:sy n="76" d="100"/>
        </p:scale>
        <p:origin x="-102" y="-7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1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2022\MONITOREO\ENERO\01%20al%2010%20enero%202022%20Reporte%20da&#241;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[01 al 10 enero 2022 Reporte daños.xlsx]Resúmen agrícola!Tabla dinámica3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7.8886034672263128E-2"/>
          <c:y val="1.4733373423337172E-2"/>
          <c:w val="0.64739945301128299"/>
          <c:h val="0.602940479560221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'Resúmen agrícola'!$D$3:$D$4</c:f>
              <c:strCache>
                <c:ptCount val="1"/>
                <c:pt idx="0">
                  <c:v>Deslave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'Resúmen agrícola'!$A$5:$C$12</c:f>
              <c:multiLvlStrCache>
                <c:ptCount val="7"/>
                <c:lvl>
                  <c:pt idx="0">
                    <c:v>Maíz</c:v>
                  </c:pt>
                  <c:pt idx="1">
                    <c:v>Cardamomo</c:v>
                  </c:pt>
                  <c:pt idx="2">
                    <c:v>Frijol</c:v>
                  </c:pt>
                  <c:pt idx="3">
                    <c:v>Maíz</c:v>
                  </c:pt>
                  <c:pt idx="4">
                    <c:v>Cardamomo</c:v>
                  </c:pt>
                  <c:pt idx="5">
                    <c:v>Rambutan</c:v>
                  </c:pt>
                  <c:pt idx="6">
                    <c:v>Maíz</c:v>
                  </c:pt>
                </c:lvl>
                <c:lvl>
                  <c:pt idx="0">
                    <c:v>Livingston</c:v>
                  </c:pt>
                  <c:pt idx="2">
                    <c:v>Puerto Barrios</c:v>
                  </c:pt>
                  <c:pt idx="6">
                    <c:v>Fray Bartolomé de las Casas</c:v>
                  </c:pt>
                </c:lvl>
                <c:lvl>
                  <c:pt idx="0">
                    <c:v>Izabal</c:v>
                  </c:pt>
                  <c:pt idx="6">
                    <c:v>Alta Verapaz</c:v>
                  </c:pt>
                </c:lvl>
              </c:multiLvlStrCache>
            </c:multiLvlStrRef>
          </c:cat>
          <c:val>
            <c:numRef>
              <c:f>'Resúmen agrícola'!$D$5:$D$12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'Resúmen agrícola'!$E$3:$E$4</c:f>
              <c:strCache>
                <c:ptCount val="1"/>
                <c:pt idx="0">
                  <c:v>Inundación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'Resúmen agrícola'!$A$5:$C$12</c:f>
              <c:multiLvlStrCache>
                <c:ptCount val="7"/>
                <c:lvl>
                  <c:pt idx="0">
                    <c:v>Maíz</c:v>
                  </c:pt>
                  <c:pt idx="1">
                    <c:v>Cardamomo</c:v>
                  </c:pt>
                  <c:pt idx="2">
                    <c:v>Frijol</c:v>
                  </c:pt>
                  <c:pt idx="3">
                    <c:v>Maíz</c:v>
                  </c:pt>
                  <c:pt idx="4">
                    <c:v>Cardamomo</c:v>
                  </c:pt>
                  <c:pt idx="5">
                    <c:v>Rambutan</c:v>
                  </c:pt>
                  <c:pt idx="6">
                    <c:v>Maíz</c:v>
                  </c:pt>
                </c:lvl>
                <c:lvl>
                  <c:pt idx="0">
                    <c:v>Livingston</c:v>
                  </c:pt>
                  <c:pt idx="2">
                    <c:v>Puerto Barrios</c:v>
                  </c:pt>
                  <c:pt idx="6">
                    <c:v>Fray Bartolomé de las Casas</c:v>
                  </c:pt>
                </c:lvl>
                <c:lvl>
                  <c:pt idx="0">
                    <c:v>Izabal</c:v>
                  </c:pt>
                  <c:pt idx="6">
                    <c:v>Alta Verapaz</c:v>
                  </c:pt>
                </c:lvl>
              </c:multiLvlStrCache>
            </c:multiLvlStrRef>
          </c:cat>
          <c:val>
            <c:numRef>
              <c:f>'Resúmen agrícola'!$E$5:$E$12</c:f>
              <c:numCache>
                <c:formatCode>General</c:formatCode>
                <c:ptCount val="7"/>
                <c:pt idx="0">
                  <c:v>1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</c:ser>
        <c:ser>
          <c:idx val="2"/>
          <c:order val="2"/>
          <c:tx>
            <c:strRef>
              <c:f>'Resúmen agrícola'!$F$3:$F$4</c:f>
              <c:strCache>
                <c:ptCount val="1"/>
                <c:pt idx="0">
                  <c:v>Virus (Enanismo y achaparramiento de Maiz)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'Resúmen agrícola'!$A$5:$C$12</c:f>
              <c:multiLvlStrCache>
                <c:ptCount val="7"/>
                <c:lvl>
                  <c:pt idx="0">
                    <c:v>Maíz</c:v>
                  </c:pt>
                  <c:pt idx="1">
                    <c:v>Cardamomo</c:v>
                  </c:pt>
                  <c:pt idx="2">
                    <c:v>Frijol</c:v>
                  </c:pt>
                  <c:pt idx="3">
                    <c:v>Maíz</c:v>
                  </c:pt>
                  <c:pt idx="4">
                    <c:v>Cardamomo</c:v>
                  </c:pt>
                  <c:pt idx="5">
                    <c:v>Rambutan</c:v>
                  </c:pt>
                  <c:pt idx="6">
                    <c:v>Maíz</c:v>
                  </c:pt>
                </c:lvl>
                <c:lvl>
                  <c:pt idx="0">
                    <c:v>Livingston</c:v>
                  </c:pt>
                  <c:pt idx="2">
                    <c:v>Puerto Barrios</c:v>
                  </c:pt>
                  <c:pt idx="6">
                    <c:v>Fray Bartolomé de las Casas</c:v>
                  </c:pt>
                </c:lvl>
                <c:lvl>
                  <c:pt idx="0">
                    <c:v>Izabal</c:v>
                  </c:pt>
                  <c:pt idx="6">
                    <c:v>Alta Verapaz</c:v>
                  </c:pt>
                </c:lvl>
              </c:multiLvlStrCache>
            </c:multiLvlStrRef>
          </c:cat>
          <c:val>
            <c:numRef>
              <c:f>'Resúmen agrícola'!$F$5:$F$12</c:f>
              <c:numCache>
                <c:formatCode>General</c:formatCode>
                <c:ptCount val="7"/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9828608"/>
        <c:axId val="29830144"/>
      </c:barChart>
      <c:catAx>
        <c:axId val="2982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9830144"/>
        <c:crosses val="autoZero"/>
        <c:auto val="1"/>
        <c:lblAlgn val="ctr"/>
        <c:lblOffset val="100"/>
        <c:noMultiLvlLbl val="0"/>
      </c:catAx>
      <c:valAx>
        <c:axId val="2983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GT" dirty="0" smtClean="0"/>
                  <a:t>Cantidad de eventos</a:t>
                </a:r>
                <a:endParaRPr lang="es-GT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982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733464014928305"/>
          <c:y val="6.9959667348483606E-2"/>
          <c:w val="0.26001871063888354"/>
          <c:h val="0.38564794594647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18AF-AB5C-4C73-BDAB-C76E4F2A81B4}" type="datetimeFigureOut">
              <a:rPr lang="es-GT" smtClean="0"/>
              <a:t>21/01/2022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FFBCB-D7AB-4DEA-8497-2D0B057593F8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0000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FFBCB-D7AB-4DEA-8497-2D0B057593F8}" type="slidenum">
              <a:rPr lang="es-GT" smtClean="0"/>
              <a:t>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7017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altLang="es-GT" dirty="0"/>
          </a:p>
        </p:txBody>
      </p:sp>
      <p:sp>
        <p:nvSpPr>
          <p:cNvPr id="51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461628-5661-4EC9-AF47-8D4573C6107C}" type="slidenum">
              <a:rPr lang="es-GT" altLang="es-GT" smtClean="0"/>
              <a:pPr/>
              <a:t>2</a:t>
            </a:fld>
            <a:endParaRPr lang="es-GT" altLang="es-GT"/>
          </a:p>
        </p:txBody>
      </p:sp>
    </p:spTree>
    <p:extLst>
      <p:ext uri="{BB962C8B-B14F-4D97-AF65-F5344CB8AC3E}">
        <p14:creationId xmlns:p14="http://schemas.microsoft.com/office/powerpoint/2010/main" val="339418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0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5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98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8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7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6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83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07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5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25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55964"/>
            <a:ext cx="4011084" cy="4791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55964"/>
            <a:ext cx="6815667" cy="5170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5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66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0641" y="955963"/>
            <a:ext cx="10233352" cy="37716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6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5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89215"/>
            <a:ext cx="2743200" cy="5136949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89215"/>
            <a:ext cx="8026400" cy="5136949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90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17957AB2-9E50-486A-8378-800896538C95}"/>
              </a:ext>
            </a:extLst>
          </p:cNvPr>
          <p:cNvSpPr/>
          <p:nvPr userDrawn="1"/>
        </p:nvSpPr>
        <p:spPr>
          <a:xfrm>
            <a:off x="-4761" y="0"/>
            <a:ext cx="12201525" cy="6858000"/>
          </a:xfrm>
          <a:custGeom>
            <a:avLst/>
            <a:gdLst>
              <a:gd name="connsiteX0" fmla="*/ 0 w 12201525"/>
              <a:gd name="connsiteY0" fmla="*/ 0 h 6858000"/>
              <a:gd name="connsiteX1" fmla="*/ 8642073 w 12201525"/>
              <a:gd name="connsiteY1" fmla="*/ 0 h 6858000"/>
              <a:gd name="connsiteX2" fmla="*/ 8684944 w 12201525"/>
              <a:gd name="connsiteY2" fmla="*/ 44722 h 6858000"/>
              <a:gd name="connsiteX3" fmla="*/ 12200696 w 12201525"/>
              <a:gd name="connsiteY3" fmla="*/ 4323894 h 6858000"/>
              <a:gd name="connsiteX4" fmla="*/ 12201525 w 12201525"/>
              <a:gd name="connsiteY4" fmla="*/ 4320068 h 6858000"/>
              <a:gd name="connsiteX5" fmla="*/ 12192930 w 12201525"/>
              <a:gd name="connsiteY5" fmla="*/ 6714782 h 6858000"/>
              <a:gd name="connsiteX6" fmla="*/ 12192560 w 12201525"/>
              <a:gd name="connsiteY6" fmla="*/ 6858000 h 6858000"/>
              <a:gd name="connsiteX7" fmla="*/ 9493946 w 12201525"/>
              <a:gd name="connsiteY7" fmla="*/ 6858000 h 6858000"/>
              <a:gd name="connsiteX8" fmla="*/ 9364390 w 12201525"/>
              <a:gd name="connsiteY8" fmla="*/ 6718877 h 6858000"/>
              <a:gd name="connsiteX9" fmla="*/ 949923 w 12201525"/>
              <a:gd name="connsiteY9" fmla="*/ 4141984 h 6858000"/>
              <a:gd name="connsiteX10" fmla="*/ 0 w 12201525"/>
              <a:gd name="connsiteY10" fmla="*/ 41536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01525" h="6858000">
                <a:moveTo>
                  <a:pt x="0" y="0"/>
                </a:moveTo>
                <a:lnTo>
                  <a:pt x="8642073" y="0"/>
                </a:lnTo>
                <a:lnTo>
                  <a:pt x="8684944" y="44722"/>
                </a:lnTo>
                <a:cubicBezTo>
                  <a:pt x="10784802" y="1959746"/>
                  <a:pt x="11651429" y="3357156"/>
                  <a:pt x="12200696" y="4323894"/>
                </a:cubicBezTo>
                <a:lnTo>
                  <a:pt x="12201525" y="4320068"/>
                </a:lnTo>
                <a:cubicBezTo>
                  <a:pt x="12199673" y="5307332"/>
                  <a:pt x="12195390" y="5840933"/>
                  <a:pt x="12192930" y="6714782"/>
                </a:cubicBezTo>
                <a:lnTo>
                  <a:pt x="12192560" y="6858000"/>
                </a:lnTo>
                <a:lnTo>
                  <a:pt x="9493946" y="6858000"/>
                </a:lnTo>
                <a:lnTo>
                  <a:pt x="9364390" y="6718877"/>
                </a:lnTo>
                <a:cubicBezTo>
                  <a:pt x="6878725" y="5020751"/>
                  <a:pt x="5259249" y="4375085"/>
                  <a:pt x="949923" y="4141984"/>
                </a:cubicBezTo>
                <a:cubicBezTo>
                  <a:pt x="690432" y="4135590"/>
                  <a:pt x="259491" y="4160023"/>
                  <a:pt x="0" y="4153629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9020440D-A109-4E8F-9160-F7CE507480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 w 12192000"/>
              <a:gd name="connsiteY0" fmla="*/ 0 h 6858000"/>
              <a:gd name="connsiteX1" fmla="*/ 8368149 w 12192000"/>
              <a:gd name="connsiteY1" fmla="*/ 0 h 6858000"/>
              <a:gd name="connsiteX2" fmla="*/ 8684944 w 12192000"/>
              <a:gd name="connsiteY2" fmla="*/ 306344 h 6858000"/>
              <a:gd name="connsiteX3" fmla="*/ 12159421 w 12192000"/>
              <a:gd name="connsiteY3" fmla="*/ 5022368 h 6858000"/>
              <a:gd name="connsiteX4" fmla="*/ 12192000 w 12192000"/>
              <a:gd name="connsiteY4" fmla="*/ 5104546 h 6858000"/>
              <a:gd name="connsiteX5" fmla="*/ 12192000 w 12192000"/>
              <a:gd name="connsiteY5" fmla="*/ 6858000 h 6858000"/>
              <a:gd name="connsiteX6" fmla="*/ 9295590 w 12192000"/>
              <a:gd name="connsiteY6" fmla="*/ 6858000 h 6858000"/>
              <a:gd name="connsiteX7" fmla="*/ 9030561 w 12192000"/>
              <a:gd name="connsiteY7" fmla="*/ 6652836 h 6858000"/>
              <a:gd name="connsiteX8" fmla="*/ 778473 w 12192000"/>
              <a:gd name="connsiteY8" fmla="*/ 3771065 h 6858000"/>
              <a:gd name="connsiteX9" fmla="*/ 0 w 12192000"/>
              <a:gd name="connsiteY9" fmla="*/ 3753285 h 6858000"/>
              <a:gd name="connsiteX10" fmla="*/ 0 w 12192000"/>
              <a:gd name="connsiteY10" fmla="*/ 1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1" y="0"/>
                </a:moveTo>
                <a:lnTo>
                  <a:pt x="8368149" y="0"/>
                </a:lnTo>
                <a:lnTo>
                  <a:pt x="8684944" y="306344"/>
                </a:lnTo>
                <a:cubicBezTo>
                  <a:pt x="10822902" y="2424441"/>
                  <a:pt x="11769811" y="4082674"/>
                  <a:pt x="12159421" y="5022368"/>
                </a:cubicBezTo>
                <a:lnTo>
                  <a:pt x="12192000" y="5104546"/>
                </a:lnTo>
                <a:lnTo>
                  <a:pt x="12192000" y="6858000"/>
                </a:lnTo>
                <a:lnTo>
                  <a:pt x="9295590" y="6858000"/>
                </a:lnTo>
                <a:lnTo>
                  <a:pt x="9030561" y="6652836"/>
                </a:lnTo>
                <a:cubicBezTo>
                  <a:pt x="6965810" y="5093214"/>
                  <a:pt x="4659174" y="3929996"/>
                  <a:pt x="778473" y="3771065"/>
                </a:cubicBezTo>
                <a:lnTo>
                  <a:pt x="0" y="3753285"/>
                </a:lnTo>
                <a:lnTo>
                  <a:pt x="0" y="19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3251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1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7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8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0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7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2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75477-636C-0548-9254-2CDA8F16B32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BADE1-5069-5743-9B9E-5F1DA8A610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4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39566"/>
            <a:ext cx="10972800" cy="47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F75477-636C-0548-9254-2CDA8F16B3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4EBADE1-5069-5743-9B9E-5F1DA8A61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29F63BD8-6F94-4E1B-AD1F-0228AAB6213B}"/>
              </a:ext>
            </a:extLst>
          </p:cNvPr>
          <p:cNvSpPr/>
          <p:nvPr userDrawn="1"/>
        </p:nvSpPr>
        <p:spPr>
          <a:xfrm>
            <a:off x="10620462" y="92279"/>
            <a:ext cx="1367406" cy="84728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s-GT">
              <a:solidFill>
                <a:prstClr val="black"/>
              </a:solidFill>
            </a:endParaRPr>
          </a:p>
        </p:txBody>
      </p:sp>
      <p:pic>
        <p:nvPicPr>
          <p:cNvPr id="9" name="Imagen 20">
            <a:extLst>
              <a:ext uri="{FF2B5EF4-FFF2-40B4-BE49-F238E27FC236}">
                <a16:creationId xmlns="" xmlns:a16="http://schemas.microsoft.com/office/drawing/2014/main" id="{9952A097-9301-4393-A71A-33DBFF00F58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974" y="0"/>
            <a:ext cx="1093336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0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m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m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B6EEB683-613F-4852-9435-C2D96295D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3297" cy="6856683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="" xmlns:a16="http://schemas.microsoft.com/office/drawing/2014/main" id="{4DA0B067-A3B3-A640-9E71-78265C3D03E9}"/>
              </a:ext>
            </a:extLst>
          </p:cNvPr>
          <p:cNvSpPr/>
          <p:nvPr/>
        </p:nvSpPr>
        <p:spPr>
          <a:xfrm>
            <a:off x="-315873" y="-6942"/>
            <a:ext cx="3850382" cy="789047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AF4A97AB-4D94-5F44-AB27-A1C1975E9FC5}"/>
              </a:ext>
            </a:extLst>
          </p:cNvPr>
          <p:cNvSpPr/>
          <p:nvPr/>
        </p:nvSpPr>
        <p:spPr>
          <a:xfrm>
            <a:off x="214066" y="97160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37349445-0511-2A49-9088-69B1DD784C3F}"/>
              </a:ext>
            </a:extLst>
          </p:cNvPr>
          <p:cNvPicPr/>
          <p:nvPr/>
        </p:nvPicPr>
        <p:blipFill rotWithShape="1">
          <a:blip r:embed="rId5"/>
          <a:srcRect r="37060"/>
          <a:stretch/>
        </p:blipFill>
        <p:spPr>
          <a:xfrm>
            <a:off x="214066" y="59653"/>
            <a:ext cx="1896646" cy="7646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E84378BD-9F54-E54F-8C6E-E63AF75AA814}"/>
              </a:ext>
            </a:extLst>
          </p:cNvPr>
          <p:cNvPicPr/>
          <p:nvPr/>
        </p:nvPicPr>
        <p:blipFill rotWithShape="1">
          <a:blip r:embed="rId5"/>
          <a:srcRect l="65579" t="20350" b="24363"/>
          <a:stretch/>
        </p:blipFill>
        <p:spPr>
          <a:xfrm>
            <a:off x="2099317" y="130311"/>
            <a:ext cx="1136800" cy="562708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9442B4C6-B6F7-E34D-AD28-A753C592A4B3}"/>
              </a:ext>
            </a:extLst>
          </p:cNvPr>
          <p:cNvCxnSpPr/>
          <p:nvPr/>
        </p:nvCxnSpPr>
        <p:spPr>
          <a:xfrm>
            <a:off x="2068056" y="195961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5">
            <a:extLst>
              <a:ext uri="{FF2B5EF4-FFF2-40B4-BE49-F238E27FC236}">
                <a16:creationId xmlns="" xmlns:a16="http://schemas.microsoft.com/office/drawing/2014/main" id="{D8E7D4C3-C6E9-459B-8119-8B2EC55511E5}"/>
              </a:ext>
            </a:extLst>
          </p:cNvPr>
          <p:cNvSpPr txBox="1"/>
          <p:nvPr/>
        </p:nvSpPr>
        <p:spPr>
          <a:xfrm>
            <a:off x="2143314" y="1558893"/>
            <a:ext cx="7593967" cy="1938992"/>
          </a:xfrm>
          <a:prstGeom prst="rect">
            <a:avLst/>
          </a:prstGeom>
          <a:noFill/>
          <a:effectLst>
            <a:outerShdw blurRad="4064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es-MX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Perspectiva agroclimática </a:t>
            </a:r>
          </a:p>
          <a:p>
            <a:pPr algn="ctr" defTabSz="457200"/>
            <a:r>
              <a:rPr lang="es-MX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Diciembre 2021, Enero, Febrero, Marzo 2022</a:t>
            </a:r>
            <a:endParaRPr lang="es-MX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 defTabSz="457200"/>
            <a:endParaRPr lang="es-MX" sz="3200" dirty="0">
              <a:solidFill>
                <a:srgbClr val="002060"/>
              </a:solidFill>
              <a:latin typeface="Montserrat Alternates" panose="00000500000000000000" pitchFamily="50" charset="0"/>
            </a:endParaRPr>
          </a:p>
          <a:p>
            <a:pPr algn="ctr" defTabSz="457200"/>
            <a:r>
              <a:rPr lang="es-MX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-DIGEGR-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0F80AEB5-47CD-754B-A177-A527FF419F9B}"/>
              </a:ext>
            </a:extLst>
          </p:cNvPr>
          <p:cNvSpPr/>
          <p:nvPr/>
        </p:nvSpPr>
        <p:spPr>
          <a:xfrm>
            <a:off x="5077086" y="6395018"/>
            <a:ext cx="2037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400" dirty="0" err="1">
                <a:solidFill>
                  <a:srgbClr val="002060"/>
                </a:solidFill>
                <a:cs typeface="Calibri"/>
              </a:rPr>
              <a:t>Enero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, 2022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58C48DF0-D579-4B7A-A947-04814A323B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E57E1F6C-FCF7-AB4F-9794-B68367E9CA69}"/>
              </a:ext>
            </a:extLst>
          </p:cNvPr>
          <p:cNvSpPr txBox="1"/>
          <p:nvPr/>
        </p:nvSpPr>
        <p:spPr>
          <a:xfrm>
            <a:off x="478302" y="4678429"/>
            <a:ext cx="49658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Análisis agroclimático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Registro de daños reportados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Inundación en Izabal (05-ene-22)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Cultivos deciduos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Recomendaciones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572158AA-03A1-CD45-8972-E2A44E821717}"/>
              </a:ext>
            </a:extLst>
          </p:cNvPr>
          <p:cNvSpPr txBox="1"/>
          <p:nvPr/>
        </p:nvSpPr>
        <p:spPr>
          <a:xfrm>
            <a:off x="330753" y="4346833"/>
            <a:ext cx="6263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GT" sz="1800" b="1" dirty="0">
                <a:solidFill>
                  <a:srgbClr val="002060"/>
                </a:solidFill>
              </a:rPr>
              <a:t>CONTENIDO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2C7DE7B0-5207-B64E-BC2E-4E38C5EF3A37}"/>
              </a:ext>
            </a:extLst>
          </p:cNvPr>
          <p:cNvSpPr txBox="1"/>
          <p:nvPr/>
        </p:nvSpPr>
        <p:spPr>
          <a:xfrm>
            <a:off x="3236117" y="3548642"/>
            <a:ext cx="5435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s-MX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Dirección de Información Geográfica Estrategica y Gestión de Riesgos</a:t>
            </a:r>
          </a:p>
        </p:txBody>
      </p:sp>
    </p:spTree>
    <p:extLst>
      <p:ext uri="{BB962C8B-B14F-4D97-AF65-F5344CB8AC3E}">
        <p14:creationId xmlns:p14="http://schemas.microsoft.com/office/powerpoint/2010/main" val="6762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10E58E-3B78-094D-A25B-88D907A5739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C9C3326-F3E7-424D-AD86-78FCE5BA746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20CABAC-25AC-C541-8C5B-F32A0B9B1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16200000">
            <a:off x="-1170574" y="3021087"/>
            <a:ext cx="3251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RECOMENDACIONES</a:t>
            </a:r>
            <a:endParaRPr lang="es-GT" sz="2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901440" y="1901952"/>
            <a:ext cx="7802880" cy="1686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Al </a:t>
            </a:r>
            <a:r>
              <a:rPr lang="es-ES" b="1" dirty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sector agrícola</a:t>
            </a:r>
            <a:endParaRPr lang="es-GT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Para evitar daños en los cultivos por el aumento de lluvias y crecidas de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ríos,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hacer zanjas o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acequias, en prevención de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inundaciones y pérdidas del suelo.</a:t>
            </a:r>
            <a:endParaRPr lang="es-GT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Implementar cobertura vegetal para amortiguar el impacto de la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lluvia.</a:t>
            </a:r>
            <a:endParaRPr lang="es-GT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Levantar camellones o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surcos para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impedir que las raíces se pudran por la humedad.</a:t>
            </a:r>
            <a:endParaRPr lang="es-GT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97280" y="4417178"/>
            <a:ext cx="8266176" cy="2279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Al sector pecuario</a:t>
            </a:r>
            <a:endParaRPr lang="es-GT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Movilizar a los animales a sitios seguros (zonas altas, no propensas a encharcamiento y seguras para animales adultos y crías).</a:t>
            </a:r>
            <a:endParaRPr lang="es-GT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Establecer planes de prevención y tratamiento de enfermedades generadas por exceso de humedad como procesos de infecciosos, diarreas, parásitos, afectaciones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respiratorias,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entre otras.</a:t>
            </a:r>
            <a:endParaRPr lang="es-GT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Garantizar la calidad del agua y el alimento (cubrir comederos y bebederos)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limpiarlos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constantemente por la contaminación que se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puede presentar.</a:t>
            </a:r>
            <a:endParaRPr lang="es-GT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03809" y="586947"/>
            <a:ext cx="477915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POR INUNDACIONES</a:t>
            </a:r>
          </a:p>
          <a:p>
            <a:pPr algn="ctr"/>
            <a:endParaRPr lang="es-ES" b="1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Regiones: Petén y Caribe</a:t>
            </a:r>
            <a:endParaRPr lang="es-GT" dirty="0"/>
          </a:p>
        </p:txBody>
      </p:sp>
      <p:pic>
        <p:nvPicPr>
          <p:cNvPr id="14" name="Imagen 13" descr="Recorte de pantalla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92" y="1741129"/>
            <a:ext cx="2574719" cy="2349744"/>
          </a:xfrm>
          <a:prstGeom prst="rect">
            <a:avLst/>
          </a:prstGeom>
        </p:spPr>
      </p:pic>
      <p:pic>
        <p:nvPicPr>
          <p:cNvPr id="15" name="Imagen 14" descr="Recorte de pantalla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49" y="4919195"/>
            <a:ext cx="2774049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10E58E-3B78-094D-A25B-88D907A5739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C9C3326-F3E7-424D-AD86-78FCE5BA746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20CABAC-25AC-C541-8C5B-F32A0B9B1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16200000">
            <a:off x="-1170574" y="3021087"/>
            <a:ext cx="3251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RECOMENDACIONES</a:t>
            </a:r>
            <a:endParaRPr lang="es-GT" sz="2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930538" y="1825489"/>
            <a:ext cx="8039240" cy="1652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Al </a:t>
            </a:r>
            <a:r>
              <a:rPr lang="es-ES" b="1" dirty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sector </a:t>
            </a:r>
            <a:r>
              <a:rPr lang="es-ES" b="1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agrícola</a:t>
            </a:r>
          </a:p>
          <a:p>
            <a:pPr algn="just">
              <a:spcAft>
                <a:spcPts val="0"/>
              </a:spcAft>
            </a:pPr>
            <a:endParaRPr lang="es-ES" sz="1600" dirty="0" smtClean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GT" sz="16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Colocar estructuras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de protección como </a:t>
            </a:r>
            <a:r>
              <a:rPr lang="es-ES" sz="1600" dirty="0" err="1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microtúneles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estos se pueden elaborar con malla y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manta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Para plantas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 mayor altura se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debe instalar </a:t>
            </a:r>
            <a:r>
              <a:rPr lang="es-ES" sz="1600" dirty="0" err="1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macrotúneles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que pueden construirse con tubos PVC y manta de polietileno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s-ES" sz="1600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17293" y="244308"/>
            <a:ext cx="444647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S" b="1" dirty="0">
                <a:solidFill>
                  <a:schemeClr val="l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POR HELADAS</a:t>
            </a:r>
          </a:p>
          <a:p>
            <a:pPr algn="ctr"/>
            <a:endParaRPr lang="es-ES" b="1" dirty="0">
              <a:solidFill>
                <a:schemeClr val="lt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>
                <a:solidFill>
                  <a:schemeClr val="l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Regiones: Occidente, Altiplano Central</a:t>
            </a:r>
            <a:endParaRPr lang="es-GT" b="1" dirty="0">
              <a:solidFill>
                <a:schemeClr val="lt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Recorte de pantalla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23" y="862811"/>
            <a:ext cx="2832191" cy="258471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10911" y="3650409"/>
            <a:ext cx="9558867" cy="308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Humedecer los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suelos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secos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para que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aumenten su temperatura, así evitar los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efectos de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heladas, y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reducir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 labranza pues los suelos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arados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tienen espacios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de aire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que inhiben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 transferencia y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almacenamiento de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calor.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1600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U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tilizar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abonos orgánicos para recuperar las condiciones bilógicas del suelo. 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ertilizar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adecuadamente las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plantaciones,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para reducir los efectos de las bajas temperaturas, y realizar manejo de malezas para eliminar especies vegetales no deseadas, esto favorecerá a la absorción de la radiación por el suelo.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1600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Como medida de prevención a largo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plazo, se debe implementar barreras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vivas de árboles y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arbustos,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 el propósito de proteger del viento a los cultivos.</a:t>
            </a:r>
          </a:p>
        </p:txBody>
      </p:sp>
    </p:spTree>
    <p:extLst>
      <p:ext uri="{BB962C8B-B14F-4D97-AF65-F5344CB8AC3E}">
        <p14:creationId xmlns:p14="http://schemas.microsoft.com/office/powerpoint/2010/main" val="32687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10E58E-3B78-094D-A25B-88D907A5739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C9C3326-F3E7-424D-AD86-78FCE5BA746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20CABAC-25AC-C541-8C5B-F32A0B9B1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16200000">
            <a:off x="-1170574" y="3021087"/>
            <a:ext cx="3251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RECOMENDACIONES</a:t>
            </a:r>
            <a:endParaRPr lang="es-GT" sz="2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97674" y="1541427"/>
            <a:ext cx="10408173" cy="1652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Al </a:t>
            </a:r>
            <a:r>
              <a:rPr lang="es-ES" b="1" dirty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sector </a:t>
            </a:r>
            <a:r>
              <a:rPr lang="es-ES" b="1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agrícola</a:t>
            </a:r>
          </a:p>
          <a:p>
            <a:pPr algn="just">
              <a:spcAft>
                <a:spcPts val="0"/>
              </a:spcAft>
            </a:pPr>
            <a:endParaRPr lang="es-ES" sz="1600" dirty="0" smtClean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GT" sz="1600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Adecuar las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instalaciones donde los animales puedan protegerse de las corrientes de aire frio y que se asegure la ventilación dentro de las galeras o galpones de aves, colocando cortinas de plástico o costal. En crías, si fuera necesario utilizar lámparas de calor y mantenerlos en un lugar 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limpio y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seco.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217293" y="244308"/>
            <a:ext cx="444647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S" b="1" dirty="0">
                <a:solidFill>
                  <a:schemeClr val="l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POR HELADAS</a:t>
            </a:r>
          </a:p>
          <a:p>
            <a:pPr algn="ctr"/>
            <a:endParaRPr lang="es-ES" b="1" dirty="0">
              <a:solidFill>
                <a:schemeClr val="lt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>
                <a:solidFill>
                  <a:schemeClr val="l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Regiones: Occidente, Altiplano Central</a:t>
            </a:r>
            <a:endParaRPr lang="es-GT" b="1" dirty="0">
              <a:solidFill>
                <a:schemeClr val="lt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97674" y="3282697"/>
            <a:ext cx="6938142" cy="2180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Proveer</a:t>
            </a: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agua y aumentar la cantidad de alimento (de preferencia forraje) pues consumirá más energía para mantener el calor corporal.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1600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Tener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un adecuado programa de desparasitación interna y externa.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1600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Revisión </a:t>
            </a:r>
            <a:r>
              <a:rPr lang="es-ES" sz="16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periódica de la condición corporal de los animales, para asegurar las reservas corporales durante la época fría.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1600" dirty="0"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 descr="Recorte de pantalla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032" y="3726255"/>
            <a:ext cx="305145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552E15D-2D0A-CA4D-B5CB-EDEC4857A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47"/>
            <a:ext cx="12192000" cy="9144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1A3B0824-BC4C-AC4B-BD92-F280255B3F4D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00206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EED89A9-C9CC-0C45-A42B-1FE6A07A5384}"/>
              </a:ext>
            </a:extLst>
          </p:cNvPr>
          <p:cNvSpPr txBox="1"/>
          <p:nvPr/>
        </p:nvSpPr>
        <p:spPr>
          <a:xfrm>
            <a:off x="989160" y="3794842"/>
            <a:ext cx="1003648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MUCHAS GRACIAS</a:t>
            </a:r>
            <a:endParaRPr kumimoji="0" lang="en-US" sz="8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="" xmlns:a16="http://schemas.microsoft.com/office/drawing/2014/main" id="{A2E21572-E279-FF4E-BF64-5C027418F243}"/>
              </a:ext>
            </a:extLst>
          </p:cNvPr>
          <p:cNvSpPr/>
          <p:nvPr/>
        </p:nvSpPr>
        <p:spPr>
          <a:xfrm>
            <a:off x="4111192" y="518503"/>
            <a:ext cx="3815862" cy="12157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C9470C71-59BC-3C45-B126-3DC323F4F39F}"/>
              </a:ext>
            </a:extLst>
          </p:cNvPr>
          <p:cNvSpPr txBox="1"/>
          <p:nvPr/>
        </p:nvSpPr>
        <p:spPr>
          <a:xfrm>
            <a:off x="1091407" y="5210642"/>
            <a:ext cx="10009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400" dirty="0" err="1">
                <a:solidFill>
                  <a:schemeClr val="bg1"/>
                </a:solidFill>
                <a:cs typeface="Calibri"/>
              </a:rPr>
              <a:t>Dirección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Información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Geográfica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Estratégica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y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Gestión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Riesgos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2413-7000 EXT. 7370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infogeografica@maga.gob.gt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6BFCB58-429F-BE40-B55E-4819C29FF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774" y="700977"/>
            <a:ext cx="3502452" cy="85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3E093588-027E-3C49-BE2E-BABFA87E5B4F}"/>
              </a:ext>
            </a:extLst>
          </p:cNvPr>
          <p:cNvSpPr/>
          <p:nvPr/>
        </p:nvSpPr>
        <p:spPr>
          <a:xfrm>
            <a:off x="157" y="5960023"/>
            <a:ext cx="12192000" cy="1225970"/>
          </a:xfrm>
          <a:prstGeom prst="rect">
            <a:avLst/>
          </a:prstGeom>
          <a:solidFill>
            <a:srgbClr val="082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2" name="Rectángulo 41">
            <a:extLst>
              <a:ext uri="{FF2B5EF4-FFF2-40B4-BE49-F238E27FC236}">
                <a16:creationId xmlns="" xmlns:a16="http://schemas.microsoft.com/office/drawing/2014/main" id="{525E593C-E2E0-BF4B-BE4F-BC3301A180FB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="" xmlns:a16="http://schemas.microsoft.com/office/drawing/2014/main" id="{C6F99DF9-D8EC-AF40-AC7A-EB65227F55DD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="" xmlns:a16="http://schemas.microsoft.com/office/drawing/2014/main" id="{A66EF05B-EC45-2F47-AE9F-9FC1F31370FE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45" name="Conector recto 44">
            <a:extLst>
              <a:ext uri="{FF2B5EF4-FFF2-40B4-BE49-F238E27FC236}">
                <a16:creationId xmlns="" xmlns:a16="http://schemas.microsoft.com/office/drawing/2014/main" id="{E5E85AAB-085B-E844-A906-1DBB0385F47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" name="Imagen 45">
            <a:extLst>
              <a:ext uri="{FF2B5EF4-FFF2-40B4-BE49-F238E27FC236}">
                <a16:creationId xmlns="" xmlns:a16="http://schemas.microsoft.com/office/drawing/2014/main" id="{3B84FB5E-6B7A-5A4D-A75E-CA63DEC04F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3129566"/>
            <a:ext cx="10972800" cy="23005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s-MX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</a:t>
            </a:r>
            <a:r>
              <a:rPr lang="es-MX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agroclimático</a:t>
            </a:r>
          </a:p>
          <a:p>
            <a:pPr marL="0" indent="0" algn="ctr">
              <a:buNone/>
            </a:pPr>
            <a:r>
              <a:rPr lang="es-MX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es-E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Diciembre 2021, Enero, Febrero, Marzo 2022</a:t>
            </a:r>
          </a:p>
          <a:p>
            <a:pPr marL="0" indent="0" algn="ctr">
              <a:buNone/>
            </a:pPr>
            <a:endParaRPr lang="es-MX" sz="3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E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982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10E58E-3B78-094D-A25B-88D907A5739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C9C3326-F3E7-424D-AD86-78FCE5BA746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20CABAC-25AC-C541-8C5B-F32A0B9B1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51" y="997800"/>
            <a:ext cx="5058622" cy="5374786"/>
          </a:xfrm>
          <a:prstGeom prst="rect">
            <a:avLst/>
          </a:prstGeom>
          <a:ln>
            <a:solidFill>
              <a:srgbClr val="1C8FC2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45" y="997800"/>
            <a:ext cx="5058621" cy="5374786"/>
          </a:xfrm>
          <a:prstGeom prst="rect">
            <a:avLst/>
          </a:prstGeom>
          <a:solidFill>
            <a:srgbClr val="082A4A"/>
          </a:solidFill>
          <a:ln>
            <a:solidFill>
              <a:schemeClr val="accent1"/>
            </a:solidFill>
          </a:ln>
        </p:spPr>
      </p:pic>
      <p:cxnSp>
        <p:nvCxnSpPr>
          <p:cNvPr id="15" name="Conector recto de flecha 14"/>
          <p:cNvCxnSpPr>
            <a:stCxn id="14" idx="3"/>
            <a:endCxn id="2" idx="1"/>
          </p:cNvCxnSpPr>
          <p:nvPr/>
        </p:nvCxnSpPr>
        <p:spPr>
          <a:xfrm>
            <a:off x="6075666" y="3685193"/>
            <a:ext cx="79268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 rot="16200000">
            <a:off x="-1788250" y="3021087"/>
            <a:ext cx="4486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PRONÓSTICO Y PERSPECTIVA</a:t>
            </a:r>
            <a:endParaRPr lang="es-G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94653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483" y="227804"/>
            <a:ext cx="1136800" cy="5627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2" y="745"/>
            <a:ext cx="6454588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82" y="178490"/>
            <a:ext cx="3088691" cy="3281735"/>
          </a:xfrm>
          <a:prstGeom prst="rect">
            <a:avLst/>
          </a:prstGeom>
          <a:solidFill>
            <a:srgbClr val="082A4A"/>
          </a:solidFill>
          <a:ln>
            <a:solidFill>
              <a:schemeClr val="accent1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40" y="3416757"/>
            <a:ext cx="3088691" cy="3281735"/>
          </a:xfrm>
          <a:prstGeom prst="rect">
            <a:avLst/>
          </a:prstGeom>
          <a:solidFill>
            <a:srgbClr val="082A4A"/>
          </a:solidFill>
          <a:ln>
            <a:solidFill>
              <a:schemeClr val="accent1"/>
            </a:solidFill>
          </a:ln>
        </p:spPr>
      </p:pic>
      <p:sp>
        <p:nvSpPr>
          <p:cNvPr id="3" name="Rectángulo 2"/>
          <p:cNvSpPr/>
          <p:nvPr/>
        </p:nvSpPr>
        <p:spPr>
          <a:xfrm rot="16200000">
            <a:off x="-1788252" y="3021087"/>
            <a:ext cx="4486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PRONÓSTICO Y </a:t>
            </a:r>
            <a:r>
              <a:rPr lang="es-MX" sz="2800" b="1" dirty="0" smtClean="0">
                <a:solidFill>
                  <a:schemeClr val="bg1"/>
                </a:solidFill>
              </a:rPr>
              <a:t>PERSPECTIVA</a:t>
            </a:r>
            <a:endParaRPr lang="es-GT" sz="2800" b="1" dirty="0">
              <a:solidFill>
                <a:schemeClr val="bg1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 rot="1240549">
            <a:off x="2298254" y="5025207"/>
            <a:ext cx="1254369" cy="866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3" name="Elipse 22"/>
          <p:cNvSpPr/>
          <p:nvPr/>
        </p:nvSpPr>
        <p:spPr>
          <a:xfrm>
            <a:off x="2368066" y="1313362"/>
            <a:ext cx="1427869" cy="939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" name="Rectángulo 3"/>
          <p:cNvSpPr/>
          <p:nvPr/>
        </p:nvSpPr>
        <p:spPr>
          <a:xfrm>
            <a:off x="3633554" y="1020974"/>
            <a:ext cx="152080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x-none" sz="1600" dirty="0" smtClean="0"/>
              <a:t>Acumulado de lluvia &gt;350mm</a:t>
            </a:r>
            <a:endParaRPr lang="es-GT" sz="1600" dirty="0"/>
          </a:p>
        </p:txBody>
      </p:sp>
      <p:sp>
        <p:nvSpPr>
          <p:cNvPr id="24" name="Rectángulo 23"/>
          <p:cNvSpPr/>
          <p:nvPr/>
        </p:nvSpPr>
        <p:spPr>
          <a:xfrm>
            <a:off x="1032965" y="4996449"/>
            <a:ext cx="139488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x-none" sz="1600" dirty="0" smtClean="0"/>
              <a:t>Heladas &lt; 5 °C</a:t>
            </a:r>
            <a:endParaRPr lang="es-GT" sz="1600" dirty="0"/>
          </a:p>
        </p:txBody>
      </p:sp>
      <p:sp>
        <p:nvSpPr>
          <p:cNvPr id="5" name="Rectángulo 4"/>
          <p:cNvSpPr/>
          <p:nvPr/>
        </p:nvSpPr>
        <p:spPr>
          <a:xfrm>
            <a:off x="5717007" y="6120081"/>
            <a:ext cx="3617739" cy="738664"/>
          </a:xfrm>
          <a:prstGeom prst="rect">
            <a:avLst/>
          </a:prstGeom>
          <a:solidFill>
            <a:srgbClr val="73F6DC">
              <a:alpha val="71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GT" sz="1400" dirty="0">
                <a:latin typeface="Arial" panose="020B0604020202020204" pitchFamily="34" charset="0"/>
                <a:ea typeface="Times New Roman" panose="02020603050405020304" pitchFamily="18" charset="0"/>
              </a:rPr>
              <a:t>Maíz, frijol, café, cardamomo, hortalizas, piña, banano, plátano, hule</a:t>
            </a:r>
            <a:r>
              <a:rPr lang="es-GT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GT" sz="1400" dirty="0">
                <a:latin typeface="Arial" panose="020B0604020202020204" pitchFamily="34" charset="0"/>
                <a:ea typeface="Times New Roman" panose="02020603050405020304" pitchFamily="18" charset="0"/>
              </a:rPr>
              <a:t>palma de aceite y pastos.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394820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10E58E-3B78-094D-A25B-88D907A5739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C9C3326-F3E7-424D-AD86-78FCE5BA746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20CABAC-25AC-C541-8C5B-F32A0B9B1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sp>
        <p:nvSpPr>
          <p:cNvPr id="14" name="Marcador de contenido 2"/>
          <p:cNvSpPr txBox="1">
            <a:spLocks/>
          </p:cNvSpPr>
          <p:nvPr/>
        </p:nvSpPr>
        <p:spPr>
          <a:xfrm>
            <a:off x="1416433" y="2046884"/>
            <a:ext cx="2494386" cy="893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x-none" sz="1600" smtClean="0"/>
              <a:t>Durante</a:t>
            </a:r>
            <a:r>
              <a:rPr lang="es-GT" sz="1600" dirty="0" smtClean="0"/>
              <a:t> e</a:t>
            </a:r>
            <a:r>
              <a:rPr lang="x-none" sz="1600" smtClean="0"/>
              <a:t>nero </a:t>
            </a:r>
            <a:r>
              <a:rPr lang="x-none" sz="1600" dirty="0" smtClean="0"/>
              <a:t>se han registrado 4 frentes fríos a nivel nacional.</a:t>
            </a:r>
            <a:endParaRPr lang="en-US" dirty="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442527"/>
              </p:ext>
            </p:extLst>
          </p:nvPr>
        </p:nvGraphicFramePr>
        <p:xfrm>
          <a:off x="1050673" y="3074613"/>
          <a:ext cx="3199696" cy="19116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99848"/>
                <a:gridCol w="1599848"/>
              </a:tblGrid>
              <a:tr h="318085"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 smtClean="0"/>
                        <a:t>Día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 smtClean="0"/>
                        <a:t>No. Frente</a:t>
                      </a:r>
                      <a:endParaRPr lang="en-US" sz="1600" dirty="0"/>
                    </a:p>
                  </a:txBody>
                  <a:tcPr/>
                </a:tc>
              </a:tr>
              <a:tr h="289169"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 smtClean="0"/>
                        <a:t>02/01/2022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</a:tr>
              <a:tr h="3222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dirty="0" smtClean="0"/>
                        <a:t>06/01/2022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289169"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 smtClean="0"/>
                        <a:t>09/01/2022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</a:tr>
              <a:tr h="3222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dirty="0" smtClean="0"/>
                        <a:t>16/01/2022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</a:tr>
              <a:tr h="3222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dirty="0" smtClean="0"/>
                        <a:t>20/01/2022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400" dirty="0" smtClean="0"/>
                        <a:t>Pronosticado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Marcador de contenido 2"/>
          <p:cNvSpPr txBox="1">
            <a:spLocks/>
          </p:cNvSpPr>
          <p:nvPr/>
        </p:nvSpPr>
        <p:spPr>
          <a:xfrm>
            <a:off x="5893661" y="984738"/>
            <a:ext cx="5061368" cy="3235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x-none" sz="1600" dirty="0" smtClean="0"/>
              <a:t>Eventos de daños </a:t>
            </a:r>
            <a:r>
              <a:rPr lang="x-none" sz="1600"/>
              <a:t>reportados </a:t>
            </a:r>
            <a:r>
              <a:rPr lang="es-GT" sz="1600" dirty="0" smtClean="0"/>
              <a:t>durante</a:t>
            </a:r>
            <a:r>
              <a:rPr lang="x-none" sz="1600" smtClean="0"/>
              <a:t> </a:t>
            </a:r>
            <a:r>
              <a:rPr lang="x-none" sz="1600" dirty="0" smtClean="0"/>
              <a:t>enero 2022</a:t>
            </a:r>
            <a:endParaRPr lang="en-US" dirty="0"/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942929"/>
              </p:ext>
            </p:extLst>
          </p:nvPr>
        </p:nvGraphicFramePr>
        <p:xfrm>
          <a:off x="4754880" y="1463040"/>
          <a:ext cx="6879101" cy="505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5743960" y="6550223"/>
            <a:ext cx="2029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1400" dirty="0" smtClean="0"/>
              <a:t>Fuente: DICORER, 14-ene</a:t>
            </a:r>
            <a:endParaRPr lang="es-GT" sz="1400" dirty="0"/>
          </a:p>
        </p:txBody>
      </p:sp>
      <p:sp>
        <p:nvSpPr>
          <p:cNvPr id="19" name="Rectángulo 18"/>
          <p:cNvSpPr/>
          <p:nvPr/>
        </p:nvSpPr>
        <p:spPr>
          <a:xfrm rot="16200000">
            <a:off x="-1202704" y="3021087"/>
            <a:ext cx="3315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REGISTRO DE DAÑOS</a:t>
            </a:r>
            <a:endParaRPr lang="es-GT" sz="2800" b="1" dirty="0">
              <a:solidFill>
                <a:schemeClr val="bg1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7373816" y="5263662"/>
            <a:ext cx="1019907" cy="550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0" name="Elipse 19"/>
          <p:cNvSpPr/>
          <p:nvPr/>
        </p:nvSpPr>
        <p:spPr>
          <a:xfrm>
            <a:off x="9648093" y="2461846"/>
            <a:ext cx="1019907" cy="550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cxnSp>
        <p:nvCxnSpPr>
          <p:cNvPr id="7" name="Conector recto de flecha 6"/>
          <p:cNvCxnSpPr/>
          <p:nvPr/>
        </p:nvCxnSpPr>
        <p:spPr>
          <a:xfrm flipH="1" flipV="1">
            <a:off x="7678615" y="2836985"/>
            <a:ext cx="515816" cy="32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20CABAC-25AC-C541-8C5B-F32A0B9B1D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 b="24125"/>
          <a:stretch/>
        </p:blipFill>
        <p:spPr>
          <a:xfrm>
            <a:off x="7295270" y="963167"/>
            <a:ext cx="4591930" cy="3336443"/>
          </a:xfrm>
          <a:prstGeom prst="rect">
            <a:avLst/>
          </a:prstGeom>
          <a:solidFill>
            <a:srgbClr val="082A4A"/>
          </a:solidFill>
          <a:ln>
            <a:solidFill>
              <a:schemeClr val="accent1"/>
            </a:solidFill>
          </a:ln>
        </p:spPr>
      </p:pic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8810E58E-3B78-094D-A25B-88D907A57394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AC9C3326-F3E7-424D-AD86-78FCE5BA746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Marcador de contenido 2"/>
          <p:cNvSpPr txBox="1">
            <a:spLocks/>
          </p:cNvSpPr>
          <p:nvPr/>
        </p:nvSpPr>
        <p:spPr>
          <a:xfrm>
            <a:off x="2065373" y="960354"/>
            <a:ext cx="5061368" cy="3235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x-none" sz="1600" dirty="0" smtClean="0"/>
              <a:t>Porcentaje de humedad en el suelo (05-enero-2022)</a:t>
            </a:r>
            <a:endParaRPr lang="en-US" dirty="0"/>
          </a:p>
        </p:txBody>
      </p:sp>
      <p:sp>
        <p:nvSpPr>
          <p:cNvPr id="2" name="Rectángulo 1"/>
          <p:cNvSpPr/>
          <p:nvPr/>
        </p:nvSpPr>
        <p:spPr>
          <a:xfrm>
            <a:off x="1999488" y="1349216"/>
            <a:ext cx="5230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732915" algn="l"/>
              </a:tabLst>
            </a:pPr>
            <a:r>
              <a:rPr lang="es-ES" sz="1400" dirty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En las regiones cercanas </a:t>
            </a:r>
            <a:r>
              <a:rPr lang="es-ES" sz="1400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a </a:t>
            </a:r>
            <a:r>
              <a:rPr lang="es-ES" sz="1400" dirty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Río Dulce en Livingston, en donde se registró un importante acumulado de lluvia </a:t>
            </a:r>
            <a:r>
              <a:rPr lang="es-ES" sz="1400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el </a:t>
            </a:r>
            <a:r>
              <a:rPr lang="es-ES" sz="1400" dirty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03 de enero 2022 (220 mm), se visualiza mayor humedad en el porcentaje del suelo en comparación al resto.</a:t>
            </a:r>
            <a:endParaRPr lang="es-GT" sz="1400" dirty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78387" r="68375" b="3749"/>
          <a:stretch/>
        </p:blipFill>
        <p:spPr>
          <a:xfrm>
            <a:off x="10318623" y="3255264"/>
            <a:ext cx="1556385" cy="1048512"/>
          </a:xfrm>
          <a:prstGeom prst="rect">
            <a:avLst/>
          </a:prstGeom>
          <a:solidFill>
            <a:srgbClr val="082A4A"/>
          </a:solidFill>
          <a:ln>
            <a:solidFill>
              <a:schemeClr val="accent1"/>
            </a:solidFill>
          </a:ln>
        </p:spPr>
      </p:pic>
      <p:sp>
        <p:nvSpPr>
          <p:cNvPr id="22" name="Marcador de contenido 2"/>
          <p:cNvSpPr txBox="1">
            <a:spLocks/>
          </p:cNvSpPr>
          <p:nvPr/>
        </p:nvSpPr>
        <p:spPr>
          <a:xfrm>
            <a:off x="5779573" y="5032482"/>
            <a:ext cx="4291019" cy="648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x-none" sz="1600" dirty="0" smtClean="0"/>
              <a:t>Comparación de la salud vegetal vs. la normalidad </a:t>
            </a:r>
          </a:p>
          <a:p>
            <a:pPr marL="0" indent="0" algn="just">
              <a:buNone/>
            </a:pPr>
            <a:r>
              <a:rPr lang="x-none" sz="1600" dirty="0" smtClean="0"/>
              <a:t>(semana </a:t>
            </a:r>
            <a:r>
              <a:rPr lang="x-none" sz="1600" smtClean="0"/>
              <a:t>01-08 </a:t>
            </a:r>
            <a:r>
              <a:rPr lang="x-none" sz="1600" smtClean="0"/>
              <a:t>ene</a:t>
            </a:r>
            <a:r>
              <a:rPr lang="es-GT" sz="1600" dirty="0" smtClean="0"/>
              <a:t>ro</a:t>
            </a:r>
            <a:r>
              <a:rPr lang="x-none" sz="1600" smtClean="0"/>
              <a:t> </a:t>
            </a:r>
            <a:r>
              <a:rPr lang="x-none" sz="1600" dirty="0" smtClean="0"/>
              <a:t>2022)</a:t>
            </a:r>
            <a:endParaRPr lang="en-US" dirty="0"/>
          </a:p>
        </p:txBody>
      </p:sp>
      <p:sp>
        <p:nvSpPr>
          <p:cNvPr id="23" name="Rectángulo 22"/>
          <p:cNvSpPr/>
          <p:nvPr/>
        </p:nvSpPr>
        <p:spPr>
          <a:xfrm>
            <a:off x="5693664" y="5689568"/>
            <a:ext cx="5462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732915" algn="l"/>
              </a:tabLst>
            </a:pPr>
            <a:r>
              <a:rPr lang="es-ES" sz="1400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Se refleja un </a:t>
            </a:r>
            <a:r>
              <a:rPr lang="es-ES" sz="1400" dirty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estado normal con ligera condición inferior a lo </a:t>
            </a:r>
            <a:r>
              <a:rPr lang="es-ES" sz="1400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establecido</a:t>
            </a:r>
            <a:r>
              <a:rPr lang="es-ES" sz="1400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s-ES" sz="1400" dirty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en </a:t>
            </a:r>
            <a:r>
              <a:rPr lang="es-ES" sz="1400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Livingston. Mientras en </a:t>
            </a:r>
            <a:r>
              <a:rPr lang="es-ES" sz="1400" b="1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Puerto </a:t>
            </a:r>
            <a:r>
              <a:rPr lang="es-ES" sz="1400" b="1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Barrios, </a:t>
            </a:r>
            <a:r>
              <a:rPr lang="es-ES" sz="1400" dirty="0" smtClean="0">
                <a:latin typeface="Arial" panose="020B0604020202020204" pitchFamily="34" charset="0"/>
                <a:ea typeface="MS Mincho"/>
                <a:cs typeface="Times New Roman" panose="02020603050405020304" pitchFamily="18" charset="0"/>
              </a:rPr>
              <a:t>la vegetación reflejó mayor estrés que puede ser causado por suelos inundados.</a:t>
            </a:r>
            <a:endParaRPr lang="es-GT" sz="1400" dirty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b="24074"/>
          <a:stretch/>
        </p:blipFill>
        <p:spPr>
          <a:xfrm>
            <a:off x="949784" y="3517392"/>
            <a:ext cx="4654857" cy="3340608"/>
          </a:xfrm>
          <a:prstGeom prst="rect">
            <a:avLst/>
          </a:prstGeom>
          <a:solidFill>
            <a:srgbClr val="082A4A"/>
          </a:solidFill>
          <a:ln>
            <a:solidFill>
              <a:schemeClr val="accent1"/>
            </a:solidFill>
          </a:ln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76049" r="60163" b="1148"/>
          <a:stretch/>
        </p:blipFill>
        <p:spPr>
          <a:xfrm>
            <a:off x="3986915" y="5779008"/>
            <a:ext cx="1621405" cy="1078992"/>
          </a:xfrm>
          <a:prstGeom prst="rect">
            <a:avLst/>
          </a:prstGeom>
          <a:solidFill>
            <a:srgbClr val="082A4A"/>
          </a:solidFill>
          <a:ln>
            <a:solidFill>
              <a:schemeClr val="accent1"/>
            </a:solidFill>
          </a:ln>
        </p:spPr>
      </p:pic>
      <p:sp>
        <p:nvSpPr>
          <p:cNvPr id="27" name="Rectángulo 26"/>
          <p:cNvSpPr/>
          <p:nvPr/>
        </p:nvSpPr>
        <p:spPr>
          <a:xfrm rot="16200000">
            <a:off x="-1452225" y="3021087"/>
            <a:ext cx="3814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INUNDACIÓN EN IZABAL</a:t>
            </a:r>
            <a:endParaRPr lang="es-GT" sz="2800" b="1" dirty="0">
              <a:solidFill>
                <a:schemeClr val="bg1"/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9179169" y="1652955"/>
            <a:ext cx="1125416" cy="1031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0" name="Elipse 29"/>
          <p:cNvSpPr/>
          <p:nvPr/>
        </p:nvSpPr>
        <p:spPr>
          <a:xfrm rot="2147156">
            <a:off x="3892061" y="3868617"/>
            <a:ext cx="1359876" cy="785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230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10E58E-3B78-094D-A25B-88D907A5739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C9C3326-F3E7-424D-AD86-78FCE5BA746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20CABAC-25AC-C541-8C5B-F32A0B9B1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16200000">
            <a:off x="-325600" y="3021087"/>
            <a:ext cx="1561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HELADAS</a:t>
            </a:r>
            <a:endParaRPr lang="es-GT" sz="28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84" y="4096512"/>
            <a:ext cx="3519424" cy="26395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36" y="1146046"/>
            <a:ext cx="3450335" cy="258775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40" y="4096512"/>
            <a:ext cx="3519424" cy="26395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20" y="3304032"/>
            <a:ext cx="2566496" cy="341985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44" y="1137666"/>
            <a:ext cx="3506216" cy="2629662"/>
          </a:xfrm>
          <a:prstGeom prst="rect">
            <a:avLst/>
          </a:prstGeom>
        </p:spPr>
      </p:pic>
      <p:sp>
        <p:nvSpPr>
          <p:cNvPr id="17" name="Marcador de contenido 2"/>
          <p:cNvSpPr txBox="1">
            <a:spLocks/>
          </p:cNvSpPr>
          <p:nvPr/>
        </p:nvSpPr>
        <p:spPr>
          <a:xfrm>
            <a:off x="1057855" y="1106658"/>
            <a:ext cx="3180542" cy="2099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x-none" sz="1600" dirty="0" smtClean="0"/>
              <a:t>Heladas en Quetzaltenango y Huehuetenango </a:t>
            </a:r>
            <a:r>
              <a:rPr lang="x-none" sz="1600" smtClean="0"/>
              <a:t>durante </a:t>
            </a:r>
            <a:r>
              <a:rPr lang="x-none" sz="1600" smtClean="0"/>
              <a:t>diciembre</a:t>
            </a:r>
            <a:r>
              <a:rPr lang="x-none" sz="1600" dirty="0" smtClean="0"/>
              <a:t>. </a:t>
            </a:r>
          </a:p>
          <a:p>
            <a:pPr marL="0" indent="0" algn="just">
              <a:buNone/>
            </a:pPr>
            <a:endParaRPr lang="x-none" sz="1600" dirty="0" smtClean="0"/>
          </a:p>
          <a:p>
            <a:pPr marL="0" indent="0" algn="ctr">
              <a:buNone/>
            </a:pPr>
            <a:r>
              <a:rPr lang="x-none" sz="1600" dirty="0" smtClean="0"/>
              <a:t>Sin daños reportados </a:t>
            </a:r>
          </a:p>
          <a:p>
            <a:pPr marL="0" indent="0" algn="ctr">
              <a:buNone/>
            </a:pPr>
            <a:endParaRPr lang="x-none" sz="1600" dirty="0" smtClean="0"/>
          </a:p>
          <a:p>
            <a:pPr marL="0" indent="0" algn="ctr">
              <a:buNone/>
            </a:pPr>
            <a:r>
              <a:rPr lang="x-none" sz="1600" b="1" dirty="0" smtClean="0"/>
              <a:t>“Cultivos deciduos</a:t>
            </a:r>
            <a:r>
              <a:rPr lang="x-none" sz="1600" dirty="0" smtClean="0"/>
              <a:t>”</a:t>
            </a:r>
            <a:endParaRPr lang="en-US" dirty="0"/>
          </a:p>
        </p:txBody>
      </p:sp>
      <p:cxnSp>
        <p:nvCxnSpPr>
          <p:cNvPr id="18" name="Conector recto de flecha 17"/>
          <p:cNvCxnSpPr/>
          <p:nvPr/>
        </p:nvCxnSpPr>
        <p:spPr>
          <a:xfrm flipH="1">
            <a:off x="2654768" y="2502066"/>
            <a:ext cx="1" cy="266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0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10E58E-3B78-094D-A25B-88D907A5739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C9C3326-F3E7-424D-AD86-78FCE5BA746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20CABAC-25AC-C541-8C5B-F32A0B9B1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16200000">
            <a:off x="-2489301" y="3021087"/>
            <a:ext cx="5888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CULTIVOS DECIDUOS O </a:t>
            </a:r>
            <a:r>
              <a:rPr lang="es-MX" sz="2800" b="1" dirty="0" smtClean="0">
                <a:solidFill>
                  <a:schemeClr val="bg1"/>
                </a:solidFill>
              </a:rPr>
              <a:t>CADUCIFOLIOS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1236172" y="1262060"/>
            <a:ext cx="5115263" cy="4858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x-none" sz="1800" b="1" dirty="0" smtClean="0"/>
              <a:t>CULTIVOS DECIDUOS O CADUCIFOLIOS</a:t>
            </a:r>
          </a:p>
          <a:p>
            <a:pPr marL="0" indent="0" algn="ctr">
              <a:buNone/>
            </a:pPr>
            <a:endParaRPr lang="es-ES" sz="1400" dirty="0" smtClean="0">
              <a:solidFill>
                <a:srgbClr val="0070C0"/>
              </a:solidFill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1241281" y="2650706"/>
            <a:ext cx="5110154" cy="2305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600" b="1" dirty="0" smtClean="0"/>
              <a:t>Necesitan </a:t>
            </a:r>
            <a:r>
              <a:rPr lang="es-ES" sz="1600" dirty="0" smtClean="0"/>
              <a:t>“horas frío” = temperaturas </a:t>
            </a:r>
            <a:r>
              <a:rPr lang="es-ES" sz="1600" dirty="0"/>
              <a:t>bajas </a:t>
            </a:r>
            <a:r>
              <a:rPr lang="es-ES" sz="1400" dirty="0"/>
              <a:t>(</a:t>
            </a:r>
            <a:r>
              <a:rPr lang="es-ES" sz="1400" dirty="0" smtClean="0"/>
              <a:t>2.5°-9.1° C)</a:t>
            </a:r>
            <a:r>
              <a:rPr lang="es-ES" sz="1600" dirty="0" smtClean="0"/>
              <a:t>, </a:t>
            </a:r>
            <a:r>
              <a:rPr lang="es-ES" sz="1600" dirty="0"/>
              <a:t>para poder florecer y fructificar </a:t>
            </a:r>
            <a:r>
              <a:rPr lang="es-ES" sz="1600" dirty="0" smtClean="0"/>
              <a:t>adecuadamente.</a:t>
            </a:r>
            <a:endParaRPr lang="es-ES" sz="1600" dirty="0" smtClean="0"/>
          </a:p>
          <a:p>
            <a:pPr marL="0" indent="0" algn="just">
              <a:buNone/>
            </a:pPr>
            <a:endParaRPr lang="es-ES" sz="1600" dirty="0"/>
          </a:p>
          <a:p>
            <a:pPr marL="0" indent="0">
              <a:buNone/>
            </a:pPr>
            <a:r>
              <a:rPr lang="es-ES" sz="1600" dirty="0" smtClean="0"/>
              <a:t>	Por ejemplo: </a:t>
            </a:r>
          </a:p>
          <a:p>
            <a:r>
              <a:rPr lang="es-ES" sz="1600" dirty="0" smtClean="0"/>
              <a:t>Algunas variedades de melocotón requieren de 600 a 800 horas </a:t>
            </a:r>
            <a:r>
              <a:rPr lang="es-ES" sz="1600" dirty="0" smtClean="0"/>
              <a:t>frío. </a:t>
            </a:r>
            <a:endParaRPr lang="es-ES" sz="1600" dirty="0" smtClean="0"/>
          </a:p>
          <a:p>
            <a:r>
              <a:rPr lang="es-ES" sz="1600" dirty="0" smtClean="0"/>
              <a:t>Algunas variedades de manzana que requiere hasta 900 horas </a:t>
            </a:r>
            <a:r>
              <a:rPr lang="es-ES" sz="1600" dirty="0" smtClean="0"/>
              <a:t>frío.</a:t>
            </a:r>
            <a:endParaRPr lang="en-US" sz="1600" dirty="0"/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1236172" y="5225143"/>
            <a:ext cx="5115263" cy="13702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GT" sz="1600" dirty="0" smtClean="0"/>
              <a:t>Existen dos </a:t>
            </a:r>
            <a:r>
              <a:rPr lang="es-GT" sz="1600" dirty="0"/>
              <a:t>franjas climáticas para el desarrollo de especies de frutales </a:t>
            </a:r>
            <a:r>
              <a:rPr lang="es-GT" sz="1600" dirty="0" smtClean="0"/>
              <a:t>deciduos:</a:t>
            </a:r>
          </a:p>
          <a:p>
            <a:pPr marL="0" indent="0" algn="just">
              <a:buNone/>
            </a:pPr>
            <a:r>
              <a:rPr lang="es-ES" sz="1600" dirty="0" smtClean="0"/>
              <a:t>a</a:t>
            </a:r>
            <a:r>
              <a:rPr lang="es-ES" sz="1600" dirty="0"/>
              <a:t>) 1,800 a 2,500 </a:t>
            </a:r>
            <a:r>
              <a:rPr lang="es-ES" sz="1600" dirty="0" smtClean="0"/>
              <a:t>msnm, con </a:t>
            </a:r>
            <a:r>
              <a:rPr lang="es-ES" sz="1600" dirty="0"/>
              <a:t>un período frío y </a:t>
            </a:r>
            <a:r>
              <a:rPr lang="es-ES" sz="1600" dirty="0" smtClean="0"/>
              <a:t>lluvioso.</a:t>
            </a:r>
          </a:p>
          <a:p>
            <a:pPr marL="0" indent="0" algn="just">
              <a:buNone/>
            </a:pPr>
            <a:r>
              <a:rPr lang="es-ES" sz="1600" dirty="0"/>
              <a:t>b) 1,000 a 1,800 </a:t>
            </a:r>
            <a:r>
              <a:rPr lang="es-ES" sz="1600" dirty="0" smtClean="0"/>
              <a:t>msnm, permite desarrollo de </a:t>
            </a:r>
            <a:r>
              <a:rPr lang="es-ES" sz="1600" dirty="0"/>
              <a:t>especies </a:t>
            </a:r>
            <a:r>
              <a:rPr lang="es-ES" sz="1600" dirty="0" smtClean="0"/>
              <a:t>templadas </a:t>
            </a:r>
            <a:r>
              <a:rPr lang="es-ES" sz="1600" dirty="0"/>
              <a:t>con muy bajo requerimiento en horas </a:t>
            </a:r>
            <a:r>
              <a:rPr lang="es-ES" sz="1600" dirty="0" smtClean="0"/>
              <a:t>frío.</a:t>
            </a:r>
            <a:endParaRPr lang="en-US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2" r="34605"/>
          <a:stretch/>
        </p:blipFill>
        <p:spPr>
          <a:xfrm>
            <a:off x="7272238" y="1719653"/>
            <a:ext cx="2126954" cy="2233680"/>
          </a:xfrm>
          <a:prstGeom prst="rect">
            <a:avLst/>
          </a:prstGeom>
          <a:solidFill>
            <a:srgbClr val="082A4A"/>
          </a:solidFill>
          <a:ln>
            <a:solidFill>
              <a:schemeClr val="accent1"/>
            </a:solidFill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5" r="33580"/>
          <a:stretch/>
        </p:blipFill>
        <p:spPr>
          <a:xfrm>
            <a:off x="9830027" y="1742216"/>
            <a:ext cx="2160310" cy="2228354"/>
          </a:xfrm>
          <a:prstGeom prst="rect">
            <a:avLst/>
          </a:prstGeom>
          <a:solidFill>
            <a:srgbClr val="082A4A"/>
          </a:solidFill>
          <a:ln>
            <a:solidFill>
              <a:schemeClr val="accent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7200688" y="1064150"/>
            <a:ext cx="208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smtClean="0">
                <a:solidFill>
                  <a:schemeClr val="tx2"/>
                </a:solidFill>
              </a:rPr>
              <a:t>Mapas de áreas aptas</a:t>
            </a:r>
            <a:endParaRPr lang="es-GT" sz="1600" b="1" dirty="0">
              <a:solidFill>
                <a:schemeClr val="tx2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175968" y="1377401"/>
            <a:ext cx="1105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solidFill>
                  <a:srgbClr val="0070C0"/>
                </a:solidFill>
              </a:rPr>
              <a:t>Arándanos</a:t>
            </a:r>
            <a:endParaRPr lang="es-GT" sz="1600" dirty="0"/>
          </a:p>
        </p:txBody>
      </p:sp>
      <p:sp>
        <p:nvSpPr>
          <p:cNvPr id="24" name="Rectángulo 23"/>
          <p:cNvSpPr/>
          <p:nvPr/>
        </p:nvSpPr>
        <p:spPr>
          <a:xfrm>
            <a:off x="9757076" y="1374853"/>
            <a:ext cx="11129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solidFill>
                  <a:srgbClr val="0070C0"/>
                </a:solidFill>
              </a:rPr>
              <a:t>Melocotón</a:t>
            </a:r>
            <a:endParaRPr lang="es-GT" sz="1600" dirty="0"/>
          </a:p>
        </p:txBody>
      </p:sp>
      <p:sp>
        <p:nvSpPr>
          <p:cNvPr id="27" name="Rectángulo 26"/>
          <p:cNvSpPr/>
          <p:nvPr/>
        </p:nvSpPr>
        <p:spPr>
          <a:xfrm>
            <a:off x="7200688" y="4035156"/>
            <a:ext cx="799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0070C0"/>
                </a:solidFill>
              </a:rPr>
              <a:t>Ciruela</a:t>
            </a:r>
            <a:endParaRPr lang="es-GT" sz="1600" dirty="0"/>
          </a:p>
        </p:txBody>
      </p:sp>
      <p:sp>
        <p:nvSpPr>
          <p:cNvPr id="28" name="Rectángulo 27"/>
          <p:cNvSpPr/>
          <p:nvPr/>
        </p:nvSpPr>
        <p:spPr>
          <a:xfrm>
            <a:off x="9659727" y="4070326"/>
            <a:ext cx="9863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0070C0"/>
                </a:solidFill>
              </a:rPr>
              <a:t>Manzana</a:t>
            </a:r>
            <a:endParaRPr lang="es-GT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6838" r="26488"/>
          <a:stretch/>
        </p:blipFill>
        <p:spPr>
          <a:xfrm>
            <a:off x="7279556" y="4321463"/>
            <a:ext cx="2166431" cy="22575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6666" r="26620" b="1538"/>
          <a:stretch/>
        </p:blipFill>
        <p:spPr>
          <a:xfrm>
            <a:off x="9798436" y="4377502"/>
            <a:ext cx="2156773" cy="2206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Rectángulo 29"/>
          <p:cNvSpPr/>
          <p:nvPr/>
        </p:nvSpPr>
        <p:spPr>
          <a:xfrm>
            <a:off x="1971715" y="1820161"/>
            <a:ext cx="3644177" cy="495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tx2"/>
                </a:solidFill>
              </a:rPr>
              <a:t>Durazno, melocotón, pera, manzana, ciruela, arándano, membrillo</a:t>
            </a:r>
            <a:endParaRPr lang="en-U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9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F0CC6BB-9A27-A04F-ADF4-D38897B3CAA3}"/>
              </a:ext>
            </a:extLst>
          </p:cNvPr>
          <p:cNvSpPr/>
          <p:nvPr/>
        </p:nvSpPr>
        <p:spPr>
          <a:xfrm rot="16200000">
            <a:off x="-2998752" y="2975528"/>
            <a:ext cx="6858003" cy="906945"/>
          </a:xfrm>
          <a:prstGeom prst="rect">
            <a:avLst/>
          </a:prstGeom>
          <a:solidFill>
            <a:srgbClr val="0B2A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769E7DD-7525-0842-8AC8-8CB1F9CCBBFF}"/>
              </a:ext>
            </a:extLst>
          </p:cNvPr>
          <p:cNvSpPr/>
          <p:nvPr/>
        </p:nvSpPr>
        <p:spPr>
          <a:xfrm>
            <a:off x="1004166" y="135661"/>
            <a:ext cx="3137278" cy="68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810E58E-3B78-094D-A25B-88D907A5739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66" y="98154"/>
            <a:ext cx="1896646" cy="7646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BA8512E-DFF1-1245-BA6F-4020E4B7B97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17" y="168812"/>
            <a:ext cx="1136800" cy="56270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C9C3326-F3E7-424D-AD86-78FCE5BA746C}"/>
              </a:ext>
            </a:extLst>
          </p:cNvPr>
          <p:cNvCxnSpPr/>
          <p:nvPr/>
        </p:nvCxnSpPr>
        <p:spPr>
          <a:xfrm>
            <a:off x="2858156" y="234462"/>
            <a:ext cx="0" cy="4970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20CABAC-25AC-C541-8C5B-F32A0B9B1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399" y="49321"/>
            <a:ext cx="866087" cy="85762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9"/>
          <a:stretch/>
        </p:blipFill>
        <p:spPr>
          <a:xfrm>
            <a:off x="5839968" y="0"/>
            <a:ext cx="6352032" cy="6882304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35564"/>
              </p:ext>
            </p:extLst>
          </p:nvPr>
        </p:nvGraphicFramePr>
        <p:xfrm>
          <a:off x="1353311" y="1641328"/>
          <a:ext cx="4474466" cy="5081122"/>
        </p:xfrm>
        <a:graphic>
          <a:graphicData uri="http://schemas.openxmlformats.org/drawingml/2006/table">
            <a:tbl>
              <a:tblPr/>
              <a:tblGrid>
                <a:gridCol w="904384"/>
                <a:gridCol w="1431939"/>
                <a:gridCol w="586174"/>
                <a:gridCol w="591758"/>
                <a:gridCol w="591758"/>
                <a:gridCol w="368453"/>
              </a:tblGrid>
              <a:tr h="1309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Departamento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Municipio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Superficie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Totales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3091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Hectáreas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Hectáreas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8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Quiché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Chichicastenango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2,251.92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72.7%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2,344.68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75.6%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Joyabaj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51.35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Juan Cotzal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25.68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Chiché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9.15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3091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 Cruz del Quiché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6.58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Marcos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Río Blanco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228.15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7.4%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234.57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7.6%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91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Tejutla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6.43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Quetzaltenango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Salcajá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124.19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219.02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Huitán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73.87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Sibilia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18.76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3091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Cantel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Sacatepéquez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Lucas Sacatepéquez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46.98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77.43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Miguel Dueñas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19.22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Santiago Sacatepéquez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2.85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Ciudad Vieja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7.94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0572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Bartolomé Milpas Altas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0.44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Sololá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 María Visitación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24.96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71.21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Sololá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36.82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3091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 Clara La Laguna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9.42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30916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Jutiapa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 Catarina Mita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41.17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41.17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Totonicapán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Cristóbal Totonicapán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26.19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34.69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Totonicapán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7.35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3091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Francisco El Alto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1.15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Chimaltenango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Tejar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8.62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34.46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Comalapa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5.78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Andrés Itzapa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6.38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 Apolonia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8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Tecpán Guatemala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5.48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30916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 Cruz Balanyá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30916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Jalapa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Jalapa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32.6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32.60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916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Huehuetenango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Cuilco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5.84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5.84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916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Progreso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Sanarate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3.83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0.1%</a:t>
                      </a:r>
                    </a:p>
                  </a:txBody>
                  <a:tcPr marL="6234" marR="6234" marT="62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3.83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916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3,099.50 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 rot="16200000">
            <a:off x="-2489301" y="3021087"/>
            <a:ext cx="5888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CULTIVOS DECIDUOS O </a:t>
            </a:r>
            <a:r>
              <a:rPr lang="es-MX" sz="2800" b="1" dirty="0" smtClean="0">
                <a:solidFill>
                  <a:schemeClr val="bg1"/>
                </a:solidFill>
              </a:rPr>
              <a:t>CADUCIFOLIOS</a:t>
            </a:r>
            <a:endParaRPr lang="es-MX" sz="2800" b="1" dirty="0">
              <a:solidFill>
                <a:schemeClr val="bg1"/>
              </a:solidFill>
            </a:endParaRP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1448236" y="1026251"/>
            <a:ext cx="4227490" cy="364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x-none" sz="1800" b="1" dirty="0" smtClean="0"/>
              <a:t>CULTIVOS DECIDUOS O CADUCIFOLIOS</a:t>
            </a:r>
          </a:p>
          <a:p>
            <a:pPr marL="0" indent="0" algn="ctr">
              <a:buNone/>
            </a:pPr>
            <a:endParaRPr lang="es-ES" sz="1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1042</Words>
  <Application>Microsoft Office PowerPoint</Application>
  <PresentationFormat>Personalizado</PresentationFormat>
  <Paragraphs>252</Paragraphs>
  <Slides>13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DIGEGR</dc:creator>
  <cp:lastModifiedBy>Hugo Alvarado</cp:lastModifiedBy>
  <cp:revision>297</cp:revision>
  <dcterms:created xsi:type="dcterms:W3CDTF">2021-03-30T13:56:40Z</dcterms:created>
  <dcterms:modified xsi:type="dcterms:W3CDTF">2022-01-21T15:17:56Z</dcterms:modified>
</cp:coreProperties>
</file>