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58" r:id="rId3"/>
    <p:sldId id="333" r:id="rId4"/>
    <p:sldId id="334" r:id="rId5"/>
    <p:sldId id="335" r:id="rId6"/>
    <p:sldId id="336" r:id="rId7"/>
    <p:sldId id="328" r:id="rId8"/>
    <p:sldId id="330" r:id="rId9"/>
    <p:sldId id="301" r:id="rId10"/>
    <p:sldId id="337" r:id="rId11"/>
    <p:sldId id="256" r:id="rId12"/>
  </p:sldIdLst>
  <p:sldSz cx="9144000" cy="6858000" type="screen4x3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4"/>
    <p:restoredTop sz="97698"/>
  </p:normalViewPr>
  <p:slideViewPr>
    <p:cSldViewPr snapToGrid="0" snapToObjects="1">
      <p:cViewPr varScale="1">
        <p:scale>
          <a:sx n="68" d="100"/>
          <a:sy n="68" d="100"/>
        </p:scale>
        <p:origin x="14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0D5B5-F474-5C4D-B3D1-A159A3C8F234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vides@mineduc.gob.gt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1"/>
          <a:stretch/>
        </p:blipFill>
        <p:spPr>
          <a:xfrm>
            <a:off x="0" y="0"/>
            <a:ext cx="9144000" cy="686435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711B25-8317-E347-AE58-1C76DD8336C0}"/>
              </a:ext>
            </a:extLst>
          </p:cNvPr>
          <p:cNvSpPr/>
          <p:nvPr/>
        </p:nvSpPr>
        <p:spPr>
          <a:xfrm>
            <a:off x="28499" y="-12700"/>
            <a:ext cx="9144000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045FEAA-14A2-D946-AD1C-8F22934E2418}"/>
              </a:ext>
            </a:extLst>
          </p:cNvPr>
          <p:cNvSpPr txBox="1">
            <a:spLocks/>
          </p:cNvSpPr>
          <p:nvPr/>
        </p:nvSpPr>
        <p:spPr>
          <a:xfrm>
            <a:off x="524117" y="1657948"/>
            <a:ext cx="7383266" cy="29023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4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ACCIONES REALIZADAS EN EL MARCO DEL SISTEMA DE GOBERNANZA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736" y="4356648"/>
            <a:ext cx="2027642" cy="20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0A980D-BF87-4077-A8C2-3EE23C4F7088}"/>
              </a:ext>
            </a:extLst>
          </p:cNvPr>
          <p:cNvSpPr txBox="1"/>
          <p:nvPr/>
        </p:nvSpPr>
        <p:spPr>
          <a:xfrm>
            <a:off x="379827" y="1563918"/>
            <a:ext cx="80607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dirty="0"/>
          </a:p>
          <a:p>
            <a:endParaRPr lang="es-ES" sz="2800" dirty="0"/>
          </a:p>
          <a:p>
            <a:r>
              <a:rPr lang="es-ES" sz="2800" b="1" dirty="0">
                <a:solidFill>
                  <a:schemeClr val="accent5"/>
                </a:solidFill>
              </a:rPr>
              <a:t>Dirección General de Acreditación y Certificación, </a:t>
            </a:r>
            <a:r>
              <a:rPr lang="es-ES" sz="2800" b="1" dirty="0" err="1">
                <a:solidFill>
                  <a:schemeClr val="accent5"/>
                </a:solidFill>
              </a:rPr>
              <a:t>Digeace</a:t>
            </a:r>
            <a:r>
              <a:rPr lang="es-ES" sz="2800" b="1" dirty="0">
                <a:solidFill>
                  <a:schemeClr val="accent5"/>
                </a:solidFill>
              </a:rPr>
              <a:t>, a los correos electrónicos: </a:t>
            </a:r>
          </a:p>
          <a:p>
            <a:endParaRPr lang="es-ES" sz="2800" dirty="0"/>
          </a:p>
          <a:p>
            <a:r>
              <a:rPr lang="es-ES" sz="2800" dirty="0"/>
              <a:t>Licenciada Gabriela Vides: </a:t>
            </a:r>
            <a:r>
              <a:rPr lang="es-ES" sz="2800" dirty="0">
                <a:hlinkClick r:id="rId2"/>
              </a:rPr>
              <a:t>avides@mineduc.gob.gt</a:t>
            </a:r>
            <a:endParaRPr lang="es-ES" sz="2800" dirty="0"/>
          </a:p>
          <a:p>
            <a:r>
              <a:rPr lang="es-ES" sz="2800" dirty="0"/>
              <a:t>Licenciada Lesly </a:t>
            </a:r>
            <a:r>
              <a:rPr lang="es-ES" sz="2800" dirty="0" err="1"/>
              <a:t>Xiquin</a:t>
            </a:r>
            <a:r>
              <a:rPr lang="es-ES" sz="2800" dirty="0"/>
              <a:t>: </a:t>
            </a:r>
            <a:r>
              <a:rPr lang="es-ES" sz="2800" dirty="0">
                <a:solidFill>
                  <a:schemeClr val="accent5"/>
                </a:solidFill>
              </a:rPr>
              <a:t>lxiquin@mineduc.gob.gt </a:t>
            </a:r>
          </a:p>
          <a:p>
            <a:endParaRPr lang="es-ES" sz="2800" dirty="0"/>
          </a:p>
          <a:p>
            <a:r>
              <a:rPr lang="es-ES" sz="2800" dirty="0"/>
              <a:t>Tel: 24119595 Ext 2169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187937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19022"/>
          <a:stretch/>
        </p:blipFill>
        <p:spPr>
          <a:xfrm>
            <a:off x="0" y="-12700"/>
            <a:ext cx="9160595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711B25-8317-E347-AE58-1C76DD8336C0}"/>
              </a:ext>
            </a:extLst>
          </p:cNvPr>
          <p:cNvSpPr/>
          <p:nvPr/>
        </p:nvSpPr>
        <p:spPr>
          <a:xfrm>
            <a:off x="0" y="-12700"/>
            <a:ext cx="9144000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84" y="1710615"/>
            <a:ext cx="2770632" cy="277063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94BFEDC-21C8-A84F-957A-75B93F4400FA}"/>
              </a:ext>
            </a:extLst>
          </p:cNvPr>
          <p:cNvSpPr/>
          <p:nvPr/>
        </p:nvSpPr>
        <p:spPr>
          <a:xfrm>
            <a:off x="2800336" y="4567495"/>
            <a:ext cx="3543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1600" dirty="0">
                <a:solidFill>
                  <a:schemeClr val="bg1"/>
                </a:solidFill>
              </a:rPr>
              <a:t>www.mineduc.gob.gt</a:t>
            </a:r>
            <a:endParaRPr lang="es-GT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F817210-358F-054D-B5E3-C92EBF3EC4D7}"/>
              </a:ext>
            </a:extLst>
          </p:cNvPr>
          <p:cNvSpPr txBox="1">
            <a:spLocks/>
          </p:cNvSpPr>
          <p:nvPr/>
        </p:nvSpPr>
        <p:spPr>
          <a:xfrm>
            <a:off x="840699" y="687480"/>
            <a:ext cx="560562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5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Antecedentes </a:t>
            </a: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9364EBE3-4B98-3846-BDD1-8B49A185CBCE}"/>
              </a:ext>
            </a:extLst>
          </p:cNvPr>
          <p:cNvSpPr txBox="1">
            <a:spLocks/>
          </p:cNvSpPr>
          <p:nvPr/>
        </p:nvSpPr>
        <p:spPr>
          <a:xfrm>
            <a:off x="852321" y="2227943"/>
            <a:ext cx="5033221" cy="3788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 err="1"/>
              <a:t>En</a:t>
            </a:r>
            <a:r>
              <a:rPr lang="en-US" sz="2100" b="1" dirty="0"/>
              <a:t> </a:t>
            </a:r>
            <a:r>
              <a:rPr lang="en-US" sz="2100" b="1" dirty="0" err="1"/>
              <a:t>el</a:t>
            </a:r>
            <a:r>
              <a:rPr lang="en-US" sz="2100" b="1" dirty="0"/>
              <a:t> </a:t>
            </a:r>
            <a:r>
              <a:rPr lang="en-US" sz="2100" b="1" dirty="0" err="1"/>
              <a:t>marco</a:t>
            </a:r>
            <a:r>
              <a:rPr lang="en-US" sz="2100" b="1" dirty="0"/>
              <a:t> del Sistema de </a:t>
            </a:r>
            <a:r>
              <a:rPr lang="en-US" sz="2100" b="1" dirty="0" err="1"/>
              <a:t>Gobernanza</a:t>
            </a:r>
            <a:r>
              <a:rPr lang="en-US" sz="2100" b="1" dirty="0"/>
              <a:t> para la </a:t>
            </a:r>
            <a:r>
              <a:rPr lang="en-US" sz="2100" b="1" dirty="0" err="1"/>
              <a:t>Gestión</a:t>
            </a:r>
            <a:r>
              <a:rPr lang="en-US" sz="2100" b="1" dirty="0"/>
              <a:t> de </a:t>
            </a:r>
            <a:r>
              <a:rPr lang="en-US" sz="2100" b="1" dirty="0" err="1"/>
              <a:t>Riesgo</a:t>
            </a:r>
            <a:r>
              <a:rPr lang="en-US" sz="2100" b="1" dirty="0"/>
              <a:t> y </a:t>
            </a:r>
            <a:r>
              <a:rPr lang="en-US" sz="2100" b="1" dirty="0" err="1"/>
              <a:t>Desastres</a:t>
            </a:r>
            <a:r>
              <a:rPr lang="en-US" sz="2100" b="1" dirty="0"/>
              <a:t> para la </a:t>
            </a:r>
            <a:r>
              <a:rPr lang="en-US" sz="2100" b="1" dirty="0" err="1"/>
              <a:t>seguridad</a:t>
            </a:r>
            <a:r>
              <a:rPr lang="en-US" sz="2100" b="1" dirty="0"/>
              <a:t> escolar del Sistema </a:t>
            </a:r>
            <a:r>
              <a:rPr lang="en-US" sz="2100" b="1" dirty="0" err="1"/>
              <a:t>Educativo</a:t>
            </a:r>
            <a:r>
              <a:rPr lang="en-US" sz="2100" b="1" dirty="0"/>
              <a:t> Nacional se </a:t>
            </a:r>
            <a:r>
              <a:rPr lang="en-US" sz="2100" b="1" dirty="0" err="1"/>
              <a:t>establece</a:t>
            </a:r>
            <a:r>
              <a:rPr lang="en-US" sz="2100" b="1" dirty="0"/>
              <a:t>: </a:t>
            </a:r>
          </a:p>
          <a:p>
            <a:pPr marL="0"/>
            <a:endParaRPr lang="en-US" sz="2100" b="1" dirty="0"/>
          </a:p>
          <a:p>
            <a:r>
              <a:rPr lang="en-US" sz="2100" b="1" dirty="0"/>
              <a:t>Dar </a:t>
            </a:r>
            <a:r>
              <a:rPr lang="en-US" sz="2100" dirty="0" err="1"/>
              <a:t>continuidad</a:t>
            </a:r>
            <a:r>
              <a:rPr lang="en-US" sz="2100" dirty="0"/>
              <a:t> a la </a:t>
            </a:r>
            <a:r>
              <a:rPr lang="en-US" sz="2100" dirty="0" err="1"/>
              <a:t>entrega</a:t>
            </a:r>
            <a:r>
              <a:rPr lang="en-US" sz="2100" dirty="0"/>
              <a:t> </a:t>
            </a:r>
            <a:r>
              <a:rPr lang="en-US" sz="2100" dirty="0" err="1"/>
              <a:t>educativa</a:t>
            </a:r>
            <a:r>
              <a:rPr lang="en-US" sz="2100" dirty="0"/>
              <a:t> </a:t>
            </a:r>
            <a:r>
              <a:rPr lang="en-US" sz="2100" dirty="0" err="1"/>
              <a:t>durante</a:t>
            </a:r>
            <a:r>
              <a:rPr lang="en-US" sz="2100" dirty="0"/>
              <a:t> la </a:t>
            </a:r>
            <a:r>
              <a:rPr lang="en-US" sz="2100" dirty="0" err="1"/>
              <a:t>pandemia</a:t>
            </a:r>
            <a:r>
              <a:rPr lang="en-US" sz="2100" dirty="0"/>
              <a:t> COVID-19.</a:t>
            </a:r>
          </a:p>
          <a:p>
            <a:r>
              <a:rPr lang="en-US" sz="2100" b="1" dirty="0" err="1"/>
              <a:t>Fortalecer</a:t>
            </a:r>
            <a:r>
              <a:rPr lang="en-US" sz="2100" dirty="0"/>
              <a:t> a la </a:t>
            </a:r>
            <a:r>
              <a:rPr lang="en-US" sz="2100" dirty="0" err="1"/>
              <a:t>comunidad</a:t>
            </a:r>
            <a:r>
              <a:rPr lang="en-US" sz="2100" dirty="0"/>
              <a:t> </a:t>
            </a:r>
            <a:r>
              <a:rPr lang="en-US" sz="2100" dirty="0" err="1"/>
              <a:t>educativa</a:t>
            </a:r>
            <a:r>
              <a:rPr lang="en-US" sz="2100" dirty="0"/>
              <a:t> con </a:t>
            </a:r>
            <a:r>
              <a:rPr lang="en-US" sz="2100" dirty="0" err="1"/>
              <a:t>lineamientos</a:t>
            </a:r>
            <a:r>
              <a:rPr lang="en-US" sz="2100" dirty="0"/>
              <a:t> de </a:t>
            </a:r>
            <a:r>
              <a:rPr lang="en-US" sz="2100" dirty="0" err="1"/>
              <a:t>bioseguridad</a:t>
            </a:r>
            <a:r>
              <a:rPr lang="en-US" sz="2100" dirty="0"/>
              <a:t>  para la </a:t>
            </a:r>
            <a:r>
              <a:rPr lang="en-US" sz="2100" dirty="0" err="1"/>
              <a:t>atención</a:t>
            </a:r>
            <a:r>
              <a:rPr lang="en-US" sz="2100" dirty="0"/>
              <a:t> de los </a:t>
            </a:r>
            <a:r>
              <a:rPr lang="en-US" sz="2100" dirty="0" err="1"/>
              <a:t>estudiantes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los </a:t>
            </a:r>
            <a:r>
              <a:rPr lang="en-US" sz="2100" dirty="0" err="1"/>
              <a:t>centros</a:t>
            </a:r>
            <a:r>
              <a:rPr lang="en-US" sz="2100" dirty="0"/>
              <a:t> </a:t>
            </a:r>
            <a:r>
              <a:rPr lang="en-US" sz="2100" dirty="0" err="1"/>
              <a:t>educativos</a:t>
            </a:r>
            <a:r>
              <a:rPr lang="en-US" sz="2100" dirty="0"/>
              <a:t>. </a:t>
            </a:r>
          </a:p>
          <a:p>
            <a:endParaRPr lang="en-US" sz="2100" dirty="0"/>
          </a:p>
          <a:p>
            <a:pPr marL="0"/>
            <a:endParaRPr lang="en-US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175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05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Imagen 3">
            <a:hlinkClick r:id="" action="ppaction://noaction"/>
            <a:extLst>
              <a:ext uri="{FF2B5EF4-FFF2-40B4-BE49-F238E27FC236}">
                <a16:creationId xmlns:a16="http://schemas.microsoft.com/office/drawing/2014/main" id="{5BD5A419-5B55-4BF5-B99A-D74E5B0FA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5"/>
          <a:stretch/>
        </p:blipFill>
        <p:spPr>
          <a:xfrm rot="21600000">
            <a:off x="6779679" y="2865141"/>
            <a:ext cx="834025" cy="11434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A77686-A9BE-4832-AF1A-1F8279ABC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504605"/>
            <a:ext cx="1672046" cy="20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F817210-358F-054D-B5E3-C92EBF3EC4D7}"/>
              </a:ext>
            </a:extLst>
          </p:cNvPr>
          <p:cNvSpPr txBox="1">
            <a:spLocks/>
          </p:cNvSpPr>
          <p:nvPr/>
        </p:nvSpPr>
        <p:spPr>
          <a:xfrm>
            <a:off x="840699" y="687480"/>
            <a:ext cx="560562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5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Antecedentes </a:t>
            </a: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9364EBE3-4B98-3846-BDD1-8B49A185CBCE}"/>
              </a:ext>
            </a:extLst>
          </p:cNvPr>
          <p:cNvSpPr txBox="1">
            <a:spLocks/>
          </p:cNvSpPr>
          <p:nvPr/>
        </p:nvSpPr>
        <p:spPr>
          <a:xfrm>
            <a:off x="580925" y="805764"/>
            <a:ext cx="5563155" cy="43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/>
          </a:p>
          <a:p>
            <a:r>
              <a:rPr lang="es-GT" sz="2400" b="1" dirty="0"/>
              <a:t>Consolidar </a:t>
            </a:r>
            <a:r>
              <a:rPr lang="es-GT" sz="2400" dirty="0"/>
              <a:t>acciones de manera coordinada a nivel institucional, departamental y local. </a:t>
            </a:r>
            <a:endParaRPr lang="en-US" sz="2400" dirty="0"/>
          </a:p>
          <a:p>
            <a:endParaRPr lang="en-US" sz="2100" dirty="0"/>
          </a:p>
          <a:p>
            <a:pPr marL="0"/>
            <a:endParaRPr lang="en-US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175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05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Imagen 3">
            <a:hlinkClick r:id="" action="ppaction://noaction"/>
            <a:extLst>
              <a:ext uri="{FF2B5EF4-FFF2-40B4-BE49-F238E27FC236}">
                <a16:creationId xmlns:a16="http://schemas.microsoft.com/office/drawing/2014/main" id="{5BD5A419-5B55-4BF5-B99A-D74E5B0FA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5"/>
          <a:stretch/>
        </p:blipFill>
        <p:spPr>
          <a:xfrm rot="21600000">
            <a:off x="6779679" y="2865141"/>
            <a:ext cx="834025" cy="11434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5DDAC9-402D-4E6C-897A-515189933A40}"/>
              </a:ext>
            </a:extLst>
          </p:cNvPr>
          <p:cNvSpPr txBox="1"/>
          <p:nvPr/>
        </p:nvSpPr>
        <p:spPr>
          <a:xfrm>
            <a:off x="512212" y="3743216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GT" sz="2400" b="1" dirty="0"/>
              <a:t>Establecer</a:t>
            </a:r>
            <a:r>
              <a:rPr lang="es-GT" sz="2400" dirty="0"/>
              <a:t> lineamientos que coadyuven a garantizar la salud y seguridad de la comunidad educativa en los centros educativos en el marco de la pandemia de la COVID-19.</a:t>
            </a:r>
            <a:endParaRPr lang="en-US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A2E60CE-7A52-4B30-BC6C-10B67D777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504605"/>
            <a:ext cx="1672046" cy="20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21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0A7EFC7-65B1-428B-BD2C-51F68B567C15}"/>
              </a:ext>
            </a:extLst>
          </p:cNvPr>
          <p:cNvSpPr/>
          <p:nvPr/>
        </p:nvSpPr>
        <p:spPr>
          <a:xfrm>
            <a:off x="496635" y="2862471"/>
            <a:ext cx="2281352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2020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13E9D64-DC17-461F-9BFC-17FD68EB9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8" y="3665954"/>
            <a:ext cx="1672046" cy="20276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782546-4C3C-48B2-BDB8-05E1285E1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44" y="-17819"/>
            <a:ext cx="681037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21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0A7EFC7-65B1-428B-BD2C-51F68B567C15}"/>
              </a:ext>
            </a:extLst>
          </p:cNvPr>
          <p:cNvSpPr/>
          <p:nvPr/>
        </p:nvSpPr>
        <p:spPr>
          <a:xfrm>
            <a:off x="496635" y="2862471"/>
            <a:ext cx="2281352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2021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13E9D64-DC17-461F-9BFC-17FD68EB9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8" y="3665954"/>
            <a:ext cx="1672046" cy="20276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A69A11-1000-4232-9D67-064DA8DC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44" y="8482"/>
            <a:ext cx="6829425" cy="68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21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0A7EFC7-65B1-428B-BD2C-51F68B567C15}"/>
              </a:ext>
            </a:extLst>
          </p:cNvPr>
          <p:cNvSpPr/>
          <p:nvPr/>
        </p:nvSpPr>
        <p:spPr>
          <a:xfrm>
            <a:off x="496635" y="2862471"/>
            <a:ext cx="2281352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2022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13E9D64-DC17-461F-9BFC-17FD68EB9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8" y="3665954"/>
            <a:ext cx="1672046" cy="20276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F2359EC-5C19-4F58-BF2D-C4A806A5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27" y="8482"/>
            <a:ext cx="6810375" cy="66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6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2CA60-1C5C-44DC-A57E-CCE3E1332468}"/>
              </a:ext>
            </a:extLst>
          </p:cNvPr>
          <p:cNvSpPr txBox="1"/>
          <p:nvPr/>
        </p:nvSpPr>
        <p:spPr>
          <a:xfrm>
            <a:off x="524784" y="248038"/>
            <a:ext cx="529779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ACUERDO MINISTERIAL No. 6-2022-MSPAS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1A691DF-9749-420A-B687-49F355269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441606"/>
              </p:ext>
            </p:extLst>
          </p:nvPr>
        </p:nvGraphicFramePr>
        <p:xfrm>
          <a:off x="324168" y="1574310"/>
          <a:ext cx="8495664" cy="5311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380">
                  <a:extLst>
                    <a:ext uri="{9D8B030D-6E8A-4147-A177-3AD203B41FA5}">
                      <a16:colId xmlns:a16="http://schemas.microsoft.com/office/drawing/2014/main" val="211197477"/>
                    </a:ext>
                  </a:extLst>
                </a:gridCol>
                <a:gridCol w="1284585">
                  <a:extLst>
                    <a:ext uri="{9D8B030D-6E8A-4147-A177-3AD203B41FA5}">
                      <a16:colId xmlns:a16="http://schemas.microsoft.com/office/drawing/2014/main" val="879473812"/>
                    </a:ext>
                  </a:extLst>
                </a:gridCol>
                <a:gridCol w="2090334">
                  <a:extLst>
                    <a:ext uri="{9D8B030D-6E8A-4147-A177-3AD203B41FA5}">
                      <a16:colId xmlns:a16="http://schemas.microsoft.com/office/drawing/2014/main" val="538166451"/>
                    </a:ext>
                  </a:extLst>
                </a:gridCol>
                <a:gridCol w="2204220">
                  <a:extLst>
                    <a:ext uri="{9D8B030D-6E8A-4147-A177-3AD203B41FA5}">
                      <a16:colId xmlns:a16="http://schemas.microsoft.com/office/drawing/2014/main" val="2240478321"/>
                    </a:ext>
                  </a:extLst>
                </a:gridCol>
                <a:gridCol w="1777145">
                  <a:extLst>
                    <a:ext uri="{9D8B030D-6E8A-4147-A177-3AD203B41FA5}">
                      <a16:colId xmlns:a16="http://schemas.microsoft.com/office/drawing/2014/main" val="3173923771"/>
                    </a:ext>
                  </a:extLst>
                </a:gridCol>
              </a:tblGrid>
              <a:tr h="453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GT" sz="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Alerta</a:t>
                      </a:r>
                      <a:endParaRPr lang="es-GT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ROJA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Alerta NARANJA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Alerta AMARILLA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Alerta</a:t>
                      </a:r>
                      <a:endParaRPr lang="es-GT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VERDE</a:t>
                      </a:r>
                      <a:endParaRPr lang="es-G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0551"/>
                  </a:ext>
                </a:extLst>
              </a:tr>
              <a:tr h="1208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Docencia en grupos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Educación a distancia o desde casa 100% Virtual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Modalidad híbrida o dual (aprendizaje desde casa y presencial), con aforos de aulas limitadas a grupos 4 m2 por persona.</a:t>
                      </a:r>
                      <a:endParaRPr lang="es-GT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Modalidad híbrida o dual (aprendizaje desde casa y presencial), con aforos de aulas limitadas a grupos 2.5 m2 por persona.</a:t>
                      </a:r>
                      <a:endParaRPr lang="es-GT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Modalidad totalmente presencial siempre y cuando se garantice el distanciamiento entre persona y persona de 1.5m2.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79885"/>
                  </a:ext>
                </a:extLst>
              </a:tr>
              <a:tr h="1432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Recreos, educación física y actividades cívico-culturales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No permitidas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Recreos y educación física al aire libre con aforo de 4 m2 por persona y manteniendo la burbuja del aula (grupos </a:t>
                      </a:r>
                      <a:r>
                        <a:rPr lang="es-GT" sz="1000" b="1">
                          <a:effectLst/>
                        </a:rPr>
                        <a:t>&lt;10 estudiantes) No actividades cívico-culturales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Recreos y educación física al aire libre con aforo de 2.5 m2 por persona y manteniendo la burbuja del aula (grupos </a:t>
                      </a:r>
                      <a:r>
                        <a:rPr lang="es-GT" sz="1000" b="1">
                          <a:effectLst/>
                        </a:rPr>
                        <a:t>&lt;15 estudiantes) Actividades cívico-culturales</a:t>
                      </a:r>
                      <a:r>
                        <a:rPr lang="es-ES" sz="1000" b="1">
                          <a:effectLst/>
                        </a:rPr>
                        <a:t> limitadas a cada grupo de clase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Actividades de recreo, educación física. Cívico y culturales de alimentación y extracurriculares manteniendo el aforo de 1.5 m2 por persona</a:t>
                      </a:r>
                      <a:endParaRPr lang="es-GT" sz="1000" b="1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667284"/>
                  </a:ext>
                </a:extLst>
              </a:tr>
              <a:tr h="12072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Alimentación escolar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No alimentación en la escuela. Solo alimentos para llevar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Alimentación en el aula o e zona exterior al aire libre manteniendo un aforo de 4 m2/personas y la burbuja del aula (grupos</a:t>
                      </a:r>
                      <a:r>
                        <a:rPr lang="es-GT" sz="1000" b="1">
                          <a:effectLst/>
                        </a:rPr>
                        <a:t>&lt;10 estudiantes)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Alimentación en comedores con aforo de 2.5 m2 / persona o en zona exterior al aire libre manteniendo burbuja del aula (grupos </a:t>
                      </a:r>
                      <a:r>
                        <a:rPr lang="es-GT" sz="1000" b="1">
                          <a:effectLst/>
                        </a:rPr>
                        <a:t>&lt;15 estudiantes</a:t>
                      </a:r>
                      <a:r>
                        <a:rPr lang="es-ES" sz="1000" b="1">
                          <a:effectLst/>
                        </a:rPr>
                        <a:t>)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GT" dirty="0"/>
                    </a:p>
                  </a:txBody>
                  <a:tcPr marL="68301" marR="68301" marT="34150" marB="34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789458"/>
                  </a:ext>
                </a:extLst>
              </a:tr>
              <a:tr h="98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Transporte escolar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Ocupación del 50 % y autorizado por municipalidad y el MSPAS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Ocupación del 50% y autorizado por municipalidad y el MSPAS.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Ocupación del 75% y autorizado por municipalidad y el MSPAS.</a:t>
                      </a:r>
                      <a:endParaRPr lang="es-GT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Transporte escolar con normas de ocupación normal. </a:t>
                      </a:r>
                      <a:endParaRPr lang="es-GT" sz="1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992" marR="34992" marT="17496" marB="174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90337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DAEDC64D-CB75-4EA4-B561-7CB4D2F52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847" y="0"/>
            <a:ext cx="1672046" cy="14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CF9D98C-6C64-4A4E-8D26-CC0BADA0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729" y="0"/>
            <a:ext cx="4380271" cy="1185520"/>
          </a:xfrm>
        </p:spPr>
        <p:txBody>
          <a:bodyPr>
            <a:norm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NORMATIVA  LEGAL </a:t>
            </a:r>
            <a:endParaRPr lang="es-GT" sz="4000" b="1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D35539-F853-42AE-B008-92DBB526B1E9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GT" dirty="0"/>
            </a:br>
            <a:endParaRPr lang="es-GT" dirty="0"/>
          </a:p>
        </p:txBody>
      </p:sp>
      <p:sp>
        <p:nvSpPr>
          <p:cNvPr id="7" name="CuadroTexto 6"/>
          <p:cNvSpPr txBox="1"/>
          <p:nvPr/>
        </p:nvSpPr>
        <p:spPr>
          <a:xfrm>
            <a:off x="93264" y="2598399"/>
            <a:ext cx="4378036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GT" dirty="0"/>
              <a:t>Acuerdo </a:t>
            </a:r>
            <a:r>
              <a:rPr lang="es-GT" b="1" dirty="0"/>
              <a:t>Ministerial No.6-2022 </a:t>
            </a:r>
            <a:r>
              <a:rPr lang="es-GT" dirty="0"/>
              <a:t>[Ministerio</a:t>
            </a:r>
          </a:p>
          <a:p>
            <a:r>
              <a:rPr lang="es-ES" dirty="0"/>
              <a:t>de Salud Pública y Asistencia Social].</a:t>
            </a:r>
          </a:p>
          <a:p>
            <a:r>
              <a:rPr lang="es-ES" dirty="0"/>
              <a:t>Normas Sanitarias para la Prevención y</a:t>
            </a:r>
          </a:p>
          <a:p>
            <a:r>
              <a:rPr lang="es-GT" dirty="0"/>
              <a:t>control de infecciones por SARS-Cov-2</a:t>
            </a:r>
          </a:p>
          <a:p>
            <a:r>
              <a:rPr lang="es-ES" dirty="0"/>
              <a:t>y otras epidemias, para los Centros</a:t>
            </a:r>
          </a:p>
          <a:p>
            <a:r>
              <a:rPr lang="es-GT" dirty="0"/>
              <a:t>del Sistema Educativo Nacional.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803431" y="1225333"/>
            <a:ext cx="4164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Acuerdo Ministerial 247-2014: Sistema de</a:t>
            </a:r>
          </a:p>
          <a:p>
            <a:r>
              <a:rPr lang="es-ES" b="1" dirty="0"/>
              <a:t>Gobernanza para la Gestión de Riesgo y</a:t>
            </a:r>
          </a:p>
          <a:p>
            <a:r>
              <a:rPr lang="es-ES" b="1" dirty="0"/>
              <a:t>Desastres para la Seguridad Escolar</a:t>
            </a:r>
            <a:endParaRPr lang="es-GT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5E128C5-4F89-47B4-9FA3-D4D56B70684C}"/>
              </a:ext>
            </a:extLst>
          </p:cNvPr>
          <p:cNvSpPr txBox="1"/>
          <p:nvPr/>
        </p:nvSpPr>
        <p:spPr>
          <a:xfrm>
            <a:off x="4572000" y="4436201"/>
            <a:ext cx="437803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GT" dirty="0"/>
              <a:t>Acuerdo </a:t>
            </a:r>
            <a:r>
              <a:rPr lang="es-GT" b="1" dirty="0"/>
              <a:t>Ministerial No 3-2021 Ministerio de Educación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7632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D41D05B-256C-49F9-B67F-D7FFDB4FC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6280" y="1792272"/>
            <a:ext cx="958691" cy="12434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AB4BC5-BF19-44D3-8B73-83C2B135CC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6280" y="3044690"/>
            <a:ext cx="953929" cy="12287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6DE56B-F6E0-43EE-849D-B7AF390A992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71945" y="3183245"/>
            <a:ext cx="949643" cy="12282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E45164-98A4-4CA5-BC4B-15D972D778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74803" y="1826598"/>
            <a:ext cx="946785" cy="12287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2E1816-7CE8-4322-A0F8-855B3520146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49729" y="1844183"/>
            <a:ext cx="881063" cy="11396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B04554-27F9-4705-98FB-710AA6767B1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008192" y="3162325"/>
            <a:ext cx="877729" cy="11396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22C57C-A6FD-4250-9789-F3B69D91D50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394625" y="1790725"/>
            <a:ext cx="863918" cy="11110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4FB1E6B-0262-4BB7-800F-091DBCD6C081}"/>
              </a:ext>
            </a:extLst>
          </p:cNvPr>
          <p:cNvPicPr/>
          <p:nvPr/>
        </p:nvPicPr>
        <p:blipFill rotWithShape="1">
          <a:blip r:embed="rId9"/>
          <a:srcRect l="1489" r="-1" b="859"/>
          <a:stretch/>
        </p:blipFill>
        <p:spPr bwMode="auto">
          <a:xfrm>
            <a:off x="5630706" y="1803225"/>
            <a:ext cx="943928" cy="122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64BAD3-F5B4-4C35-9692-DA71B2526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209" y="4663420"/>
            <a:ext cx="1206661" cy="12575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FFD194-A2AE-4F25-B34F-12B50C68C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6012" y="3183245"/>
            <a:ext cx="981144" cy="12575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4590C0-390F-45C2-AC11-28C6A469CE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7100" y="4558104"/>
            <a:ext cx="908024" cy="13628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FEBD215-19C7-47AC-B492-FA9451718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3224" y="3110412"/>
            <a:ext cx="1209941" cy="12434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BF5ABA1-1D97-4AFF-BB1A-3216B724FF37}"/>
              </a:ext>
            </a:extLst>
          </p:cNvPr>
          <p:cNvSpPr txBox="1"/>
          <p:nvPr/>
        </p:nvSpPr>
        <p:spPr>
          <a:xfrm>
            <a:off x="6574634" y="1844183"/>
            <a:ext cx="2395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/>
              <a:t>Guía de verificación</a:t>
            </a:r>
          </a:p>
          <a:p>
            <a:endParaRPr lang="es-GT" b="1" dirty="0"/>
          </a:p>
          <a:p>
            <a:r>
              <a:rPr lang="es-GT" b="1" dirty="0"/>
              <a:t>Guía para integrar las acciones en el PLAN DE SEGURIDAD ESCOLAR</a:t>
            </a:r>
          </a:p>
        </p:txBody>
      </p:sp>
      <p:pic>
        <p:nvPicPr>
          <p:cNvPr id="16" name="Imagen 15" descr="C:\Users\alsoto\AppData\Local\Microsoft\Windows\INetCache\Content.MSO\B571AE20.tmp">
            <a:extLst>
              <a:ext uri="{FF2B5EF4-FFF2-40B4-BE49-F238E27FC236}">
                <a16:creationId xmlns:a16="http://schemas.microsoft.com/office/drawing/2014/main" id="{1ED7807F-4007-4E44-8582-E539108D23CE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80" y="3559574"/>
            <a:ext cx="1686395" cy="153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F33ECC-45A0-4407-99F1-B2C039A4F8E7}"/>
              </a:ext>
            </a:extLst>
          </p:cNvPr>
          <p:cNvSpPr txBox="1"/>
          <p:nvPr/>
        </p:nvSpPr>
        <p:spPr>
          <a:xfrm>
            <a:off x="6990880" y="5178175"/>
            <a:ext cx="197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Actualización de la Guía de Gestión de Riesgo para los centros educativos</a:t>
            </a:r>
          </a:p>
        </p:txBody>
      </p:sp>
    </p:spTree>
    <p:extLst>
      <p:ext uri="{BB962C8B-B14F-4D97-AF65-F5344CB8AC3E}">
        <p14:creationId xmlns:p14="http://schemas.microsoft.com/office/powerpoint/2010/main" val="2510791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546</Words>
  <Application>Microsoft Office PowerPoint</Application>
  <PresentationFormat>Presentación en pantalla (4:3)</PresentationFormat>
  <Paragraphs>64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NORMATIVA  LEGAL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Edna Leticia Portales Solval de Núnez</cp:lastModifiedBy>
  <cp:revision>47</cp:revision>
  <cp:lastPrinted>2022-01-24T15:33:32Z</cp:lastPrinted>
  <dcterms:created xsi:type="dcterms:W3CDTF">2020-01-20T18:21:58Z</dcterms:created>
  <dcterms:modified xsi:type="dcterms:W3CDTF">2022-01-24T16:12:17Z</dcterms:modified>
</cp:coreProperties>
</file>