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7" r:id="rId3"/>
    <p:sldId id="301" r:id="rId4"/>
    <p:sldId id="300" r:id="rId5"/>
    <p:sldId id="311" r:id="rId6"/>
    <p:sldId id="312" r:id="rId7"/>
    <p:sldId id="298" r:id="rId8"/>
    <p:sldId id="313" r:id="rId9"/>
    <p:sldId id="308" r:id="rId10"/>
    <p:sldId id="314"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B0D4-E611-414B-B72A-560AECAFD124}" v="11" dt="2022-04-08T17:46:03.0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93964" autoAdjust="0"/>
  </p:normalViewPr>
  <p:slideViewPr>
    <p:cSldViewPr snapToGrid="0">
      <p:cViewPr varScale="1">
        <p:scale>
          <a:sx n="69" d="100"/>
          <a:sy n="69" d="100"/>
        </p:scale>
        <p:origin x="9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CA832-48B7-4E32-B7CB-18B7D10136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GT"/>
        </a:p>
      </dgm:t>
    </dgm:pt>
    <dgm:pt modelId="{77105034-04A4-491C-AB7F-89DAA51D8AE4}">
      <dgm:prSet phldrT="[Texto]" custT="1"/>
      <dgm:spPr/>
      <dgm:t>
        <a:bodyPr/>
        <a:lstStyle/>
        <a:p>
          <a:pPr rtl="0"/>
          <a:r>
            <a:rPr lang="es-MX" sz="1200" dirty="0">
              <a:latin typeface=""/>
            </a:rPr>
            <a:t>Consejo Nacional de Prácticas de Inmunizaciones de Guatemala –CONAPI-</a:t>
          </a:r>
        </a:p>
      </dgm:t>
    </dgm:pt>
    <dgm:pt modelId="{1351A1DB-6993-4C9F-8677-92F31CB5C86A}" type="parTrans" cxnId="{4F496148-609D-4A6D-93FA-B4A22B731DEB}">
      <dgm:prSet/>
      <dgm:spPr/>
      <dgm:t>
        <a:bodyPr/>
        <a:lstStyle/>
        <a:p>
          <a:endParaRPr lang="es-GT" sz="1200">
            <a:latin typeface=""/>
          </a:endParaRPr>
        </a:p>
      </dgm:t>
    </dgm:pt>
    <dgm:pt modelId="{F164C4CC-4DA5-46B5-9C2A-E9E49D83FAC9}" type="sibTrans" cxnId="{4F496148-609D-4A6D-93FA-B4A22B731DEB}">
      <dgm:prSet/>
      <dgm:spPr/>
      <dgm:t>
        <a:bodyPr/>
        <a:lstStyle/>
        <a:p>
          <a:endParaRPr lang="es-GT" sz="1200">
            <a:latin typeface=""/>
          </a:endParaRPr>
        </a:p>
      </dgm:t>
    </dgm:pt>
    <dgm:pt modelId="{E3496FFB-C4D6-4BFB-967F-92EB241C90DC}">
      <dgm:prSet phldrT="[Texto]" custT="1"/>
      <dgm:spPr/>
      <dgm:t>
        <a:bodyPr/>
        <a:lstStyle/>
        <a:p>
          <a:pPr algn="just"/>
          <a:r>
            <a:rPr lang="es-MX" sz="1200" b="1" dirty="0">
              <a:latin typeface=""/>
            </a:rPr>
            <a:t>Dictamen Técnico</a:t>
          </a:r>
          <a:endParaRPr lang="es-GT" sz="1200" b="1" dirty="0">
            <a:latin typeface=""/>
          </a:endParaRPr>
        </a:p>
      </dgm:t>
    </dgm:pt>
    <dgm:pt modelId="{705B51D8-68ED-41AA-A964-07AB8103AD07}" type="parTrans" cxnId="{5DAED8F5-4AAD-4C8C-B5B2-175B5C547832}">
      <dgm:prSet/>
      <dgm:spPr/>
      <dgm:t>
        <a:bodyPr/>
        <a:lstStyle/>
        <a:p>
          <a:endParaRPr lang="es-GT" sz="1200">
            <a:latin typeface=""/>
          </a:endParaRPr>
        </a:p>
      </dgm:t>
    </dgm:pt>
    <dgm:pt modelId="{9674AD7F-BF0F-4A36-9DC6-4D4A54CCF9F1}" type="sibTrans" cxnId="{5DAED8F5-4AAD-4C8C-B5B2-175B5C547832}">
      <dgm:prSet/>
      <dgm:spPr/>
      <dgm:t>
        <a:bodyPr/>
        <a:lstStyle/>
        <a:p>
          <a:endParaRPr lang="es-GT" sz="1200">
            <a:latin typeface=""/>
          </a:endParaRPr>
        </a:p>
      </dgm:t>
    </dgm:pt>
    <dgm:pt modelId="{5E8FDA92-2B3D-4E8B-A907-824172882C2D}">
      <dgm:prSet phldrT="[Texto]" custT="1"/>
      <dgm:spPr/>
      <dgm:t>
        <a:bodyPr/>
        <a:lstStyle/>
        <a:p>
          <a:pPr algn="just" rtl="0"/>
          <a:r>
            <a:rPr lang="es-MX" sz="1200" dirty="0">
              <a:latin typeface=""/>
            </a:rPr>
            <a:t>“</a:t>
          </a:r>
          <a:r>
            <a:rPr lang="es-MX" sz="1200" i="1" dirty="0">
              <a:latin typeface=""/>
            </a:rPr>
            <a:t>Se recomienda la administración de una dosis adicional de vacuna contra COVID-19 para personas 12 años que han completado previamente un esquema de vacunación</a:t>
          </a:r>
          <a:r>
            <a:rPr lang="es-MX" sz="1200" i="0" dirty="0">
              <a:latin typeface=""/>
              <a:cs typeface="Calibri Light"/>
            </a:rPr>
            <a:t>…”</a:t>
          </a:r>
          <a:endParaRPr lang="es-GT" sz="1200" i="1" dirty="0">
            <a:latin typeface=""/>
            <a:cs typeface="Calibri Light"/>
          </a:endParaRPr>
        </a:p>
      </dgm:t>
    </dgm:pt>
    <dgm:pt modelId="{7D97E9F6-D39D-49CA-9522-0FDFD27C81CC}" type="parTrans" cxnId="{57354A22-100E-40F2-BF4E-14741523E744}">
      <dgm:prSet/>
      <dgm:spPr/>
      <dgm:t>
        <a:bodyPr/>
        <a:lstStyle/>
        <a:p>
          <a:endParaRPr lang="es-GT" sz="1200">
            <a:latin typeface=""/>
          </a:endParaRPr>
        </a:p>
      </dgm:t>
    </dgm:pt>
    <dgm:pt modelId="{4D98661F-C445-4633-AC27-1986D9199DAE}" type="sibTrans" cxnId="{57354A22-100E-40F2-BF4E-14741523E744}">
      <dgm:prSet/>
      <dgm:spPr/>
      <dgm:t>
        <a:bodyPr/>
        <a:lstStyle/>
        <a:p>
          <a:endParaRPr lang="es-GT" sz="1200">
            <a:latin typeface=""/>
          </a:endParaRPr>
        </a:p>
      </dgm:t>
    </dgm:pt>
    <dgm:pt modelId="{76CB2DEC-B1E3-4EE7-8BC0-5F89EBAD1ECB}">
      <dgm:prSet phldrT="[Texto]" custT="1"/>
      <dgm:spPr/>
      <dgm:t>
        <a:bodyPr/>
        <a:lstStyle/>
        <a:p>
          <a:pPr algn="just"/>
          <a:r>
            <a:rPr lang="es-MX" sz="1200" b="1" dirty="0">
              <a:latin typeface=""/>
            </a:rPr>
            <a:t>Fecha: 29 de octubre 2021</a:t>
          </a:r>
          <a:endParaRPr lang="es-GT" sz="1200" b="1" dirty="0">
            <a:latin typeface=""/>
          </a:endParaRPr>
        </a:p>
      </dgm:t>
    </dgm:pt>
    <dgm:pt modelId="{E0522600-DD00-400A-8634-00FD2AC12649}" type="parTrans" cxnId="{D3AA4C05-ECDF-41F1-8060-386F61B249BF}">
      <dgm:prSet/>
      <dgm:spPr/>
      <dgm:t>
        <a:bodyPr/>
        <a:lstStyle/>
        <a:p>
          <a:endParaRPr lang="es-GT" sz="1200">
            <a:latin typeface=""/>
          </a:endParaRPr>
        </a:p>
      </dgm:t>
    </dgm:pt>
    <dgm:pt modelId="{6877102D-6BF3-403F-8070-DFF23C5D73D1}" type="sibTrans" cxnId="{D3AA4C05-ECDF-41F1-8060-386F61B249BF}">
      <dgm:prSet/>
      <dgm:spPr/>
      <dgm:t>
        <a:bodyPr/>
        <a:lstStyle/>
        <a:p>
          <a:endParaRPr lang="es-GT" sz="1200">
            <a:latin typeface=""/>
          </a:endParaRPr>
        </a:p>
      </dgm:t>
    </dgm:pt>
    <dgm:pt modelId="{8B353624-055F-4450-9188-889FC5BA2317}">
      <dgm:prSet phldr="0" custT="1"/>
      <dgm:spPr/>
      <dgm:t>
        <a:bodyPr/>
        <a:lstStyle/>
        <a:p>
          <a:pPr marL="0" lvl="0" indent="0" algn="l" defTabSz="533400" rtl="0">
            <a:lnSpc>
              <a:spcPct val="90000"/>
            </a:lnSpc>
            <a:spcBef>
              <a:spcPct val="0"/>
            </a:spcBef>
            <a:spcAft>
              <a:spcPct val="35000"/>
            </a:spcAft>
            <a:buNone/>
          </a:pPr>
          <a:r>
            <a:rPr lang="es-MX" sz="1100" kern="1200" dirty="0">
              <a:solidFill>
                <a:prstClr val="white"/>
              </a:solidFill>
              <a:latin typeface=""/>
              <a:ea typeface="+mn-ea"/>
              <a:cs typeface="+mn-cs"/>
            </a:rPr>
            <a:t>Centros para el Control y la Prevención de Enfermedades –CDC-</a:t>
          </a:r>
          <a:endParaRPr lang="es-GT" sz="1100" kern="1200" dirty="0">
            <a:solidFill>
              <a:prstClr val="white"/>
            </a:solidFill>
            <a:latin typeface=""/>
            <a:ea typeface="+mn-ea"/>
            <a:cs typeface="+mn-cs"/>
          </a:endParaRPr>
        </a:p>
      </dgm:t>
    </dgm:pt>
    <dgm:pt modelId="{CBACFC4B-BDF0-41C3-BFFF-BC7E86782418}" type="parTrans" cxnId="{787D5576-F89E-481B-818E-80D05AEF6F3A}">
      <dgm:prSet/>
      <dgm:spPr/>
      <dgm:t>
        <a:bodyPr/>
        <a:lstStyle/>
        <a:p>
          <a:endParaRPr lang="es-MX" sz="1200">
            <a:latin typeface=""/>
          </a:endParaRPr>
        </a:p>
      </dgm:t>
    </dgm:pt>
    <dgm:pt modelId="{553A8F1F-33F5-4AC7-8EE9-70925129F026}" type="sibTrans" cxnId="{787D5576-F89E-481B-818E-80D05AEF6F3A}">
      <dgm:prSet/>
      <dgm:spPr/>
      <dgm:t>
        <a:bodyPr/>
        <a:lstStyle/>
        <a:p>
          <a:endParaRPr lang="es-MX" sz="1200">
            <a:latin typeface=""/>
          </a:endParaRPr>
        </a:p>
      </dgm:t>
    </dgm:pt>
    <dgm:pt modelId="{E91A3F0D-0143-412C-86E1-408310F0EE25}">
      <dgm:prSet phldr="0" custT="1"/>
      <dgm:spPr/>
      <dgm:t>
        <a:bodyPr/>
        <a:lstStyle/>
        <a:p>
          <a:pPr algn="just"/>
          <a:r>
            <a:rPr lang="es-MX" sz="1200" b="1" dirty="0">
              <a:latin typeface=""/>
            </a:rPr>
            <a:t>Fecha: 31 de marzo 2022.</a:t>
          </a:r>
          <a:endParaRPr lang="en-US" sz="1200" b="1" dirty="0">
            <a:latin typeface=""/>
          </a:endParaRPr>
        </a:p>
      </dgm:t>
    </dgm:pt>
    <dgm:pt modelId="{F3267098-6A81-411E-A6E7-3E1E95149384}" type="parTrans" cxnId="{72BBD256-0823-4200-AEFF-9DDE7FD300D4}">
      <dgm:prSet/>
      <dgm:spPr/>
      <dgm:t>
        <a:bodyPr/>
        <a:lstStyle/>
        <a:p>
          <a:endParaRPr lang="es-MX" sz="1200">
            <a:latin typeface=""/>
          </a:endParaRPr>
        </a:p>
      </dgm:t>
    </dgm:pt>
    <dgm:pt modelId="{4D1EAC98-B617-42BC-A104-4AEF8B019554}" type="sibTrans" cxnId="{72BBD256-0823-4200-AEFF-9DDE7FD300D4}">
      <dgm:prSet/>
      <dgm:spPr/>
      <dgm:t>
        <a:bodyPr/>
        <a:lstStyle/>
        <a:p>
          <a:endParaRPr lang="es-MX" sz="1200">
            <a:latin typeface=""/>
          </a:endParaRPr>
        </a:p>
      </dgm:t>
    </dgm:pt>
    <dgm:pt modelId="{6507C03E-220C-4140-A384-67865A6B6321}">
      <dgm:prSet phldr="0" custT="1"/>
      <dgm:spPr/>
      <dgm:t>
        <a:bodyPr/>
        <a:lstStyle/>
        <a:p>
          <a:pPr marL="0" lvl="0" indent="0" algn="l" defTabSz="533400" rtl="0">
            <a:lnSpc>
              <a:spcPct val="90000"/>
            </a:lnSpc>
            <a:spcBef>
              <a:spcPct val="0"/>
            </a:spcBef>
            <a:spcAft>
              <a:spcPct val="35000"/>
            </a:spcAft>
            <a:buNone/>
          </a:pPr>
          <a:r>
            <a:rPr lang="es-GT" sz="1100" kern="1200" dirty="0">
              <a:solidFill>
                <a:prstClr val="white"/>
              </a:solidFill>
              <a:latin typeface=""/>
              <a:ea typeface="+mn-ea"/>
              <a:cs typeface="+mn-cs"/>
            </a:rPr>
            <a:t>Administración de Alimentos y Medicamentos </a:t>
          </a:r>
        </a:p>
        <a:p>
          <a:pPr marL="0" lvl="0" indent="0" algn="l" defTabSz="533400" rtl="0">
            <a:lnSpc>
              <a:spcPct val="90000"/>
            </a:lnSpc>
            <a:spcBef>
              <a:spcPct val="0"/>
            </a:spcBef>
            <a:spcAft>
              <a:spcPct val="35000"/>
            </a:spcAft>
            <a:buNone/>
          </a:pPr>
          <a:r>
            <a:rPr lang="es-GT" sz="1100" kern="1200" dirty="0">
              <a:solidFill>
                <a:prstClr val="white"/>
              </a:solidFill>
              <a:latin typeface=""/>
              <a:ea typeface="+mn-ea"/>
              <a:cs typeface="+mn-cs"/>
            </a:rPr>
            <a:t>-FDA- </a:t>
          </a:r>
        </a:p>
      </dgm:t>
    </dgm:pt>
    <dgm:pt modelId="{B3012756-8CC7-44D6-8AFC-690BFF8EC51D}" type="parTrans" cxnId="{326764E1-E5CA-4305-B198-16F192E1A452}">
      <dgm:prSet/>
      <dgm:spPr/>
      <dgm:t>
        <a:bodyPr/>
        <a:lstStyle/>
        <a:p>
          <a:endParaRPr lang="es-MX" sz="1200">
            <a:latin typeface=""/>
          </a:endParaRPr>
        </a:p>
      </dgm:t>
    </dgm:pt>
    <dgm:pt modelId="{A740EF36-726B-464D-9860-A02A2B3F65E6}" type="sibTrans" cxnId="{326764E1-E5CA-4305-B198-16F192E1A452}">
      <dgm:prSet/>
      <dgm:spPr/>
      <dgm:t>
        <a:bodyPr/>
        <a:lstStyle/>
        <a:p>
          <a:endParaRPr lang="es-MX" sz="1200">
            <a:latin typeface=""/>
          </a:endParaRPr>
        </a:p>
      </dgm:t>
    </dgm:pt>
    <dgm:pt modelId="{EB223518-D5BA-8543-B172-79C20A38495D}">
      <dgm:prSet phldr="0" custT="1"/>
      <dgm:spPr/>
      <dgm:t>
        <a:bodyPr/>
        <a:lstStyle/>
        <a:p>
          <a:pPr algn="just"/>
          <a:r>
            <a:rPr lang="es-MX" sz="1200" b="0" i="1" dirty="0">
              <a:latin typeface=""/>
            </a:rPr>
            <a:t>“Las personas de 12 años de edad o más con inmunodepresión moderada o grave deben recibir un total de 4 dosis de la vacuna de ARNm contra el COVID-19 para estar al día...”</a:t>
          </a:r>
          <a:endParaRPr lang="en-US" sz="1200" b="0" i="1" dirty="0">
            <a:latin typeface=""/>
          </a:endParaRPr>
        </a:p>
      </dgm:t>
    </dgm:pt>
    <dgm:pt modelId="{6AA74236-A557-F043-92A4-8C3D0BE9FE16}" type="parTrans" cxnId="{9AB7B5FF-FE4D-1843-A475-BC3FABCE60C7}">
      <dgm:prSet/>
      <dgm:spPr/>
      <dgm:t>
        <a:bodyPr/>
        <a:lstStyle/>
        <a:p>
          <a:endParaRPr lang="es-MX">
            <a:latin typeface=""/>
          </a:endParaRPr>
        </a:p>
      </dgm:t>
    </dgm:pt>
    <dgm:pt modelId="{3C4B06C0-C19A-744B-A73B-F4FB0DB29DE3}" type="sibTrans" cxnId="{9AB7B5FF-FE4D-1843-A475-BC3FABCE60C7}">
      <dgm:prSet/>
      <dgm:spPr/>
      <dgm:t>
        <a:bodyPr/>
        <a:lstStyle/>
        <a:p>
          <a:endParaRPr lang="es-MX">
            <a:latin typeface=""/>
          </a:endParaRPr>
        </a:p>
      </dgm:t>
    </dgm:pt>
    <dgm:pt modelId="{608E8AE2-0797-2147-BD31-FD99881293DC}">
      <dgm:prSet phldr="0" custT="1"/>
      <dgm:spPr/>
      <dgm:t>
        <a:bodyPr/>
        <a:lstStyle/>
        <a:p>
          <a:pPr marL="0" lvl="0" indent="0" algn="l" defTabSz="533400" rtl="0">
            <a:lnSpc>
              <a:spcPct val="90000"/>
            </a:lnSpc>
            <a:spcBef>
              <a:spcPct val="0"/>
            </a:spcBef>
            <a:spcAft>
              <a:spcPct val="35000"/>
            </a:spcAft>
            <a:buFont typeface="Arial" panose="020B0604020202020204" pitchFamily="34" charset="0"/>
            <a:buChar char="•"/>
          </a:pPr>
          <a:r>
            <a:rPr lang="es-GT" sz="1200" b="1" kern="1200" dirty="0">
              <a:solidFill>
                <a:schemeClr val="tx1"/>
              </a:solidFill>
              <a:latin typeface=""/>
              <a:ea typeface="+mn-ea"/>
              <a:cs typeface="+mn-cs"/>
            </a:rPr>
            <a:t> Fecha: 21 de enero 2022</a:t>
          </a:r>
        </a:p>
      </dgm:t>
    </dgm:pt>
    <dgm:pt modelId="{19D4E965-0A96-C244-B28A-93D5F692B8C5}" type="parTrans" cxnId="{8DEBDA72-F624-9546-8E16-24D55507E73B}">
      <dgm:prSet/>
      <dgm:spPr/>
      <dgm:t>
        <a:bodyPr/>
        <a:lstStyle/>
        <a:p>
          <a:endParaRPr lang="es-MX"/>
        </a:p>
      </dgm:t>
    </dgm:pt>
    <dgm:pt modelId="{093F7ECB-F9F3-8A4B-8176-D397DB4D29C3}" type="sibTrans" cxnId="{8DEBDA72-F624-9546-8E16-24D55507E73B}">
      <dgm:prSet/>
      <dgm:spPr/>
      <dgm:t>
        <a:bodyPr/>
        <a:lstStyle/>
        <a:p>
          <a:endParaRPr lang="es-MX"/>
        </a:p>
      </dgm:t>
    </dgm:pt>
    <dgm:pt modelId="{F64B927F-FB40-1147-BC70-37A500BC4ED7}">
      <dgm:prSet phldr="0" custT="1"/>
      <dgm:spPr/>
      <dgm:t>
        <a:bodyPr/>
        <a:lstStyle/>
        <a:p>
          <a:pPr marL="0" lvl="0" indent="0" algn="just" defTabSz="533400">
            <a:lnSpc>
              <a:spcPct val="90000"/>
            </a:lnSpc>
            <a:spcBef>
              <a:spcPct val="0"/>
            </a:spcBef>
            <a:spcAft>
              <a:spcPct val="35000"/>
            </a:spcAft>
          </a:pPr>
          <a:r>
            <a:rPr lang="es-GT" sz="1200" b="0" i="1" kern="1200" dirty="0">
              <a:solidFill>
                <a:prstClr val="black">
                  <a:hueOff val="0"/>
                  <a:satOff val="0"/>
                  <a:lumOff val="0"/>
                  <a:alphaOff val="0"/>
                </a:prstClr>
              </a:solidFill>
              <a:latin typeface=""/>
              <a:ea typeface="+mn-ea"/>
              <a:cs typeface="+mn-cs"/>
            </a:rPr>
            <a:t>“Una tercera dosis de la serie primaria para personas de 5 años o más con ciertos tipos de inmunocompromisos, y como una dosis de refuerzo única para personas de 12 años o más…”</a:t>
          </a:r>
        </a:p>
      </dgm:t>
    </dgm:pt>
    <dgm:pt modelId="{22430703-2C94-CE4D-9DB8-C487EBE6A259}" type="parTrans" cxnId="{E8D1CE50-DBA7-5E4F-A876-D8EC57602A49}">
      <dgm:prSet/>
      <dgm:spPr/>
      <dgm:t>
        <a:bodyPr/>
        <a:lstStyle/>
        <a:p>
          <a:endParaRPr lang="es-MX"/>
        </a:p>
      </dgm:t>
    </dgm:pt>
    <dgm:pt modelId="{2203F112-0AA0-7741-A8B5-943D978DA622}" type="sibTrans" cxnId="{E8D1CE50-DBA7-5E4F-A876-D8EC57602A49}">
      <dgm:prSet/>
      <dgm:spPr/>
      <dgm:t>
        <a:bodyPr/>
        <a:lstStyle/>
        <a:p>
          <a:endParaRPr lang="es-MX"/>
        </a:p>
      </dgm:t>
    </dgm:pt>
    <dgm:pt modelId="{8AF3BC33-AFC0-4F5E-A698-2DD17775C8A6}" type="pres">
      <dgm:prSet presAssocID="{5AFCA832-48B7-4E32-B7CB-18B7D101360F}" presName="linear" presStyleCnt="0">
        <dgm:presLayoutVars>
          <dgm:dir/>
          <dgm:animLvl val="lvl"/>
          <dgm:resizeHandles val="exact"/>
        </dgm:presLayoutVars>
      </dgm:prSet>
      <dgm:spPr/>
      <dgm:t>
        <a:bodyPr/>
        <a:lstStyle/>
        <a:p>
          <a:endParaRPr lang="es-ES"/>
        </a:p>
      </dgm:t>
    </dgm:pt>
    <dgm:pt modelId="{6F9C0665-8FB6-4555-A64D-174F97B66A56}" type="pres">
      <dgm:prSet presAssocID="{77105034-04A4-491C-AB7F-89DAA51D8AE4}" presName="parentLin" presStyleCnt="0"/>
      <dgm:spPr/>
    </dgm:pt>
    <dgm:pt modelId="{724E9170-E72A-492C-A803-A461A156374E}" type="pres">
      <dgm:prSet presAssocID="{77105034-04A4-491C-AB7F-89DAA51D8AE4}" presName="parentLeftMargin" presStyleLbl="node1" presStyleIdx="0" presStyleCnt="3"/>
      <dgm:spPr/>
      <dgm:t>
        <a:bodyPr/>
        <a:lstStyle/>
        <a:p>
          <a:endParaRPr lang="es-ES"/>
        </a:p>
      </dgm:t>
    </dgm:pt>
    <dgm:pt modelId="{718F8792-C101-4FFD-83AC-85E94C3DAE2D}" type="pres">
      <dgm:prSet presAssocID="{77105034-04A4-491C-AB7F-89DAA51D8AE4}" presName="parentText" presStyleLbl="node1" presStyleIdx="0" presStyleCnt="3" custScaleX="110747" custScaleY="66943" custLinFactNeighborX="-8556" custLinFactNeighborY="15749">
        <dgm:presLayoutVars>
          <dgm:chMax val="0"/>
          <dgm:bulletEnabled val="1"/>
        </dgm:presLayoutVars>
      </dgm:prSet>
      <dgm:spPr/>
      <dgm:t>
        <a:bodyPr/>
        <a:lstStyle/>
        <a:p>
          <a:endParaRPr lang="es-ES"/>
        </a:p>
      </dgm:t>
    </dgm:pt>
    <dgm:pt modelId="{55D555C9-85F6-460E-A76D-A5AE84EB8681}" type="pres">
      <dgm:prSet presAssocID="{77105034-04A4-491C-AB7F-89DAA51D8AE4}" presName="negativeSpace" presStyleCnt="0"/>
      <dgm:spPr/>
    </dgm:pt>
    <dgm:pt modelId="{F1F5963F-633D-48F3-A331-1FDEE13932D5}" type="pres">
      <dgm:prSet presAssocID="{77105034-04A4-491C-AB7F-89DAA51D8AE4}" presName="childText" presStyleLbl="conFgAcc1" presStyleIdx="0" presStyleCnt="3" custLinFactY="1844" custLinFactNeighborX="137" custLinFactNeighborY="100000">
        <dgm:presLayoutVars>
          <dgm:bulletEnabled val="1"/>
        </dgm:presLayoutVars>
      </dgm:prSet>
      <dgm:spPr/>
      <dgm:t>
        <a:bodyPr/>
        <a:lstStyle/>
        <a:p>
          <a:endParaRPr lang="es-ES"/>
        </a:p>
      </dgm:t>
    </dgm:pt>
    <dgm:pt modelId="{DBDBBBBB-0E23-4E48-81F5-FC607B22691B}" type="pres">
      <dgm:prSet presAssocID="{F164C4CC-4DA5-46B5-9C2A-E9E49D83FAC9}" presName="spaceBetweenRectangles" presStyleCnt="0"/>
      <dgm:spPr/>
    </dgm:pt>
    <dgm:pt modelId="{B3905C09-EA63-4250-8E88-48C05103DB01}" type="pres">
      <dgm:prSet presAssocID="{8B353624-055F-4450-9188-889FC5BA2317}" presName="parentLin" presStyleCnt="0"/>
      <dgm:spPr/>
    </dgm:pt>
    <dgm:pt modelId="{5A1EADB9-9586-4B02-A153-7F7CB0B6DBFF}" type="pres">
      <dgm:prSet presAssocID="{8B353624-055F-4450-9188-889FC5BA2317}" presName="parentLeftMargin" presStyleLbl="node1" presStyleIdx="0" presStyleCnt="3"/>
      <dgm:spPr/>
      <dgm:t>
        <a:bodyPr/>
        <a:lstStyle/>
        <a:p>
          <a:endParaRPr lang="es-ES"/>
        </a:p>
      </dgm:t>
    </dgm:pt>
    <dgm:pt modelId="{49F38F0A-47AC-43A5-8062-8A784612A5C7}" type="pres">
      <dgm:prSet presAssocID="{8B353624-055F-4450-9188-889FC5BA2317}" presName="parentText" presStyleLbl="node1" presStyleIdx="1" presStyleCnt="3" custScaleY="68656">
        <dgm:presLayoutVars>
          <dgm:chMax val="0"/>
          <dgm:bulletEnabled val="1"/>
        </dgm:presLayoutVars>
      </dgm:prSet>
      <dgm:spPr/>
      <dgm:t>
        <a:bodyPr/>
        <a:lstStyle/>
        <a:p>
          <a:endParaRPr lang="es-ES"/>
        </a:p>
      </dgm:t>
    </dgm:pt>
    <dgm:pt modelId="{EA7BBF2A-1946-43F7-9BF5-4CFFB1137A18}" type="pres">
      <dgm:prSet presAssocID="{8B353624-055F-4450-9188-889FC5BA2317}" presName="negativeSpace" presStyleCnt="0"/>
      <dgm:spPr/>
    </dgm:pt>
    <dgm:pt modelId="{3084AA0C-EA47-40CD-8C67-2583F9D15786}" type="pres">
      <dgm:prSet presAssocID="{8B353624-055F-4450-9188-889FC5BA2317}" presName="childText" presStyleLbl="conFgAcc1" presStyleIdx="1" presStyleCnt="3" custLinFactY="2198" custLinFactNeighborX="137" custLinFactNeighborY="100000">
        <dgm:presLayoutVars>
          <dgm:bulletEnabled val="1"/>
        </dgm:presLayoutVars>
      </dgm:prSet>
      <dgm:spPr/>
      <dgm:t>
        <a:bodyPr/>
        <a:lstStyle/>
        <a:p>
          <a:endParaRPr lang="es-ES"/>
        </a:p>
      </dgm:t>
    </dgm:pt>
    <dgm:pt modelId="{B28603AE-FD8A-491F-BAFA-CB1A0701E341}" type="pres">
      <dgm:prSet presAssocID="{553A8F1F-33F5-4AC7-8EE9-70925129F026}" presName="spaceBetweenRectangles" presStyleCnt="0"/>
      <dgm:spPr/>
    </dgm:pt>
    <dgm:pt modelId="{C0D4F654-7B7B-424E-84BA-2BEB388E34CB}" type="pres">
      <dgm:prSet presAssocID="{6507C03E-220C-4140-A384-67865A6B6321}" presName="parentLin" presStyleCnt="0"/>
      <dgm:spPr/>
    </dgm:pt>
    <dgm:pt modelId="{0A5DD42A-10C3-4FB9-83AC-8E9557CAD755}" type="pres">
      <dgm:prSet presAssocID="{6507C03E-220C-4140-A384-67865A6B6321}" presName="parentLeftMargin" presStyleLbl="node1" presStyleIdx="1" presStyleCnt="3"/>
      <dgm:spPr/>
      <dgm:t>
        <a:bodyPr/>
        <a:lstStyle/>
        <a:p>
          <a:endParaRPr lang="es-ES"/>
        </a:p>
      </dgm:t>
    </dgm:pt>
    <dgm:pt modelId="{67C50BD3-7DD8-411B-815D-554B9FBF6F43}" type="pres">
      <dgm:prSet presAssocID="{6507C03E-220C-4140-A384-67865A6B6321}" presName="parentText" presStyleLbl="node1" presStyleIdx="2" presStyleCnt="3" custScaleX="129237" custScaleY="93659">
        <dgm:presLayoutVars>
          <dgm:chMax val="0"/>
          <dgm:bulletEnabled val="1"/>
        </dgm:presLayoutVars>
      </dgm:prSet>
      <dgm:spPr/>
      <dgm:t>
        <a:bodyPr/>
        <a:lstStyle/>
        <a:p>
          <a:endParaRPr lang="es-ES"/>
        </a:p>
      </dgm:t>
    </dgm:pt>
    <dgm:pt modelId="{A8C031D1-6456-4B9D-8E85-399C56E69216}" type="pres">
      <dgm:prSet presAssocID="{6507C03E-220C-4140-A384-67865A6B6321}" presName="negativeSpace" presStyleCnt="0"/>
      <dgm:spPr/>
    </dgm:pt>
    <dgm:pt modelId="{EA5025CF-561D-4FA2-92BE-556752AED53C}" type="pres">
      <dgm:prSet presAssocID="{6507C03E-220C-4140-A384-67865A6B6321}" presName="childText" presStyleLbl="conFgAcc1" presStyleIdx="2" presStyleCnt="3" custLinFactNeighborX="2482" custLinFactNeighborY="-9840">
        <dgm:presLayoutVars>
          <dgm:bulletEnabled val="1"/>
        </dgm:presLayoutVars>
      </dgm:prSet>
      <dgm:spPr/>
      <dgm:t>
        <a:bodyPr/>
        <a:lstStyle/>
        <a:p>
          <a:endParaRPr lang="es-ES"/>
        </a:p>
      </dgm:t>
    </dgm:pt>
  </dgm:ptLst>
  <dgm:cxnLst>
    <dgm:cxn modelId="{4BD37CAA-9590-466F-B49F-3572410B5A92}" type="presOf" srcId="{77105034-04A4-491C-AB7F-89DAA51D8AE4}" destId="{724E9170-E72A-492C-A803-A461A156374E}" srcOrd="0" destOrd="0" presId="urn:microsoft.com/office/officeart/2005/8/layout/list1"/>
    <dgm:cxn modelId="{4FF360BE-5FA6-4B63-B985-3605FD8EF411}" type="presOf" srcId="{77105034-04A4-491C-AB7F-89DAA51D8AE4}" destId="{718F8792-C101-4FFD-83AC-85E94C3DAE2D}" srcOrd="1" destOrd="0" presId="urn:microsoft.com/office/officeart/2005/8/layout/list1"/>
    <dgm:cxn modelId="{E8BE1902-0F22-4630-B7E7-6A65AB377DC6}" type="presOf" srcId="{8B353624-055F-4450-9188-889FC5BA2317}" destId="{49F38F0A-47AC-43A5-8062-8A784612A5C7}" srcOrd="1" destOrd="0" presId="urn:microsoft.com/office/officeart/2005/8/layout/list1"/>
    <dgm:cxn modelId="{6A3E460D-F3EF-4AA7-AFF4-10869CD462B6}" type="presOf" srcId="{6507C03E-220C-4140-A384-67865A6B6321}" destId="{67C50BD3-7DD8-411B-815D-554B9FBF6F43}" srcOrd="1" destOrd="0" presId="urn:microsoft.com/office/officeart/2005/8/layout/list1"/>
    <dgm:cxn modelId="{DCF2608B-6540-8848-8D0B-910494B50515}" type="presOf" srcId="{EB223518-D5BA-8543-B172-79C20A38495D}" destId="{3084AA0C-EA47-40CD-8C67-2583F9D15786}" srcOrd="0" destOrd="1" presId="urn:microsoft.com/office/officeart/2005/8/layout/list1"/>
    <dgm:cxn modelId="{DB480FD2-EE95-FC41-8EEB-F7D8B7F3D8A3}" type="presOf" srcId="{F64B927F-FB40-1147-BC70-37A500BC4ED7}" destId="{EA5025CF-561D-4FA2-92BE-556752AED53C}" srcOrd="0" destOrd="1" presId="urn:microsoft.com/office/officeart/2005/8/layout/list1"/>
    <dgm:cxn modelId="{D2D9DDF5-B2F2-754D-9108-C76A64753937}" type="presOf" srcId="{608E8AE2-0797-2147-BD31-FD99881293DC}" destId="{EA5025CF-561D-4FA2-92BE-556752AED53C}" srcOrd="0" destOrd="0" presId="urn:microsoft.com/office/officeart/2005/8/layout/list1"/>
    <dgm:cxn modelId="{787D5576-F89E-481B-818E-80D05AEF6F3A}" srcId="{5AFCA832-48B7-4E32-B7CB-18B7D101360F}" destId="{8B353624-055F-4450-9188-889FC5BA2317}" srcOrd="1" destOrd="0" parTransId="{CBACFC4B-BDF0-41C3-BFFF-BC7E86782418}" sibTransId="{553A8F1F-33F5-4AC7-8EE9-70925129F026}"/>
    <dgm:cxn modelId="{FD3386D7-44A3-4F7A-AB99-56EA04141F23}" type="presOf" srcId="{76CB2DEC-B1E3-4EE7-8BC0-5F89EBAD1ECB}" destId="{F1F5963F-633D-48F3-A331-1FDEE13932D5}" srcOrd="0" destOrd="1" presId="urn:microsoft.com/office/officeart/2005/8/layout/list1"/>
    <dgm:cxn modelId="{E4CB4987-EAB3-4E44-8E7C-C33FE9969999}" type="presOf" srcId="{5E8FDA92-2B3D-4E8B-A907-824172882C2D}" destId="{F1F5963F-633D-48F3-A331-1FDEE13932D5}" srcOrd="0" destOrd="2" presId="urn:microsoft.com/office/officeart/2005/8/layout/list1"/>
    <dgm:cxn modelId="{F545023F-F1F9-4BF3-88D6-42C46A67FC6E}" type="presOf" srcId="{5AFCA832-48B7-4E32-B7CB-18B7D101360F}" destId="{8AF3BC33-AFC0-4F5E-A698-2DD17775C8A6}" srcOrd="0" destOrd="0" presId="urn:microsoft.com/office/officeart/2005/8/layout/list1"/>
    <dgm:cxn modelId="{57354A22-100E-40F2-BF4E-14741523E744}" srcId="{77105034-04A4-491C-AB7F-89DAA51D8AE4}" destId="{5E8FDA92-2B3D-4E8B-A907-824172882C2D}" srcOrd="2" destOrd="0" parTransId="{7D97E9F6-D39D-49CA-9522-0FDFD27C81CC}" sibTransId="{4D98661F-C445-4633-AC27-1986D9199DAE}"/>
    <dgm:cxn modelId="{877CED3B-58C5-43AE-8D26-804E4EE55475}" type="presOf" srcId="{E91A3F0D-0143-412C-86E1-408310F0EE25}" destId="{3084AA0C-EA47-40CD-8C67-2583F9D15786}" srcOrd="0" destOrd="0" presId="urn:microsoft.com/office/officeart/2005/8/layout/list1"/>
    <dgm:cxn modelId="{9AB7B5FF-FE4D-1843-A475-BC3FABCE60C7}" srcId="{8B353624-055F-4450-9188-889FC5BA2317}" destId="{EB223518-D5BA-8543-B172-79C20A38495D}" srcOrd="1" destOrd="0" parTransId="{6AA74236-A557-F043-92A4-8C3D0BE9FE16}" sibTransId="{3C4B06C0-C19A-744B-A73B-F4FB0DB29DE3}"/>
    <dgm:cxn modelId="{48324DF2-857D-4877-A546-8CC800775CAC}" type="presOf" srcId="{E3496FFB-C4D6-4BFB-967F-92EB241C90DC}" destId="{F1F5963F-633D-48F3-A331-1FDEE13932D5}" srcOrd="0" destOrd="0" presId="urn:microsoft.com/office/officeart/2005/8/layout/list1"/>
    <dgm:cxn modelId="{596F63D3-E096-448D-A1EB-BCE340F6B664}" type="presOf" srcId="{6507C03E-220C-4140-A384-67865A6B6321}" destId="{0A5DD42A-10C3-4FB9-83AC-8E9557CAD755}" srcOrd="0" destOrd="0" presId="urn:microsoft.com/office/officeart/2005/8/layout/list1"/>
    <dgm:cxn modelId="{BCDF1A71-1F4C-4266-B967-BB582C1FB062}" type="presOf" srcId="{8B353624-055F-4450-9188-889FC5BA2317}" destId="{5A1EADB9-9586-4B02-A153-7F7CB0B6DBFF}" srcOrd="0" destOrd="0" presId="urn:microsoft.com/office/officeart/2005/8/layout/list1"/>
    <dgm:cxn modelId="{5DAED8F5-4AAD-4C8C-B5B2-175B5C547832}" srcId="{77105034-04A4-491C-AB7F-89DAA51D8AE4}" destId="{E3496FFB-C4D6-4BFB-967F-92EB241C90DC}" srcOrd="0" destOrd="0" parTransId="{705B51D8-68ED-41AA-A964-07AB8103AD07}" sibTransId="{9674AD7F-BF0F-4A36-9DC6-4D4A54CCF9F1}"/>
    <dgm:cxn modelId="{72BBD256-0823-4200-AEFF-9DDE7FD300D4}" srcId="{8B353624-055F-4450-9188-889FC5BA2317}" destId="{E91A3F0D-0143-412C-86E1-408310F0EE25}" srcOrd="0" destOrd="0" parTransId="{F3267098-6A81-411E-A6E7-3E1E95149384}" sibTransId="{4D1EAC98-B617-42BC-A104-4AEF8B019554}"/>
    <dgm:cxn modelId="{D3AA4C05-ECDF-41F1-8060-386F61B249BF}" srcId="{77105034-04A4-491C-AB7F-89DAA51D8AE4}" destId="{76CB2DEC-B1E3-4EE7-8BC0-5F89EBAD1ECB}" srcOrd="1" destOrd="0" parTransId="{E0522600-DD00-400A-8634-00FD2AC12649}" sibTransId="{6877102D-6BF3-403F-8070-DFF23C5D73D1}"/>
    <dgm:cxn modelId="{4F496148-609D-4A6D-93FA-B4A22B731DEB}" srcId="{5AFCA832-48B7-4E32-B7CB-18B7D101360F}" destId="{77105034-04A4-491C-AB7F-89DAA51D8AE4}" srcOrd="0" destOrd="0" parTransId="{1351A1DB-6993-4C9F-8677-92F31CB5C86A}" sibTransId="{F164C4CC-4DA5-46B5-9C2A-E9E49D83FAC9}"/>
    <dgm:cxn modelId="{E8D1CE50-DBA7-5E4F-A876-D8EC57602A49}" srcId="{6507C03E-220C-4140-A384-67865A6B6321}" destId="{F64B927F-FB40-1147-BC70-37A500BC4ED7}" srcOrd="1" destOrd="0" parTransId="{22430703-2C94-CE4D-9DB8-C487EBE6A259}" sibTransId="{2203F112-0AA0-7741-A8B5-943D978DA622}"/>
    <dgm:cxn modelId="{8DEBDA72-F624-9546-8E16-24D55507E73B}" srcId="{6507C03E-220C-4140-A384-67865A6B6321}" destId="{608E8AE2-0797-2147-BD31-FD99881293DC}" srcOrd="0" destOrd="0" parTransId="{19D4E965-0A96-C244-B28A-93D5F692B8C5}" sibTransId="{093F7ECB-F9F3-8A4B-8176-D397DB4D29C3}"/>
    <dgm:cxn modelId="{326764E1-E5CA-4305-B198-16F192E1A452}" srcId="{5AFCA832-48B7-4E32-B7CB-18B7D101360F}" destId="{6507C03E-220C-4140-A384-67865A6B6321}" srcOrd="2" destOrd="0" parTransId="{B3012756-8CC7-44D6-8AFC-690BFF8EC51D}" sibTransId="{A740EF36-726B-464D-9860-A02A2B3F65E6}"/>
    <dgm:cxn modelId="{5FCE3AEC-4EE2-4776-BB0E-F9941358185A}" type="presParOf" srcId="{8AF3BC33-AFC0-4F5E-A698-2DD17775C8A6}" destId="{6F9C0665-8FB6-4555-A64D-174F97B66A56}" srcOrd="0" destOrd="0" presId="urn:microsoft.com/office/officeart/2005/8/layout/list1"/>
    <dgm:cxn modelId="{F0E29086-F279-4291-A22E-9913C55B1B28}" type="presParOf" srcId="{6F9C0665-8FB6-4555-A64D-174F97B66A56}" destId="{724E9170-E72A-492C-A803-A461A156374E}" srcOrd="0" destOrd="0" presId="urn:microsoft.com/office/officeart/2005/8/layout/list1"/>
    <dgm:cxn modelId="{37E24BAD-8FF4-4958-82FE-1C6B9F5950A5}" type="presParOf" srcId="{6F9C0665-8FB6-4555-A64D-174F97B66A56}" destId="{718F8792-C101-4FFD-83AC-85E94C3DAE2D}" srcOrd="1" destOrd="0" presId="urn:microsoft.com/office/officeart/2005/8/layout/list1"/>
    <dgm:cxn modelId="{59AABA7E-E02D-448F-97B4-3BAB53B36833}" type="presParOf" srcId="{8AF3BC33-AFC0-4F5E-A698-2DD17775C8A6}" destId="{55D555C9-85F6-460E-A76D-A5AE84EB8681}" srcOrd="1" destOrd="0" presId="urn:microsoft.com/office/officeart/2005/8/layout/list1"/>
    <dgm:cxn modelId="{EA1D8721-6BC1-46DA-B4B5-1115F6A23827}" type="presParOf" srcId="{8AF3BC33-AFC0-4F5E-A698-2DD17775C8A6}" destId="{F1F5963F-633D-48F3-A331-1FDEE13932D5}" srcOrd="2" destOrd="0" presId="urn:microsoft.com/office/officeart/2005/8/layout/list1"/>
    <dgm:cxn modelId="{375C0B89-8BCD-4A61-A703-B9660EED1C64}" type="presParOf" srcId="{8AF3BC33-AFC0-4F5E-A698-2DD17775C8A6}" destId="{DBDBBBBB-0E23-4E48-81F5-FC607B22691B}" srcOrd="3" destOrd="0" presId="urn:microsoft.com/office/officeart/2005/8/layout/list1"/>
    <dgm:cxn modelId="{03D47C39-D0B7-4BAA-B31E-250A94234870}" type="presParOf" srcId="{8AF3BC33-AFC0-4F5E-A698-2DD17775C8A6}" destId="{B3905C09-EA63-4250-8E88-48C05103DB01}" srcOrd="4" destOrd="0" presId="urn:microsoft.com/office/officeart/2005/8/layout/list1"/>
    <dgm:cxn modelId="{0B17C67E-F98E-4822-BD40-3B6C42AFB98D}" type="presParOf" srcId="{B3905C09-EA63-4250-8E88-48C05103DB01}" destId="{5A1EADB9-9586-4B02-A153-7F7CB0B6DBFF}" srcOrd="0" destOrd="0" presId="urn:microsoft.com/office/officeart/2005/8/layout/list1"/>
    <dgm:cxn modelId="{482A177C-2881-48AE-AA4A-8E24B63D3F1F}" type="presParOf" srcId="{B3905C09-EA63-4250-8E88-48C05103DB01}" destId="{49F38F0A-47AC-43A5-8062-8A784612A5C7}" srcOrd="1" destOrd="0" presId="urn:microsoft.com/office/officeart/2005/8/layout/list1"/>
    <dgm:cxn modelId="{3D0E158E-D409-4F47-B91D-46F458BD14FA}" type="presParOf" srcId="{8AF3BC33-AFC0-4F5E-A698-2DD17775C8A6}" destId="{EA7BBF2A-1946-43F7-9BF5-4CFFB1137A18}" srcOrd="5" destOrd="0" presId="urn:microsoft.com/office/officeart/2005/8/layout/list1"/>
    <dgm:cxn modelId="{40C591E5-2FEF-4D37-AE7A-DE794C3283CE}" type="presParOf" srcId="{8AF3BC33-AFC0-4F5E-A698-2DD17775C8A6}" destId="{3084AA0C-EA47-40CD-8C67-2583F9D15786}" srcOrd="6" destOrd="0" presId="urn:microsoft.com/office/officeart/2005/8/layout/list1"/>
    <dgm:cxn modelId="{6CD05AE6-91F9-47D2-B1F9-8C07AE9E5EA1}" type="presParOf" srcId="{8AF3BC33-AFC0-4F5E-A698-2DD17775C8A6}" destId="{B28603AE-FD8A-491F-BAFA-CB1A0701E341}" srcOrd="7" destOrd="0" presId="urn:microsoft.com/office/officeart/2005/8/layout/list1"/>
    <dgm:cxn modelId="{8DDB4824-203B-4206-83ED-18AD67BE99C3}" type="presParOf" srcId="{8AF3BC33-AFC0-4F5E-A698-2DD17775C8A6}" destId="{C0D4F654-7B7B-424E-84BA-2BEB388E34CB}" srcOrd="8" destOrd="0" presId="urn:microsoft.com/office/officeart/2005/8/layout/list1"/>
    <dgm:cxn modelId="{549BF105-A86A-4E96-B4F1-EAB30276DF0F}" type="presParOf" srcId="{C0D4F654-7B7B-424E-84BA-2BEB388E34CB}" destId="{0A5DD42A-10C3-4FB9-83AC-8E9557CAD755}" srcOrd="0" destOrd="0" presId="urn:microsoft.com/office/officeart/2005/8/layout/list1"/>
    <dgm:cxn modelId="{D1E6C7E8-EF4E-4423-9FDA-2BF349C38C62}" type="presParOf" srcId="{C0D4F654-7B7B-424E-84BA-2BEB388E34CB}" destId="{67C50BD3-7DD8-411B-815D-554B9FBF6F43}" srcOrd="1" destOrd="0" presId="urn:microsoft.com/office/officeart/2005/8/layout/list1"/>
    <dgm:cxn modelId="{06D234DA-5317-4260-A8C3-CCE46653F2F4}" type="presParOf" srcId="{8AF3BC33-AFC0-4F5E-A698-2DD17775C8A6}" destId="{A8C031D1-6456-4B9D-8E85-399C56E69216}" srcOrd="9" destOrd="0" presId="urn:microsoft.com/office/officeart/2005/8/layout/list1"/>
    <dgm:cxn modelId="{A8EDEB3F-5E75-4E33-80F1-AD4BFDCA2002}" type="presParOf" srcId="{8AF3BC33-AFC0-4F5E-A698-2DD17775C8A6}" destId="{EA5025CF-561D-4FA2-92BE-556752AED53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CA832-48B7-4E32-B7CB-18B7D10136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GT"/>
        </a:p>
      </dgm:t>
    </dgm:pt>
    <dgm:pt modelId="{77105034-04A4-491C-AB7F-89DAA51D8AE4}">
      <dgm:prSet phldrT="[Texto]" custT="1"/>
      <dgm:spPr/>
      <dgm:t>
        <a:bodyPr/>
        <a:lstStyle/>
        <a:p>
          <a:pPr algn="l"/>
          <a:r>
            <a:rPr lang="es-MX" sz="1400" kern="1200" dirty="0">
              <a:solidFill>
                <a:prstClr val="white"/>
              </a:solidFill>
              <a:latin typeface=""/>
              <a:ea typeface="+mn-ea"/>
              <a:cs typeface="+mn-cs"/>
            </a:rPr>
            <a:t>Consejo Nacional de Prácticas de Inmunizaciones de Guatemala</a:t>
          </a:r>
        </a:p>
        <a:p>
          <a:pPr algn="l"/>
          <a:r>
            <a:rPr lang="es-MX" sz="1400" kern="1200" dirty="0">
              <a:latin typeface=""/>
            </a:rPr>
            <a:t> –</a:t>
          </a:r>
          <a:r>
            <a:rPr lang="es-MX" sz="1400" kern="1200" dirty="0">
              <a:solidFill>
                <a:prstClr val="white"/>
              </a:solidFill>
              <a:latin typeface=""/>
              <a:ea typeface="+mn-ea"/>
              <a:cs typeface="+mn-cs"/>
            </a:rPr>
            <a:t>CONAPI-</a:t>
          </a:r>
          <a:endParaRPr lang="es-GT" sz="1400" kern="1200" dirty="0">
            <a:solidFill>
              <a:prstClr val="white"/>
            </a:solidFill>
            <a:latin typeface=""/>
            <a:ea typeface="+mn-ea"/>
            <a:cs typeface="+mn-cs"/>
          </a:endParaRPr>
        </a:p>
      </dgm:t>
    </dgm:pt>
    <dgm:pt modelId="{1351A1DB-6993-4C9F-8677-92F31CB5C86A}" type="parTrans" cxnId="{4F496148-609D-4A6D-93FA-B4A22B731DEB}">
      <dgm:prSet/>
      <dgm:spPr/>
      <dgm:t>
        <a:bodyPr/>
        <a:lstStyle/>
        <a:p>
          <a:endParaRPr lang="es-GT">
            <a:latin typeface=""/>
          </a:endParaRPr>
        </a:p>
      </dgm:t>
    </dgm:pt>
    <dgm:pt modelId="{F164C4CC-4DA5-46B5-9C2A-E9E49D83FAC9}" type="sibTrans" cxnId="{4F496148-609D-4A6D-93FA-B4A22B731DEB}">
      <dgm:prSet/>
      <dgm:spPr/>
      <dgm:t>
        <a:bodyPr/>
        <a:lstStyle/>
        <a:p>
          <a:endParaRPr lang="es-GT">
            <a:latin typeface=""/>
          </a:endParaRPr>
        </a:p>
      </dgm:t>
    </dgm:pt>
    <dgm:pt modelId="{E3496FFB-C4D6-4BFB-967F-92EB241C90DC}">
      <dgm:prSet phldrT="[Texto]" custT="1"/>
      <dgm:spPr/>
      <dgm:t>
        <a:bodyPr/>
        <a:lstStyle/>
        <a:p>
          <a:r>
            <a:rPr lang="es-MX" sz="1200" b="1" dirty="0">
              <a:latin typeface=""/>
            </a:rPr>
            <a:t>Dictamen Técnico</a:t>
          </a:r>
          <a:endParaRPr lang="es-GT" sz="1200" b="1" dirty="0">
            <a:latin typeface=""/>
          </a:endParaRPr>
        </a:p>
      </dgm:t>
    </dgm:pt>
    <dgm:pt modelId="{705B51D8-68ED-41AA-A964-07AB8103AD07}" type="parTrans" cxnId="{5DAED8F5-4AAD-4C8C-B5B2-175B5C547832}">
      <dgm:prSet/>
      <dgm:spPr/>
      <dgm:t>
        <a:bodyPr/>
        <a:lstStyle/>
        <a:p>
          <a:endParaRPr lang="es-GT">
            <a:latin typeface=""/>
          </a:endParaRPr>
        </a:p>
      </dgm:t>
    </dgm:pt>
    <dgm:pt modelId="{9674AD7F-BF0F-4A36-9DC6-4D4A54CCF9F1}" type="sibTrans" cxnId="{5DAED8F5-4AAD-4C8C-B5B2-175B5C547832}">
      <dgm:prSet/>
      <dgm:spPr/>
      <dgm:t>
        <a:bodyPr/>
        <a:lstStyle/>
        <a:p>
          <a:endParaRPr lang="es-GT">
            <a:latin typeface=""/>
          </a:endParaRPr>
        </a:p>
      </dgm:t>
    </dgm:pt>
    <dgm:pt modelId="{5E8FDA92-2B3D-4E8B-A907-824172882C2D}">
      <dgm:prSet phldrT="[Texto]" custT="1"/>
      <dgm:spPr/>
      <dgm:t>
        <a:bodyPr/>
        <a:lstStyle/>
        <a:p>
          <a:r>
            <a:rPr lang="es-MX" sz="1200" dirty="0">
              <a:latin typeface=""/>
            </a:rPr>
            <a:t>“</a:t>
          </a:r>
          <a:r>
            <a:rPr lang="es-MX" sz="1200" i="1" dirty="0">
              <a:latin typeface=""/>
            </a:rPr>
            <a:t>Se recomienda la administración de una dosis adicional de vacuna contra COVID-19 para personas 12 años que han completado previamente un esquema de vacunación…”</a:t>
          </a:r>
          <a:endParaRPr lang="es-GT" sz="1200" i="1" dirty="0">
            <a:latin typeface=""/>
          </a:endParaRPr>
        </a:p>
      </dgm:t>
    </dgm:pt>
    <dgm:pt modelId="{7D97E9F6-D39D-49CA-9522-0FDFD27C81CC}" type="parTrans" cxnId="{57354A22-100E-40F2-BF4E-14741523E744}">
      <dgm:prSet/>
      <dgm:spPr/>
      <dgm:t>
        <a:bodyPr/>
        <a:lstStyle/>
        <a:p>
          <a:endParaRPr lang="es-GT">
            <a:latin typeface=""/>
          </a:endParaRPr>
        </a:p>
      </dgm:t>
    </dgm:pt>
    <dgm:pt modelId="{4D98661F-C445-4633-AC27-1986D9199DAE}" type="sibTrans" cxnId="{57354A22-100E-40F2-BF4E-14741523E744}">
      <dgm:prSet/>
      <dgm:spPr/>
      <dgm:t>
        <a:bodyPr/>
        <a:lstStyle/>
        <a:p>
          <a:endParaRPr lang="es-GT">
            <a:latin typeface=""/>
          </a:endParaRPr>
        </a:p>
      </dgm:t>
    </dgm:pt>
    <dgm:pt modelId="{76CB2DEC-B1E3-4EE7-8BC0-5F89EBAD1ECB}">
      <dgm:prSet phldrT="[Texto]" custT="1"/>
      <dgm:spPr/>
      <dgm:t>
        <a:bodyPr/>
        <a:lstStyle/>
        <a:p>
          <a:r>
            <a:rPr lang="es-MX" sz="1200" b="1" dirty="0">
              <a:latin typeface=""/>
            </a:rPr>
            <a:t>Fecha: 29 de octubre 2021</a:t>
          </a:r>
          <a:endParaRPr lang="es-GT" sz="1200" b="1" dirty="0">
            <a:latin typeface=""/>
          </a:endParaRPr>
        </a:p>
      </dgm:t>
    </dgm:pt>
    <dgm:pt modelId="{E0522600-DD00-400A-8634-00FD2AC12649}" type="parTrans" cxnId="{D3AA4C05-ECDF-41F1-8060-386F61B249BF}">
      <dgm:prSet/>
      <dgm:spPr/>
      <dgm:t>
        <a:bodyPr/>
        <a:lstStyle/>
        <a:p>
          <a:endParaRPr lang="es-GT">
            <a:latin typeface=""/>
          </a:endParaRPr>
        </a:p>
      </dgm:t>
    </dgm:pt>
    <dgm:pt modelId="{6877102D-6BF3-403F-8070-DFF23C5D73D1}" type="sibTrans" cxnId="{D3AA4C05-ECDF-41F1-8060-386F61B249BF}">
      <dgm:prSet/>
      <dgm:spPr/>
      <dgm:t>
        <a:bodyPr/>
        <a:lstStyle/>
        <a:p>
          <a:endParaRPr lang="es-GT">
            <a:latin typeface=""/>
          </a:endParaRPr>
        </a:p>
      </dgm:t>
    </dgm:pt>
    <dgm:pt modelId="{204205FC-3EB9-412F-B407-47BD82944D18}">
      <dgm:prSet phldrT="[Texto]" custT="1"/>
      <dgm:spPr/>
      <dgm:t>
        <a:bodyPr/>
        <a:lstStyle/>
        <a:p>
          <a:pPr marL="0" lvl="0" algn="l" defTabSz="622300">
            <a:lnSpc>
              <a:spcPct val="90000"/>
            </a:lnSpc>
            <a:spcBef>
              <a:spcPct val="0"/>
            </a:spcBef>
            <a:spcAft>
              <a:spcPct val="35000"/>
            </a:spcAft>
            <a:buNone/>
          </a:pPr>
          <a:r>
            <a:rPr lang="es-MX" sz="1400" kern="1200" dirty="0">
              <a:solidFill>
                <a:prstClr val="white"/>
              </a:solidFill>
              <a:latin typeface=""/>
              <a:ea typeface="+mn-ea"/>
              <a:cs typeface="+mn-cs"/>
            </a:rPr>
            <a:t>Administración de Alimentos y Medicamentos </a:t>
          </a:r>
          <a:br>
            <a:rPr lang="es-MX" sz="1400" kern="1200" dirty="0">
              <a:solidFill>
                <a:prstClr val="white"/>
              </a:solidFill>
              <a:latin typeface=""/>
              <a:ea typeface="+mn-ea"/>
              <a:cs typeface="+mn-cs"/>
            </a:rPr>
          </a:br>
          <a:r>
            <a:rPr lang="es-MX" sz="1400" kern="1200" dirty="0">
              <a:solidFill>
                <a:prstClr val="white"/>
              </a:solidFill>
              <a:latin typeface=""/>
              <a:ea typeface="+mn-ea"/>
              <a:cs typeface="+mn-cs"/>
            </a:rPr>
            <a:t>–FDA-</a:t>
          </a:r>
          <a:endParaRPr lang="es-GT" sz="1400" kern="1200" dirty="0">
            <a:solidFill>
              <a:prstClr val="white"/>
            </a:solidFill>
            <a:latin typeface=""/>
            <a:ea typeface="+mn-ea"/>
            <a:cs typeface="+mn-cs"/>
          </a:endParaRPr>
        </a:p>
      </dgm:t>
    </dgm:pt>
    <dgm:pt modelId="{C1FD9ACB-8C4A-4C9E-9CAD-CB433FABCA5C}" type="parTrans" cxnId="{484C7616-3BC4-4CFC-A343-47CA848DE6A6}">
      <dgm:prSet/>
      <dgm:spPr/>
      <dgm:t>
        <a:bodyPr/>
        <a:lstStyle/>
        <a:p>
          <a:endParaRPr lang="es-GT">
            <a:latin typeface=""/>
          </a:endParaRPr>
        </a:p>
      </dgm:t>
    </dgm:pt>
    <dgm:pt modelId="{B91E48FE-AE3D-4F14-A05B-7A2DE04D2F93}" type="sibTrans" cxnId="{484C7616-3BC4-4CFC-A343-47CA848DE6A6}">
      <dgm:prSet/>
      <dgm:spPr/>
      <dgm:t>
        <a:bodyPr/>
        <a:lstStyle/>
        <a:p>
          <a:endParaRPr lang="es-GT">
            <a:latin typeface=""/>
          </a:endParaRPr>
        </a:p>
      </dgm:t>
    </dgm:pt>
    <dgm:pt modelId="{EE7F72B3-36BE-4BD1-BF55-F613EA4EC5F2}">
      <dgm:prSet phldr="0" custT="1"/>
      <dgm:spPr/>
      <dgm:t>
        <a:bodyPr/>
        <a:lstStyle/>
        <a:p>
          <a:pPr marL="114300" lvl="1" indent="0" algn="l" defTabSz="533400" rtl="0">
            <a:lnSpc>
              <a:spcPct val="90000"/>
            </a:lnSpc>
            <a:spcBef>
              <a:spcPct val="0"/>
            </a:spcBef>
            <a:spcAft>
              <a:spcPct val="15000"/>
            </a:spcAft>
          </a:pPr>
          <a:r>
            <a:rPr lang="es-MX" sz="1200" b="1" i="0" kern="1200" dirty="0">
              <a:latin typeface=""/>
            </a:rPr>
            <a:t>Fecha: 29 de marzo 2022</a:t>
          </a:r>
          <a:endParaRPr lang="es-MX" sz="1200" i="1" kern="1200" dirty="0">
            <a:latin typeface=""/>
          </a:endParaRPr>
        </a:p>
      </dgm:t>
    </dgm:pt>
    <dgm:pt modelId="{461DFB75-EBB0-4413-A925-7347AF35F761}" type="parTrans" cxnId="{0C33AA61-BBB6-48F8-83F5-41367CF31D20}">
      <dgm:prSet/>
      <dgm:spPr/>
      <dgm:t>
        <a:bodyPr/>
        <a:lstStyle/>
        <a:p>
          <a:endParaRPr lang="es-MX">
            <a:latin typeface=""/>
          </a:endParaRPr>
        </a:p>
      </dgm:t>
    </dgm:pt>
    <dgm:pt modelId="{2C801E92-598E-422E-8967-CB3054AB83C2}" type="sibTrans" cxnId="{0C33AA61-BBB6-48F8-83F5-41367CF31D20}">
      <dgm:prSet/>
      <dgm:spPr/>
      <dgm:t>
        <a:bodyPr/>
        <a:lstStyle/>
        <a:p>
          <a:endParaRPr lang="es-MX">
            <a:latin typeface=""/>
          </a:endParaRPr>
        </a:p>
      </dgm:t>
    </dgm:pt>
    <dgm:pt modelId="{90CC52DB-C250-E446-8653-F555B4879D8A}">
      <dgm:prSet custT="1"/>
      <dgm:spPr/>
      <dgm:t>
        <a:bodyPr/>
        <a:lstStyle/>
        <a:p>
          <a:pPr marL="114300" lvl="1" indent="-114300" algn="l" defTabSz="533400" rtl="0">
            <a:lnSpc>
              <a:spcPct val="90000"/>
            </a:lnSpc>
            <a:spcBef>
              <a:spcPct val="0"/>
            </a:spcBef>
            <a:spcAft>
              <a:spcPct val="15000"/>
            </a:spcAft>
            <a:buChar char="•"/>
          </a:pPr>
          <a:r>
            <a:rPr lang="es-MX" sz="1200" i="1" kern="1200" dirty="0">
              <a:latin typeface=""/>
            </a:rPr>
            <a:t>”</a:t>
          </a:r>
          <a:r>
            <a:rPr lang="es-GT" sz="1200" i="1" kern="1200" dirty="0">
              <a:solidFill>
                <a:prstClr val="black">
                  <a:hueOff val="0"/>
                  <a:satOff val="0"/>
                  <a:lumOff val="0"/>
                  <a:alphaOff val="0"/>
                </a:prstClr>
              </a:solidFill>
              <a:latin typeface=""/>
              <a:ea typeface="+mn-ea"/>
              <a:cs typeface="+mn-cs"/>
            </a:rPr>
            <a:t>La FDA ha determinado que los beneficios conocidos y potenciales de una segunda dosis de refuerzo de la vacuna contra el COVID-19 con cualquiera de estas vacunas superan los riesgos conocidos y potenciales en estas poblaciones…</a:t>
          </a:r>
          <a:r>
            <a:rPr lang="es-MX" sz="1200" i="1" kern="1200" dirty="0">
              <a:latin typeface=""/>
            </a:rPr>
            <a:t>”</a:t>
          </a:r>
          <a:endParaRPr lang="es-MX" sz="1200" i="1" kern="1200" dirty="0">
            <a:solidFill>
              <a:prstClr val="black">
                <a:hueOff val="0"/>
                <a:satOff val="0"/>
                <a:lumOff val="0"/>
                <a:alphaOff val="0"/>
              </a:prstClr>
            </a:solidFill>
            <a:latin typeface=""/>
            <a:ea typeface="+mn-ea"/>
            <a:cs typeface="+mn-cs"/>
          </a:endParaRPr>
        </a:p>
      </dgm:t>
    </dgm:pt>
    <dgm:pt modelId="{D3D05144-0FCC-3144-B01D-C859467B1575}" type="parTrans" cxnId="{4A35EDBB-74A9-8448-A51A-05693245E71B}">
      <dgm:prSet/>
      <dgm:spPr/>
      <dgm:t>
        <a:bodyPr/>
        <a:lstStyle/>
        <a:p>
          <a:endParaRPr lang="es-MX">
            <a:latin typeface=""/>
          </a:endParaRPr>
        </a:p>
      </dgm:t>
    </dgm:pt>
    <dgm:pt modelId="{33A18D83-A047-7D47-9A23-9475A8461714}" type="sibTrans" cxnId="{4A35EDBB-74A9-8448-A51A-05693245E71B}">
      <dgm:prSet/>
      <dgm:spPr/>
      <dgm:t>
        <a:bodyPr/>
        <a:lstStyle/>
        <a:p>
          <a:endParaRPr lang="es-MX">
            <a:latin typeface=""/>
          </a:endParaRPr>
        </a:p>
      </dgm:t>
    </dgm:pt>
    <dgm:pt modelId="{061B838B-3933-8E4D-B68D-BE4383F814C0}">
      <dgm:prSet custT="1"/>
      <dgm:spPr/>
      <dgm:t>
        <a:bodyPr/>
        <a:lstStyle/>
        <a:p>
          <a:pPr marL="114300" lvl="1" indent="-114300" algn="l" defTabSz="533400">
            <a:lnSpc>
              <a:spcPct val="90000"/>
            </a:lnSpc>
            <a:spcBef>
              <a:spcPct val="0"/>
            </a:spcBef>
            <a:spcAft>
              <a:spcPct val="15000"/>
            </a:spcAft>
            <a:buNone/>
          </a:pPr>
          <a:r>
            <a:rPr lang="es-ES" sz="1200" kern="1200" dirty="0">
              <a:solidFill>
                <a:prstClr val="white"/>
              </a:solidFill>
              <a:latin typeface=""/>
              <a:ea typeface="+mn-ea"/>
              <a:cs typeface="+mn-cs"/>
            </a:rPr>
            <a:t>Hoja de ruta del SAGE de la OMS para el Establecimiento de prioridades en el uso de vacunas contra la COVID-19</a:t>
          </a:r>
          <a:endParaRPr lang="es-MX" sz="1200" i="1" kern="1200" dirty="0">
            <a:solidFill>
              <a:prstClr val="black">
                <a:hueOff val="0"/>
                <a:satOff val="0"/>
                <a:lumOff val="0"/>
                <a:alphaOff val="0"/>
              </a:prstClr>
            </a:solidFill>
            <a:latin typeface=""/>
            <a:ea typeface="+mn-ea"/>
            <a:cs typeface="+mn-cs"/>
          </a:endParaRPr>
        </a:p>
      </dgm:t>
    </dgm:pt>
    <dgm:pt modelId="{0E8B4A23-A8EB-1A4E-B735-4ED3C7380C65}" type="parTrans" cxnId="{EABA43D1-A046-E745-8110-135D574DB69F}">
      <dgm:prSet/>
      <dgm:spPr/>
      <dgm:t>
        <a:bodyPr/>
        <a:lstStyle/>
        <a:p>
          <a:endParaRPr lang="es-MX"/>
        </a:p>
      </dgm:t>
    </dgm:pt>
    <dgm:pt modelId="{0D984E60-512C-494E-B68E-EEC9B52613B8}" type="sibTrans" cxnId="{EABA43D1-A046-E745-8110-135D574DB69F}">
      <dgm:prSet/>
      <dgm:spPr/>
      <dgm:t>
        <a:bodyPr/>
        <a:lstStyle/>
        <a:p>
          <a:endParaRPr lang="es-MX"/>
        </a:p>
      </dgm:t>
    </dgm:pt>
    <dgm:pt modelId="{355117BF-527C-7F44-9D37-9B21E11A49B7}">
      <dgm:prSet custT="1"/>
      <dgm:spPr/>
      <dgm:t>
        <a:bodyPr/>
        <a:lstStyle/>
        <a:p>
          <a:pPr marL="114300" lvl="1" indent="-114300" algn="l" defTabSz="533400">
            <a:lnSpc>
              <a:spcPct val="90000"/>
            </a:lnSpc>
            <a:spcBef>
              <a:spcPct val="0"/>
            </a:spcBef>
            <a:spcAft>
              <a:spcPct val="15000"/>
            </a:spcAft>
            <a:buNone/>
          </a:pPr>
          <a:r>
            <a:rPr lang="es-MX" sz="1200" b="1" i="0" kern="1200" dirty="0">
              <a:solidFill>
                <a:prstClr val="black">
                  <a:hueOff val="0"/>
                  <a:satOff val="0"/>
                  <a:lumOff val="0"/>
                  <a:alphaOff val="0"/>
                </a:prstClr>
              </a:solidFill>
              <a:latin typeface=""/>
              <a:ea typeface="+mn-ea"/>
              <a:cs typeface="+mn-cs"/>
            </a:rPr>
            <a:t>Fecha: 21 de enero 2022</a:t>
          </a:r>
        </a:p>
      </dgm:t>
    </dgm:pt>
    <dgm:pt modelId="{3C97C1E8-15D2-4E4D-A781-859F6322D4BC}" type="parTrans" cxnId="{CCC2507C-47B2-3344-943F-13A5785648C0}">
      <dgm:prSet/>
      <dgm:spPr/>
      <dgm:t>
        <a:bodyPr/>
        <a:lstStyle/>
        <a:p>
          <a:endParaRPr lang="es-MX"/>
        </a:p>
      </dgm:t>
    </dgm:pt>
    <dgm:pt modelId="{8742A8E5-8E7E-5442-9360-95797A0604BC}" type="sibTrans" cxnId="{CCC2507C-47B2-3344-943F-13A5785648C0}">
      <dgm:prSet/>
      <dgm:spPr/>
      <dgm:t>
        <a:bodyPr/>
        <a:lstStyle/>
        <a:p>
          <a:endParaRPr lang="es-MX"/>
        </a:p>
      </dgm:t>
    </dgm:pt>
    <dgm:pt modelId="{8AF3BC33-AFC0-4F5E-A698-2DD17775C8A6}" type="pres">
      <dgm:prSet presAssocID="{5AFCA832-48B7-4E32-B7CB-18B7D101360F}" presName="linear" presStyleCnt="0">
        <dgm:presLayoutVars>
          <dgm:dir/>
          <dgm:animLvl val="lvl"/>
          <dgm:resizeHandles val="exact"/>
        </dgm:presLayoutVars>
      </dgm:prSet>
      <dgm:spPr/>
      <dgm:t>
        <a:bodyPr/>
        <a:lstStyle/>
        <a:p>
          <a:endParaRPr lang="es-ES"/>
        </a:p>
      </dgm:t>
    </dgm:pt>
    <dgm:pt modelId="{6F9C0665-8FB6-4555-A64D-174F97B66A56}" type="pres">
      <dgm:prSet presAssocID="{77105034-04A4-491C-AB7F-89DAA51D8AE4}" presName="parentLin" presStyleCnt="0"/>
      <dgm:spPr/>
    </dgm:pt>
    <dgm:pt modelId="{724E9170-E72A-492C-A803-A461A156374E}" type="pres">
      <dgm:prSet presAssocID="{77105034-04A4-491C-AB7F-89DAA51D8AE4}" presName="parentLeftMargin" presStyleLbl="node1" presStyleIdx="0" presStyleCnt="3"/>
      <dgm:spPr/>
      <dgm:t>
        <a:bodyPr/>
        <a:lstStyle/>
        <a:p>
          <a:endParaRPr lang="es-ES"/>
        </a:p>
      </dgm:t>
    </dgm:pt>
    <dgm:pt modelId="{718F8792-C101-4FFD-83AC-85E94C3DAE2D}" type="pres">
      <dgm:prSet presAssocID="{77105034-04A4-491C-AB7F-89DAA51D8AE4}" presName="parentText" presStyleLbl="node1" presStyleIdx="0" presStyleCnt="3" custScaleX="110747" custScaleY="144436" custLinFactNeighborX="-8556" custLinFactNeighborY="15749">
        <dgm:presLayoutVars>
          <dgm:chMax val="0"/>
          <dgm:bulletEnabled val="1"/>
        </dgm:presLayoutVars>
      </dgm:prSet>
      <dgm:spPr/>
      <dgm:t>
        <a:bodyPr/>
        <a:lstStyle/>
        <a:p>
          <a:endParaRPr lang="es-ES"/>
        </a:p>
      </dgm:t>
    </dgm:pt>
    <dgm:pt modelId="{55D555C9-85F6-460E-A76D-A5AE84EB8681}" type="pres">
      <dgm:prSet presAssocID="{77105034-04A4-491C-AB7F-89DAA51D8AE4}" presName="negativeSpace" presStyleCnt="0"/>
      <dgm:spPr/>
    </dgm:pt>
    <dgm:pt modelId="{F1F5963F-633D-48F3-A331-1FDEE13932D5}" type="pres">
      <dgm:prSet presAssocID="{77105034-04A4-491C-AB7F-89DAA51D8AE4}" presName="childText" presStyleLbl="conFgAcc1" presStyleIdx="0" presStyleCnt="3" custLinFactNeighborX="2890" custLinFactNeighborY="-40086">
        <dgm:presLayoutVars>
          <dgm:bulletEnabled val="1"/>
        </dgm:presLayoutVars>
      </dgm:prSet>
      <dgm:spPr/>
      <dgm:t>
        <a:bodyPr/>
        <a:lstStyle/>
        <a:p>
          <a:endParaRPr lang="es-ES"/>
        </a:p>
      </dgm:t>
    </dgm:pt>
    <dgm:pt modelId="{980285DB-A2AB-45C7-A37A-3836E53FC575}" type="pres">
      <dgm:prSet presAssocID="{F164C4CC-4DA5-46B5-9C2A-E9E49D83FAC9}" presName="spaceBetweenRectangles" presStyleCnt="0"/>
      <dgm:spPr/>
    </dgm:pt>
    <dgm:pt modelId="{4FB085E1-F254-47ED-B25B-10EE57983EBA}" type="pres">
      <dgm:prSet presAssocID="{204205FC-3EB9-412F-B407-47BD82944D18}" presName="parentLin" presStyleCnt="0"/>
      <dgm:spPr/>
    </dgm:pt>
    <dgm:pt modelId="{1C280857-B7D5-4573-8ABB-A126AD5A214D}" type="pres">
      <dgm:prSet presAssocID="{204205FC-3EB9-412F-B407-47BD82944D18}" presName="parentLeftMargin" presStyleLbl="node1" presStyleIdx="0" presStyleCnt="3"/>
      <dgm:spPr/>
      <dgm:t>
        <a:bodyPr/>
        <a:lstStyle/>
        <a:p>
          <a:endParaRPr lang="es-ES"/>
        </a:p>
      </dgm:t>
    </dgm:pt>
    <dgm:pt modelId="{1F99F205-23B6-4B4D-96F1-A06479855257}" type="pres">
      <dgm:prSet presAssocID="{204205FC-3EB9-412F-B407-47BD82944D18}" presName="parentText" presStyleLbl="node1" presStyleIdx="1" presStyleCnt="3">
        <dgm:presLayoutVars>
          <dgm:chMax val="0"/>
          <dgm:bulletEnabled val="1"/>
        </dgm:presLayoutVars>
      </dgm:prSet>
      <dgm:spPr/>
      <dgm:t>
        <a:bodyPr/>
        <a:lstStyle/>
        <a:p>
          <a:endParaRPr lang="es-ES"/>
        </a:p>
      </dgm:t>
    </dgm:pt>
    <dgm:pt modelId="{DAD8E14E-C037-4025-B916-4B3339840C74}" type="pres">
      <dgm:prSet presAssocID="{204205FC-3EB9-412F-B407-47BD82944D18}" presName="negativeSpace" presStyleCnt="0"/>
      <dgm:spPr/>
    </dgm:pt>
    <dgm:pt modelId="{C454166F-B49F-48EC-8E19-633C9BE611EC}" type="pres">
      <dgm:prSet presAssocID="{204205FC-3EB9-412F-B407-47BD82944D18}" presName="childText" presStyleLbl="conFgAcc1" presStyleIdx="1" presStyleCnt="3">
        <dgm:presLayoutVars>
          <dgm:bulletEnabled val="1"/>
        </dgm:presLayoutVars>
      </dgm:prSet>
      <dgm:spPr/>
      <dgm:t>
        <a:bodyPr/>
        <a:lstStyle/>
        <a:p>
          <a:endParaRPr lang="es-ES"/>
        </a:p>
      </dgm:t>
    </dgm:pt>
    <dgm:pt modelId="{0B3501EA-67D2-BB43-809C-B7F6E7793925}" type="pres">
      <dgm:prSet presAssocID="{B91E48FE-AE3D-4F14-A05B-7A2DE04D2F93}" presName="spaceBetweenRectangles" presStyleCnt="0"/>
      <dgm:spPr/>
    </dgm:pt>
    <dgm:pt modelId="{DCF2F7BB-0EF3-2049-8114-73DF27843094}" type="pres">
      <dgm:prSet presAssocID="{061B838B-3933-8E4D-B68D-BE4383F814C0}" presName="parentLin" presStyleCnt="0"/>
      <dgm:spPr/>
    </dgm:pt>
    <dgm:pt modelId="{B7264BA4-B514-CE47-A6BA-44DF44409718}" type="pres">
      <dgm:prSet presAssocID="{061B838B-3933-8E4D-B68D-BE4383F814C0}" presName="parentLeftMargin" presStyleLbl="node1" presStyleIdx="1" presStyleCnt="3"/>
      <dgm:spPr/>
      <dgm:t>
        <a:bodyPr/>
        <a:lstStyle/>
        <a:p>
          <a:endParaRPr lang="es-ES"/>
        </a:p>
      </dgm:t>
    </dgm:pt>
    <dgm:pt modelId="{22F23433-8EBC-A046-98EC-82AB960260D6}" type="pres">
      <dgm:prSet presAssocID="{061B838B-3933-8E4D-B68D-BE4383F814C0}" presName="parentText" presStyleLbl="node1" presStyleIdx="2" presStyleCnt="3">
        <dgm:presLayoutVars>
          <dgm:chMax val="0"/>
          <dgm:bulletEnabled val="1"/>
        </dgm:presLayoutVars>
      </dgm:prSet>
      <dgm:spPr/>
      <dgm:t>
        <a:bodyPr/>
        <a:lstStyle/>
        <a:p>
          <a:endParaRPr lang="es-ES"/>
        </a:p>
      </dgm:t>
    </dgm:pt>
    <dgm:pt modelId="{08DC7A15-42D4-794E-AB1F-9931A73909D1}" type="pres">
      <dgm:prSet presAssocID="{061B838B-3933-8E4D-B68D-BE4383F814C0}" presName="negativeSpace" presStyleCnt="0"/>
      <dgm:spPr/>
    </dgm:pt>
    <dgm:pt modelId="{110D8F37-7809-6345-BC8D-0DC40FD673B7}" type="pres">
      <dgm:prSet presAssocID="{061B838B-3933-8E4D-B68D-BE4383F814C0}" presName="childText" presStyleLbl="conFgAcc1" presStyleIdx="2" presStyleCnt="3">
        <dgm:presLayoutVars>
          <dgm:bulletEnabled val="1"/>
        </dgm:presLayoutVars>
      </dgm:prSet>
      <dgm:spPr/>
      <dgm:t>
        <a:bodyPr/>
        <a:lstStyle/>
        <a:p>
          <a:endParaRPr lang="es-ES"/>
        </a:p>
      </dgm:t>
    </dgm:pt>
  </dgm:ptLst>
  <dgm:cxnLst>
    <dgm:cxn modelId="{866AAF0B-EA3B-4FCE-A69C-DC45141C9228}" type="presOf" srcId="{E3496FFB-C4D6-4BFB-967F-92EB241C90DC}" destId="{F1F5963F-633D-48F3-A331-1FDEE13932D5}" srcOrd="0" destOrd="0" presId="urn:microsoft.com/office/officeart/2005/8/layout/list1"/>
    <dgm:cxn modelId="{57354A22-100E-40F2-BF4E-14741523E744}" srcId="{77105034-04A4-491C-AB7F-89DAA51D8AE4}" destId="{5E8FDA92-2B3D-4E8B-A907-824172882C2D}" srcOrd="2" destOrd="0" parTransId="{7D97E9F6-D39D-49CA-9522-0FDFD27C81CC}" sibTransId="{4D98661F-C445-4633-AC27-1986D9199DAE}"/>
    <dgm:cxn modelId="{D3AA4C05-ECDF-41F1-8060-386F61B249BF}" srcId="{77105034-04A4-491C-AB7F-89DAA51D8AE4}" destId="{76CB2DEC-B1E3-4EE7-8BC0-5F89EBAD1ECB}" srcOrd="1" destOrd="0" parTransId="{E0522600-DD00-400A-8634-00FD2AC12649}" sibTransId="{6877102D-6BF3-403F-8070-DFF23C5D73D1}"/>
    <dgm:cxn modelId="{F545023F-F1F9-4BF3-88D6-42C46A67FC6E}" type="presOf" srcId="{5AFCA832-48B7-4E32-B7CB-18B7D101360F}" destId="{8AF3BC33-AFC0-4F5E-A698-2DD17775C8A6}" srcOrd="0" destOrd="0" presId="urn:microsoft.com/office/officeart/2005/8/layout/list1"/>
    <dgm:cxn modelId="{4F496148-609D-4A6D-93FA-B4A22B731DEB}" srcId="{5AFCA832-48B7-4E32-B7CB-18B7D101360F}" destId="{77105034-04A4-491C-AB7F-89DAA51D8AE4}" srcOrd="0" destOrd="0" parTransId="{1351A1DB-6993-4C9F-8677-92F31CB5C86A}" sibTransId="{F164C4CC-4DA5-46B5-9C2A-E9E49D83FAC9}"/>
    <dgm:cxn modelId="{CE301F18-AA76-E140-A0D9-B49763D29C63}" type="presOf" srcId="{90CC52DB-C250-E446-8653-F555B4879D8A}" destId="{C454166F-B49F-48EC-8E19-633C9BE611EC}" srcOrd="0" destOrd="1" presId="urn:microsoft.com/office/officeart/2005/8/layout/list1"/>
    <dgm:cxn modelId="{CCC2507C-47B2-3344-943F-13A5785648C0}" srcId="{061B838B-3933-8E4D-B68D-BE4383F814C0}" destId="{355117BF-527C-7F44-9D37-9B21E11A49B7}" srcOrd="0" destOrd="0" parTransId="{3C97C1E8-15D2-4E4D-A781-859F6322D4BC}" sibTransId="{8742A8E5-8E7E-5442-9360-95797A0604BC}"/>
    <dgm:cxn modelId="{B2D1C664-C957-8D42-84CF-CAAB820C1A6C}" type="presOf" srcId="{061B838B-3933-8E4D-B68D-BE4383F814C0}" destId="{22F23433-8EBC-A046-98EC-82AB960260D6}" srcOrd="1" destOrd="0" presId="urn:microsoft.com/office/officeart/2005/8/layout/list1"/>
    <dgm:cxn modelId="{66ACD896-D624-4FDC-A523-D227C2D171D0}" type="presOf" srcId="{77105034-04A4-491C-AB7F-89DAA51D8AE4}" destId="{724E9170-E72A-492C-A803-A461A156374E}" srcOrd="0" destOrd="0" presId="urn:microsoft.com/office/officeart/2005/8/layout/list1"/>
    <dgm:cxn modelId="{4A35EDBB-74A9-8448-A51A-05693245E71B}" srcId="{204205FC-3EB9-412F-B407-47BD82944D18}" destId="{90CC52DB-C250-E446-8653-F555B4879D8A}" srcOrd="1" destOrd="0" parTransId="{D3D05144-0FCC-3144-B01D-C859467B1575}" sibTransId="{33A18D83-A047-7D47-9A23-9475A8461714}"/>
    <dgm:cxn modelId="{7A3CD165-F94D-47AB-827C-DF068629CBB4}" type="presOf" srcId="{76CB2DEC-B1E3-4EE7-8BC0-5F89EBAD1ECB}" destId="{F1F5963F-633D-48F3-A331-1FDEE13932D5}" srcOrd="0" destOrd="1" presId="urn:microsoft.com/office/officeart/2005/8/layout/list1"/>
    <dgm:cxn modelId="{EABA43D1-A046-E745-8110-135D574DB69F}" srcId="{5AFCA832-48B7-4E32-B7CB-18B7D101360F}" destId="{061B838B-3933-8E4D-B68D-BE4383F814C0}" srcOrd="2" destOrd="0" parTransId="{0E8B4A23-A8EB-1A4E-B735-4ED3C7380C65}" sibTransId="{0D984E60-512C-494E-B68E-EEC9B52613B8}"/>
    <dgm:cxn modelId="{5DAED8F5-4AAD-4C8C-B5B2-175B5C547832}" srcId="{77105034-04A4-491C-AB7F-89DAA51D8AE4}" destId="{E3496FFB-C4D6-4BFB-967F-92EB241C90DC}" srcOrd="0" destOrd="0" parTransId="{705B51D8-68ED-41AA-A964-07AB8103AD07}" sibTransId="{9674AD7F-BF0F-4A36-9DC6-4D4A54CCF9F1}"/>
    <dgm:cxn modelId="{484C7616-3BC4-4CFC-A343-47CA848DE6A6}" srcId="{5AFCA832-48B7-4E32-B7CB-18B7D101360F}" destId="{204205FC-3EB9-412F-B407-47BD82944D18}" srcOrd="1" destOrd="0" parTransId="{C1FD9ACB-8C4A-4C9E-9CAD-CB433FABCA5C}" sibTransId="{B91E48FE-AE3D-4F14-A05B-7A2DE04D2F93}"/>
    <dgm:cxn modelId="{7F6156BB-5BE4-45FC-9889-3F2C5EDC3030}" type="presOf" srcId="{5E8FDA92-2B3D-4E8B-A907-824172882C2D}" destId="{F1F5963F-633D-48F3-A331-1FDEE13932D5}" srcOrd="0" destOrd="2" presId="urn:microsoft.com/office/officeart/2005/8/layout/list1"/>
    <dgm:cxn modelId="{B64FF620-CFE1-3F4D-BF32-07433EA37AE3}" type="presOf" srcId="{061B838B-3933-8E4D-B68D-BE4383F814C0}" destId="{B7264BA4-B514-CE47-A6BA-44DF44409718}" srcOrd="0" destOrd="0" presId="urn:microsoft.com/office/officeart/2005/8/layout/list1"/>
    <dgm:cxn modelId="{F53DDA4F-F654-4D22-AD86-586C265F14FB}" type="presOf" srcId="{204205FC-3EB9-412F-B407-47BD82944D18}" destId="{1F99F205-23B6-4B4D-96F1-A06479855257}" srcOrd="1" destOrd="0" presId="urn:microsoft.com/office/officeart/2005/8/layout/list1"/>
    <dgm:cxn modelId="{207B8312-492C-4BD0-B9E7-6005F3BB681E}" type="presOf" srcId="{77105034-04A4-491C-AB7F-89DAA51D8AE4}" destId="{718F8792-C101-4FFD-83AC-85E94C3DAE2D}" srcOrd="1" destOrd="0" presId="urn:microsoft.com/office/officeart/2005/8/layout/list1"/>
    <dgm:cxn modelId="{1FEB7156-D889-9041-82A2-CDF1396063F9}" type="presOf" srcId="{355117BF-527C-7F44-9D37-9B21E11A49B7}" destId="{110D8F37-7809-6345-BC8D-0DC40FD673B7}" srcOrd="0" destOrd="0" presId="urn:microsoft.com/office/officeart/2005/8/layout/list1"/>
    <dgm:cxn modelId="{0C33AA61-BBB6-48F8-83F5-41367CF31D20}" srcId="{204205FC-3EB9-412F-B407-47BD82944D18}" destId="{EE7F72B3-36BE-4BD1-BF55-F613EA4EC5F2}" srcOrd="0" destOrd="0" parTransId="{461DFB75-EBB0-4413-A925-7347AF35F761}" sibTransId="{2C801E92-598E-422E-8967-CB3054AB83C2}"/>
    <dgm:cxn modelId="{3BCA11D1-E325-4D3B-8FC1-49FF3D2EFD33}" type="presOf" srcId="{204205FC-3EB9-412F-B407-47BD82944D18}" destId="{1C280857-B7D5-4573-8ABB-A126AD5A214D}" srcOrd="0" destOrd="0" presId="urn:microsoft.com/office/officeart/2005/8/layout/list1"/>
    <dgm:cxn modelId="{194F7776-0807-4F62-84E5-FF391F94B733}" type="presOf" srcId="{EE7F72B3-36BE-4BD1-BF55-F613EA4EC5F2}" destId="{C454166F-B49F-48EC-8E19-633C9BE611EC}" srcOrd="0" destOrd="0" presId="urn:microsoft.com/office/officeart/2005/8/layout/list1"/>
    <dgm:cxn modelId="{FA37CA67-E732-4EE7-8FF7-FA6D4AC15A41}" type="presParOf" srcId="{8AF3BC33-AFC0-4F5E-A698-2DD17775C8A6}" destId="{6F9C0665-8FB6-4555-A64D-174F97B66A56}" srcOrd="0" destOrd="0" presId="urn:microsoft.com/office/officeart/2005/8/layout/list1"/>
    <dgm:cxn modelId="{E563EFB6-395B-4176-96AE-2F2AFFA1E0D0}" type="presParOf" srcId="{6F9C0665-8FB6-4555-A64D-174F97B66A56}" destId="{724E9170-E72A-492C-A803-A461A156374E}" srcOrd="0" destOrd="0" presId="urn:microsoft.com/office/officeart/2005/8/layout/list1"/>
    <dgm:cxn modelId="{9C57417F-551B-4BC7-A66D-6D99E8E1D8CF}" type="presParOf" srcId="{6F9C0665-8FB6-4555-A64D-174F97B66A56}" destId="{718F8792-C101-4FFD-83AC-85E94C3DAE2D}" srcOrd="1" destOrd="0" presId="urn:microsoft.com/office/officeart/2005/8/layout/list1"/>
    <dgm:cxn modelId="{1E9D28C6-8075-4AF2-A837-D83342EF56AF}" type="presParOf" srcId="{8AF3BC33-AFC0-4F5E-A698-2DD17775C8A6}" destId="{55D555C9-85F6-460E-A76D-A5AE84EB8681}" srcOrd="1" destOrd="0" presId="urn:microsoft.com/office/officeart/2005/8/layout/list1"/>
    <dgm:cxn modelId="{C1A7EE43-F8AF-4786-93A1-AD9533774F2A}" type="presParOf" srcId="{8AF3BC33-AFC0-4F5E-A698-2DD17775C8A6}" destId="{F1F5963F-633D-48F3-A331-1FDEE13932D5}" srcOrd="2" destOrd="0" presId="urn:microsoft.com/office/officeart/2005/8/layout/list1"/>
    <dgm:cxn modelId="{61171810-484D-42CB-8C96-0B74ADBE7D40}" type="presParOf" srcId="{8AF3BC33-AFC0-4F5E-A698-2DD17775C8A6}" destId="{980285DB-A2AB-45C7-A37A-3836E53FC575}" srcOrd="3" destOrd="0" presId="urn:microsoft.com/office/officeart/2005/8/layout/list1"/>
    <dgm:cxn modelId="{02B1CF94-A980-404F-A8D7-4F90E60A6E53}" type="presParOf" srcId="{8AF3BC33-AFC0-4F5E-A698-2DD17775C8A6}" destId="{4FB085E1-F254-47ED-B25B-10EE57983EBA}" srcOrd="4" destOrd="0" presId="urn:microsoft.com/office/officeart/2005/8/layout/list1"/>
    <dgm:cxn modelId="{19B176AB-BE62-4462-A037-7E8821917E64}" type="presParOf" srcId="{4FB085E1-F254-47ED-B25B-10EE57983EBA}" destId="{1C280857-B7D5-4573-8ABB-A126AD5A214D}" srcOrd="0" destOrd="0" presId="urn:microsoft.com/office/officeart/2005/8/layout/list1"/>
    <dgm:cxn modelId="{B802D394-78DA-4D7F-AA0B-20275414C0CB}" type="presParOf" srcId="{4FB085E1-F254-47ED-B25B-10EE57983EBA}" destId="{1F99F205-23B6-4B4D-96F1-A06479855257}" srcOrd="1" destOrd="0" presId="urn:microsoft.com/office/officeart/2005/8/layout/list1"/>
    <dgm:cxn modelId="{DD8C9479-6CCF-42E2-A9C1-A64C6034A40A}" type="presParOf" srcId="{8AF3BC33-AFC0-4F5E-A698-2DD17775C8A6}" destId="{DAD8E14E-C037-4025-B916-4B3339840C74}" srcOrd="5" destOrd="0" presId="urn:microsoft.com/office/officeart/2005/8/layout/list1"/>
    <dgm:cxn modelId="{758DC736-A7A6-480E-9E29-3292D1B4700D}" type="presParOf" srcId="{8AF3BC33-AFC0-4F5E-A698-2DD17775C8A6}" destId="{C454166F-B49F-48EC-8E19-633C9BE611EC}" srcOrd="6" destOrd="0" presId="urn:microsoft.com/office/officeart/2005/8/layout/list1"/>
    <dgm:cxn modelId="{6156F3F7-A666-EF42-A4C8-A95B79F65B31}" type="presParOf" srcId="{8AF3BC33-AFC0-4F5E-A698-2DD17775C8A6}" destId="{0B3501EA-67D2-BB43-809C-B7F6E7793925}" srcOrd="7" destOrd="0" presId="urn:microsoft.com/office/officeart/2005/8/layout/list1"/>
    <dgm:cxn modelId="{8C9928C5-BB20-0F4D-9E3A-6E4483991E5D}" type="presParOf" srcId="{8AF3BC33-AFC0-4F5E-A698-2DD17775C8A6}" destId="{DCF2F7BB-0EF3-2049-8114-73DF27843094}" srcOrd="8" destOrd="0" presId="urn:microsoft.com/office/officeart/2005/8/layout/list1"/>
    <dgm:cxn modelId="{DBB97BC3-E905-BC42-BD82-F279BA7DF1A3}" type="presParOf" srcId="{DCF2F7BB-0EF3-2049-8114-73DF27843094}" destId="{B7264BA4-B514-CE47-A6BA-44DF44409718}" srcOrd="0" destOrd="0" presId="urn:microsoft.com/office/officeart/2005/8/layout/list1"/>
    <dgm:cxn modelId="{5E9D6F36-B15D-784B-BCAD-93851C46BD86}" type="presParOf" srcId="{DCF2F7BB-0EF3-2049-8114-73DF27843094}" destId="{22F23433-8EBC-A046-98EC-82AB960260D6}" srcOrd="1" destOrd="0" presId="urn:microsoft.com/office/officeart/2005/8/layout/list1"/>
    <dgm:cxn modelId="{A1098314-F91A-0B4B-845A-CDDBC77F78E5}" type="presParOf" srcId="{8AF3BC33-AFC0-4F5E-A698-2DD17775C8A6}" destId="{08DC7A15-42D4-794E-AB1F-9931A73909D1}" srcOrd="9" destOrd="0" presId="urn:microsoft.com/office/officeart/2005/8/layout/list1"/>
    <dgm:cxn modelId="{E79EF9B0-9B44-1C44-810A-395D1610CE4D}" type="presParOf" srcId="{8AF3BC33-AFC0-4F5E-A698-2DD17775C8A6}" destId="{110D8F37-7809-6345-BC8D-0DC40FD673B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963F-633D-48F3-A331-1FDEE13932D5}">
      <dsp:nvSpPr>
        <dsp:cNvPr id="0" name=""/>
        <dsp:cNvSpPr/>
      </dsp:nvSpPr>
      <dsp:spPr>
        <a:xfrm>
          <a:off x="0" y="281163"/>
          <a:ext cx="4442878" cy="159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4817" tIns="479044" rIns="344817"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dirty="0">
              <a:latin typeface=""/>
            </a:rPr>
            <a:t>Dictamen Técnico</a:t>
          </a:r>
          <a:endParaRPr lang="es-GT" sz="1200" b="1" kern="1200" dirty="0">
            <a:latin typeface=""/>
          </a:endParaRPr>
        </a:p>
        <a:p>
          <a:pPr marL="114300" lvl="1" indent="-114300" algn="just" defTabSz="533400">
            <a:lnSpc>
              <a:spcPct val="90000"/>
            </a:lnSpc>
            <a:spcBef>
              <a:spcPct val="0"/>
            </a:spcBef>
            <a:spcAft>
              <a:spcPct val="15000"/>
            </a:spcAft>
            <a:buChar char="••"/>
          </a:pPr>
          <a:r>
            <a:rPr lang="es-MX" sz="1200" b="1" kern="1200" dirty="0">
              <a:latin typeface=""/>
            </a:rPr>
            <a:t>Fecha: 29 de octubre 2021</a:t>
          </a:r>
          <a:endParaRPr lang="es-GT" sz="1200" b="1" kern="1200" dirty="0">
            <a:latin typeface=""/>
          </a:endParaRPr>
        </a:p>
        <a:p>
          <a:pPr marL="114300" lvl="1" indent="-114300" algn="just" defTabSz="533400" rtl="0">
            <a:lnSpc>
              <a:spcPct val="90000"/>
            </a:lnSpc>
            <a:spcBef>
              <a:spcPct val="0"/>
            </a:spcBef>
            <a:spcAft>
              <a:spcPct val="15000"/>
            </a:spcAft>
            <a:buChar char="••"/>
          </a:pPr>
          <a:r>
            <a:rPr lang="es-MX" sz="1200" kern="1200" dirty="0">
              <a:latin typeface=""/>
            </a:rPr>
            <a:t>“</a:t>
          </a:r>
          <a:r>
            <a:rPr lang="es-MX" sz="1200" i="1" kern="1200" dirty="0">
              <a:latin typeface=""/>
            </a:rPr>
            <a:t>Se recomienda la administración de una dosis adicional de vacuna contra COVID-19 para personas 12 años que han completado previamente un esquema de vacunación</a:t>
          </a:r>
          <a:r>
            <a:rPr lang="es-MX" sz="1200" i="0" kern="1200" dirty="0">
              <a:latin typeface=""/>
              <a:cs typeface="Calibri Light"/>
            </a:rPr>
            <a:t>…”</a:t>
          </a:r>
          <a:endParaRPr lang="es-GT" sz="1200" i="1" kern="1200" dirty="0">
            <a:latin typeface=""/>
            <a:cs typeface="Calibri Light"/>
          </a:endParaRPr>
        </a:p>
      </dsp:txBody>
      <dsp:txXfrm>
        <a:off x="0" y="281163"/>
        <a:ext cx="4442878" cy="1593900"/>
      </dsp:txXfrm>
    </dsp:sp>
    <dsp:sp modelId="{718F8792-C101-4FFD-83AC-85E94C3DAE2D}">
      <dsp:nvSpPr>
        <dsp:cNvPr id="0" name=""/>
        <dsp:cNvSpPr/>
      </dsp:nvSpPr>
      <dsp:spPr>
        <a:xfrm>
          <a:off x="203137" y="119465"/>
          <a:ext cx="3444247" cy="454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551" tIns="0" rIns="117551" bIns="0" numCol="1" spcCol="1270" anchor="ctr" anchorCtr="0">
          <a:noAutofit/>
        </a:bodyPr>
        <a:lstStyle/>
        <a:p>
          <a:pPr lvl="0" algn="l" defTabSz="533400" rtl="0">
            <a:lnSpc>
              <a:spcPct val="90000"/>
            </a:lnSpc>
            <a:spcBef>
              <a:spcPct val="0"/>
            </a:spcBef>
            <a:spcAft>
              <a:spcPct val="35000"/>
            </a:spcAft>
          </a:pPr>
          <a:r>
            <a:rPr lang="es-MX" sz="1200" kern="1200" dirty="0">
              <a:latin typeface=""/>
            </a:rPr>
            <a:t>Consejo Nacional de Prácticas de Inmunizaciones de Guatemala –CONAPI-</a:t>
          </a:r>
        </a:p>
      </dsp:txBody>
      <dsp:txXfrm>
        <a:off x="225325" y="141653"/>
        <a:ext cx="3399871" cy="410140"/>
      </dsp:txXfrm>
    </dsp:sp>
    <dsp:sp modelId="{3084AA0C-EA47-40CD-8C67-2583F9D15786}">
      <dsp:nvSpPr>
        <dsp:cNvPr id="0" name=""/>
        <dsp:cNvSpPr/>
      </dsp:nvSpPr>
      <dsp:spPr>
        <a:xfrm>
          <a:off x="0" y="2127591"/>
          <a:ext cx="4442878" cy="1412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4817" tIns="479044" rIns="344817" bIns="85344" numCol="1" spcCol="1270" anchor="t" anchorCtr="0">
          <a:noAutofit/>
        </a:bodyPr>
        <a:lstStyle/>
        <a:p>
          <a:pPr marL="114300" lvl="1" indent="-114300" algn="just" defTabSz="533400">
            <a:lnSpc>
              <a:spcPct val="90000"/>
            </a:lnSpc>
            <a:spcBef>
              <a:spcPct val="0"/>
            </a:spcBef>
            <a:spcAft>
              <a:spcPct val="15000"/>
            </a:spcAft>
            <a:buChar char="••"/>
          </a:pPr>
          <a:r>
            <a:rPr lang="es-MX" sz="1200" b="1" kern="1200" dirty="0">
              <a:latin typeface=""/>
            </a:rPr>
            <a:t>Fecha: 31 de marzo 2022.</a:t>
          </a:r>
          <a:endParaRPr lang="en-US" sz="1200" b="1" kern="1200" dirty="0">
            <a:latin typeface=""/>
          </a:endParaRPr>
        </a:p>
        <a:p>
          <a:pPr marL="114300" lvl="1" indent="-114300" algn="just" defTabSz="533400">
            <a:lnSpc>
              <a:spcPct val="90000"/>
            </a:lnSpc>
            <a:spcBef>
              <a:spcPct val="0"/>
            </a:spcBef>
            <a:spcAft>
              <a:spcPct val="15000"/>
            </a:spcAft>
            <a:buChar char="••"/>
          </a:pPr>
          <a:r>
            <a:rPr lang="es-MX" sz="1200" b="0" i="1" kern="1200" dirty="0">
              <a:latin typeface=""/>
            </a:rPr>
            <a:t>“Las personas de 12 años de edad o más con inmunodepresión moderada o grave deben recibir un total de 4 dosis de la vacuna de ARNm contra el COVID-19 para estar al día...”</a:t>
          </a:r>
          <a:endParaRPr lang="en-US" sz="1200" b="0" i="1" kern="1200" dirty="0">
            <a:latin typeface=""/>
          </a:endParaRPr>
        </a:p>
      </dsp:txBody>
      <dsp:txXfrm>
        <a:off x="0" y="2127591"/>
        <a:ext cx="4442878" cy="1412775"/>
      </dsp:txXfrm>
    </dsp:sp>
    <dsp:sp modelId="{49F38F0A-47AC-43A5-8062-8A784612A5C7}">
      <dsp:nvSpPr>
        <dsp:cNvPr id="0" name=""/>
        <dsp:cNvSpPr/>
      </dsp:nvSpPr>
      <dsp:spPr>
        <a:xfrm>
          <a:off x="222143" y="1845672"/>
          <a:ext cx="3110014" cy="4661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551" tIns="0" rIns="117551" bIns="0" numCol="1" spcCol="1270" anchor="ctr" anchorCtr="0">
          <a:noAutofit/>
        </a:bodyPr>
        <a:lstStyle/>
        <a:p>
          <a:pPr marL="0" lvl="0" indent="0" algn="l" defTabSz="533400" rtl="0">
            <a:lnSpc>
              <a:spcPct val="90000"/>
            </a:lnSpc>
            <a:spcBef>
              <a:spcPct val="0"/>
            </a:spcBef>
            <a:spcAft>
              <a:spcPct val="35000"/>
            </a:spcAft>
            <a:buNone/>
          </a:pPr>
          <a:r>
            <a:rPr lang="es-MX" sz="1100" kern="1200" dirty="0">
              <a:solidFill>
                <a:prstClr val="white"/>
              </a:solidFill>
              <a:latin typeface=""/>
              <a:ea typeface="+mn-ea"/>
              <a:cs typeface="+mn-cs"/>
            </a:rPr>
            <a:t>Centros para el Control y la Prevención de Enfermedades –CDC-</a:t>
          </a:r>
          <a:endParaRPr lang="es-GT" sz="1100" kern="1200" dirty="0">
            <a:solidFill>
              <a:prstClr val="white"/>
            </a:solidFill>
            <a:latin typeface=""/>
            <a:ea typeface="+mn-ea"/>
            <a:cs typeface="+mn-cs"/>
          </a:endParaRPr>
        </a:p>
      </dsp:txBody>
      <dsp:txXfrm>
        <a:off x="244898" y="1868427"/>
        <a:ext cx="3064504" cy="420636"/>
      </dsp:txXfrm>
    </dsp:sp>
    <dsp:sp modelId="{EA5025CF-561D-4FA2-92BE-556752AED53C}">
      <dsp:nvSpPr>
        <dsp:cNvPr id="0" name=""/>
        <dsp:cNvSpPr/>
      </dsp:nvSpPr>
      <dsp:spPr>
        <a:xfrm>
          <a:off x="0" y="3772336"/>
          <a:ext cx="4442878" cy="144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4817" tIns="479044" rIns="344817" bIns="85344" numCol="1" spcCol="1270" anchor="t" anchorCtr="0">
          <a:noAutofit/>
        </a:bodyPr>
        <a:lstStyle/>
        <a:p>
          <a:pPr marL="0" lvl="0" indent="0" algn="l" defTabSz="533400" rtl="0">
            <a:lnSpc>
              <a:spcPct val="90000"/>
            </a:lnSpc>
            <a:spcBef>
              <a:spcPct val="0"/>
            </a:spcBef>
            <a:spcAft>
              <a:spcPct val="35000"/>
            </a:spcAft>
            <a:buFont typeface="Arial" panose="020B0604020202020204" pitchFamily="34" charset="0"/>
            <a:buChar char="••"/>
          </a:pPr>
          <a:r>
            <a:rPr lang="es-GT" sz="1200" b="1" kern="1200" dirty="0">
              <a:solidFill>
                <a:schemeClr val="tx1"/>
              </a:solidFill>
              <a:latin typeface=""/>
              <a:ea typeface="+mn-ea"/>
              <a:cs typeface="+mn-cs"/>
            </a:rPr>
            <a:t> Fecha: 21 de enero 2022</a:t>
          </a:r>
        </a:p>
        <a:p>
          <a:pPr marL="0" lvl="0" indent="0" algn="just" defTabSz="533400">
            <a:lnSpc>
              <a:spcPct val="90000"/>
            </a:lnSpc>
            <a:spcBef>
              <a:spcPct val="0"/>
            </a:spcBef>
            <a:spcAft>
              <a:spcPct val="35000"/>
            </a:spcAft>
            <a:buChar char="••"/>
          </a:pPr>
          <a:r>
            <a:rPr lang="es-GT" sz="1200" b="0" i="1" kern="1200" dirty="0">
              <a:solidFill>
                <a:prstClr val="black">
                  <a:hueOff val="0"/>
                  <a:satOff val="0"/>
                  <a:lumOff val="0"/>
                  <a:alphaOff val="0"/>
                </a:prstClr>
              </a:solidFill>
              <a:latin typeface=""/>
              <a:ea typeface="+mn-ea"/>
              <a:cs typeface="+mn-cs"/>
            </a:rPr>
            <a:t>“Una tercera dosis de la serie primaria para personas de 5 años o más con ciertos tipos de inmunocompromisos, y como una dosis de refuerzo única para personas de 12 años o más…”</a:t>
          </a:r>
        </a:p>
      </dsp:txBody>
      <dsp:txXfrm>
        <a:off x="0" y="3772336"/>
        <a:ext cx="4442878" cy="1449000"/>
      </dsp:txXfrm>
    </dsp:sp>
    <dsp:sp modelId="{67C50BD3-7DD8-411B-815D-554B9FBF6F43}">
      <dsp:nvSpPr>
        <dsp:cNvPr id="0" name=""/>
        <dsp:cNvSpPr/>
      </dsp:nvSpPr>
      <dsp:spPr>
        <a:xfrm>
          <a:off x="222143" y="3509313"/>
          <a:ext cx="4019289" cy="6359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551" tIns="0" rIns="117551" bIns="0" numCol="1" spcCol="1270" anchor="ctr" anchorCtr="0">
          <a:noAutofit/>
        </a:bodyPr>
        <a:lstStyle/>
        <a:p>
          <a:pPr marL="0" lvl="0" indent="0" algn="l" defTabSz="533400" rtl="0">
            <a:lnSpc>
              <a:spcPct val="90000"/>
            </a:lnSpc>
            <a:spcBef>
              <a:spcPct val="0"/>
            </a:spcBef>
            <a:spcAft>
              <a:spcPct val="35000"/>
            </a:spcAft>
            <a:buNone/>
          </a:pPr>
          <a:r>
            <a:rPr lang="es-GT" sz="1100" kern="1200" dirty="0">
              <a:solidFill>
                <a:prstClr val="white"/>
              </a:solidFill>
              <a:latin typeface=""/>
              <a:ea typeface="+mn-ea"/>
              <a:cs typeface="+mn-cs"/>
            </a:rPr>
            <a:t>Administración de Alimentos y Medicamentos </a:t>
          </a:r>
        </a:p>
        <a:p>
          <a:pPr marL="0" lvl="0" indent="0" algn="l" defTabSz="533400" rtl="0">
            <a:lnSpc>
              <a:spcPct val="90000"/>
            </a:lnSpc>
            <a:spcBef>
              <a:spcPct val="0"/>
            </a:spcBef>
            <a:spcAft>
              <a:spcPct val="35000"/>
            </a:spcAft>
            <a:buNone/>
          </a:pPr>
          <a:r>
            <a:rPr lang="es-GT" sz="1100" kern="1200" dirty="0">
              <a:solidFill>
                <a:prstClr val="white"/>
              </a:solidFill>
              <a:latin typeface=""/>
              <a:ea typeface="+mn-ea"/>
              <a:cs typeface="+mn-cs"/>
            </a:rPr>
            <a:t>-FDA- </a:t>
          </a:r>
        </a:p>
      </dsp:txBody>
      <dsp:txXfrm>
        <a:off x="253185" y="3540355"/>
        <a:ext cx="3957205" cy="57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963F-633D-48F3-A331-1FDEE13932D5}">
      <dsp:nvSpPr>
        <dsp:cNvPr id="0" name=""/>
        <dsp:cNvSpPr/>
      </dsp:nvSpPr>
      <dsp:spPr>
        <a:xfrm>
          <a:off x="0" y="535620"/>
          <a:ext cx="6437814"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9646" tIns="374904" rIns="499646" bIns="85344"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a:latin typeface=""/>
            </a:rPr>
            <a:t>Dictamen Técnico</a:t>
          </a:r>
          <a:endParaRPr lang="es-GT" sz="1200" b="1" kern="1200" dirty="0">
            <a:latin typeface=""/>
          </a:endParaRPr>
        </a:p>
        <a:p>
          <a:pPr marL="114300" lvl="1" indent="-114300" algn="l" defTabSz="533400">
            <a:lnSpc>
              <a:spcPct val="90000"/>
            </a:lnSpc>
            <a:spcBef>
              <a:spcPct val="0"/>
            </a:spcBef>
            <a:spcAft>
              <a:spcPct val="15000"/>
            </a:spcAft>
            <a:buChar char="••"/>
          </a:pPr>
          <a:r>
            <a:rPr lang="es-MX" sz="1200" b="1" kern="1200" dirty="0">
              <a:latin typeface=""/>
            </a:rPr>
            <a:t>Fecha: 29 de octubre 2021</a:t>
          </a:r>
          <a:endParaRPr lang="es-GT" sz="1200" b="1" kern="1200" dirty="0">
            <a:latin typeface=""/>
          </a:endParaRPr>
        </a:p>
        <a:p>
          <a:pPr marL="114300" lvl="1" indent="-114300" algn="l" defTabSz="533400">
            <a:lnSpc>
              <a:spcPct val="90000"/>
            </a:lnSpc>
            <a:spcBef>
              <a:spcPct val="0"/>
            </a:spcBef>
            <a:spcAft>
              <a:spcPct val="15000"/>
            </a:spcAft>
            <a:buChar char="••"/>
          </a:pPr>
          <a:r>
            <a:rPr lang="es-MX" sz="1200" kern="1200" dirty="0">
              <a:latin typeface=""/>
            </a:rPr>
            <a:t>“</a:t>
          </a:r>
          <a:r>
            <a:rPr lang="es-MX" sz="1200" i="1" kern="1200" dirty="0">
              <a:latin typeface=""/>
            </a:rPr>
            <a:t>Se recomienda la administración de una dosis adicional de vacuna contra COVID-19 para personas 12 años que han completado previamente un esquema de vacunación…”</a:t>
          </a:r>
          <a:endParaRPr lang="es-GT" sz="1200" i="1" kern="1200" dirty="0">
            <a:latin typeface=""/>
          </a:endParaRPr>
        </a:p>
      </dsp:txBody>
      <dsp:txXfrm>
        <a:off x="0" y="535620"/>
        <a:ext cx="6437814" cy="1304100"/>
      </dsp:txXfrm>
    </dsp:sp>
    <dsp:sp modelId="{718F8792-C101-4FFD-83AC-85E94C3DAE2D}">
      <dsp:nvSpPr>
        <dsp:cNvPr id="0" name=""/>
        <dsp:cNvSpPr/>
      </dsp:nvSpPr>
      <dsp:spPr>
        <a:xfrm>
          <a:off x="294349" y="156473"/>
          <a:ext cx="4990780" cy="767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34" tIns="0" rIns="170334" bIns="0" numCol="1" spcCol="1270" anchor="ctr" anchorCtr="0">
          <a:noAutofit/>
        </a:bodyPr>
        <a:lstStyle/>
        <a:p>
          <a:pPr lvl="0" algn="l" defTabSz="622300">
            <a:lnSpc>
              <a:spcPct val="90000"/>
            </a:lnSpc>
            <a:spcBef>
              <a:spcPct val="0"/>
            </a:spcBef>
            <a:spcAft>
              <a:spcPct val="35000"/>
            </a:spcAft>
          </a:pPr>
          <a:r>
            <a:rPr lang="es-MX" sz="1400" kern="1200" dirty="0">
              <a:solidFill>
                <a:prstClr val="white"/>
              </a:solidFill>
              <a:latin typeface=""/>
              <a:ea typeface="+mn-ea"/>
              <a:cs typeface="+mn-cs"/>
            </a:rPr>
            <a:t>Consejo Nacional de Prácticas de Inmunizaciones de Guatemala</a:t>
          </a:r>
        </a:p>
        <a:p>
          <a:pPr lvl="0" algn="l" defTabSz="622300">
            <a:lnSpc>
              <a:spcPct val="90000"/>
            </a:lnSpc>
            <a:spcBef>
              <a:spcPct val="0"/>
            </a:spcBef>
            <a:spcAft>
              <a:spcPct val="35000"/>
            </a:spcAft>
          </a:pPr>
          <a:r>
            <a:rPr lang="es-MX" sz="1400" kern="1200" dirty="0">
              <a:latin typeface=""/>
            </a:rPr>
            <a:t> –</a:t>
          </a:r>
          <a:r>
            <a:rPr lang="es-MX" sz="1400" kern="1200" dirty="0">
              <a:solidFill>
                <a:prstClr val="white"/>
              </a:solidFill>
              <a:latin typeface=""/>
              <a:ea typeface="+mn-ea"/>
              <a:cs typeface="+mn-cs"/>
            </a:rPr>
            <a:t>CONAPI-</a:t>
          </a:r>
          <a:endParaRPr lang="es-GT" sz="1400" kern="1200" dirty="0">
            <a:solidFill>
              <a:prstClr val="white"/>
            </a:solidFill>
            <a:latin typeface=""/>
            <a:ea typeface="+mn-ea"/>
            <a:cs typeface="+mn-cs"/>
          </a:endParaRPr>
        </a:p>
      </dsp:txBody>
      <dsp:txXfrm>
        <a:off x="331814" y="193938"/>
        <a:ext cx="4915850" cy="692545"/>
      </dsp:txXfrm>
    </dsp:sp>
    <dsp:sp modelId="{C454166F-B49F-48EC-8E19-633C9BE611EC}">
      <dsp:nvSpPr>
        <dsp:cNvPr id="0" name=""/>
        <dsp:cNvSpPr/>
      </dsp:nvSpPr>
      <dsp:spPr>
        <a:xfrm>
          <a:off x="0" y="2241564"/>
          <a:ext cx="6437814"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9646" tIns="374904" rIns="499646" bIns="85344" numCol="1" spcCol="1270" anchor="t" anchorCtr="0">
          <a:noAutofit/>
        </a:bodyPr>
        <a:lstStyle/>
        <a:p>
          <a:pPr marL="114300" lvl="1" indent="0" algn="l" defTabSz="533400" rtl="0">
            <a:lnSpc>
              <a:spcPct val="90000"/>
            </a:lnSpc>
            <a:spcBef>
              <a:spcPct val="0"/>
            </a:spcBef>
            <a:spcAft>
              <a:spcPct val="15000"/>
            </a:spcAft>
            <a:buChar char="••"/>
          </a:pPr>
          <a:r>
            <a:rPr lang="es-MX" sz="1200" b="1" i="0" kern="1200" dirty="0">
              <a:latin typeface=""/>
            </a:rPr>
            <a:t>Fecha: 29 de marzo 2022</a:t>
          </a:r>
          <a:endParaRPr lang="es-MX" sz="1200" i="1" kern="1200" dirty="0">
            <a:latin typeface=""/>
          </a:endParaRPr>
        </a:p>
        <a:p>
          <a:pPr marL="114300" lvl="1" indent="-114300" algn="l" defTabSz="533400" rtl="0">
            <a:lnSpc>
              <a:spcPct val="90000"/>
            </a:lnSpc>
            <a:spcBef>
              <a:spcPct val="0"/>
            </a:spcBef>
            <a:spcAft>
              <a:spcPct val="15000"/>
            </a:spcAft>
            <a:buChar char="••"/>
          </a:pPr>
          <a:r>
            <a:rPr lang="es-MX" sz="1200" i="1" kern="1200" dirty="0">
              <a:latin typeface=""/>
            </a:rPr>
            <a:t>”</a:t>
          </a:r>
          <a:r>
            <a:rPr lang="es-GT" sz="1200" i="1" kern="1200" dirty="0">
              <a:solidFill>
                <a:prstClr val="black">
                  <a:hueOff val="0"/>
                  <a:satOff val="0"/>
                  <a:lumOff val="0"/>
                  <a:alphaOff val="0"/>
                </a:prstClr>
              </a:solidFill>
              <a:latin typeface=""/>
              <a:ea typeface="+mn-ea"/>
              <a:cs typeface="+mn-cs"/>
            </a:rPr>
            <a:t>La FDA ha determinado que los beneficios conocidos y potenciales de una segunda dosis de refuerzo de la vacuna contra el COVID-19 con cualquiera de estas vacunas superan los riesgos conocidos y potenciales en estas poblaciones…</a:t>
          </a:r>
          <a:r>
            <a:rPr lang="es-MX" sz="1200" i="1" kern="1200" dirty="0">
              <a:latin typeface=""/>
            </a:rPr>
            <a:t>”</a:t>
          </a:r>
          <a:endParaRPr lang="es-MX" sz="1200" i="1" kern="1200" dirty="0">
            <a:solidFill>
              <a:prstClr val="black">
                <a:hueOff val="0"/>
                <a:satOff val="0"/>
                <a:lumOff val="0"/>
                <a:alphaOff val="0"/>
              </a:prstClr>
            </a:solidFill>
            <a:latin typeface=""/>
            <a:ea typeface="+mn-ea"/>
            <a:cs typeface="+mn-cs"/>
          </a:endParaRPr>
        </a:p>
      </dsp:txBody>
      <dsp:txXfrm>
        <a:off x="0" y="2241564"/>
        <a:ext cx="6437814" cy="1275750"/>
      </dsp:txXfrm>
    </dsp:sp>
    <dsp:sp modelId="{1F99F205-23B6-4B4D-96F1-A06479855257}">
      <dsp:nvSpPr>
        <dsp:cNvPr id="0" name=""/>
        <dsp:cNvSpPr/>
      </dsp:nvSpPr>
      <dsp:spPr>
        <a:xfrm>
          <a:off x="321890" y="1975884"/>
          <a:ext cx="450646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34" tIns="0" rIns="170334" bIns="0" numCol="1" spcCol="1270" anchor="ctr" anchorCtr="0">
          <a:noAutofit/>
        </a:bodyPr>
        <a:lstStyle/>
        <a:p>
          <a:pPr marL="0" lvl="0" algn="l" defTabSz="622300">
            <a:lnSpc>
              <a:spcPct val="90000"/>
            </a:lnSpc>
            <a:spcBef>
              <a:spcPct val="0"/>
            </a:spcBef>
            <a:spcAft>
              <a:spcPct val="35000"/>
            </a:spcAft>
            <a:buNone/>
          </a:pPr>
          <a:r>
            <a:rPr lang="es-MX" sz="1400" kern="1200" dirty="0">
              <a:solidFill>
                <a:prstClr val="white"/>
              </a:solidFill>
              <a:latin typeface=""/>
              <a:ea typeface="+mn-ea"/>
              <a:cs typeface="+mn-cs"/>
            </a:rPr>
            <a:t>Administración de Alimentos y Medicamentos </a:t>
          </a:r>
          <a:br>
            <a:rPr lang="es-MX" sz="1400" kern="1200" dirty="0">
              <a:solidFill>
                <a:prstClr val="white"/>
              </a:solidFill>
              <a:latin typeface=""/>
              <a:ea typeface="+mn-ea"/>
              <a:cs typeface="+mn-cs"/>
            </a:rPr>
          </a:br>
          <a:r>
            <a:rPr lang="es-MX" sz="1400" kern="1200" dirty="0">
              <a:solidFill>
                <a:prstClr val="white"/>
              </a:solidFill>
              <a:latin typeface=""/>
              <a:ea typeface="+mn-ea"/>
              <a:cs typeface="+mn-cs"/>
            </a:rPr>
            <a:t>–FDA-</a:t>
          </a:r>
          <a:endParaRPr lang="es-GT" sz="1400" kern="1200" dirty="0">
            <a:solidFill>
              <a:prstClr val="white"/>
            </a:solidFill>
            <a:latin typeface=""/>
            <a:ea typeface="+mn-ea"/>
            <a:cs typeface="+mn-cs"/>
          </a:endParaRPr>
        </a:p>
      </dsp:txBody>
      <dsp:txXfrm>
        <a:off x="347829" y="2001823"/>
        <a:ext cx="4454591" cy="479482"/>
      </dsp:txXfrm>
    </dsp:sp>
    <dsp:sp modelId="{110D8F37-7809-6345-BC8D-0DC40FD673B7}">
      <dsp:nvSpPr>
        <dsp:cNvPr id="0" name=""/>
        <dsp:cNvSpPr/>
      </dsp:nvSpPr>
      <dsp:spPr>
        <a:xfrm>
          <a:off x="0" y="3880194"/>
          <a:ext cx="6437814" cy="623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9646" tIns="374904" rIns="499646" bIns="85344" numCol="1" spcCol="1270" anchor="t" anchorCtr="0">
          <a:noAutofit/>
        </a:bodyPr>
        <a:lstStyle/>
        <a:p>
          <a:pPr marL="114300" lvl="1" indent="-114300" algn="l" defTabSz="533400">
            <a:lnSpc>
              <a:spcPct val="90000"/>
            </a:lnSpc>
            <a:spcBef>
              <a:spcPct val="0"/>
            </a:spcBef>
            <a:spcAft>
              <a:spcPct val="15000"/>
            </a:spcAft>
            <a:buChar char="••"/>
          </a:pPr>
          <a:r>
            <a:rPr lang="es-MX" sz="1200" b="1" i="0" kern="1200" dirty="0">
              <a:solidFill>
                <a:prstClr val="black">
                  <a:hueOff val="0"/>
                  <a:satOff val="0"/>
                  <a:lumOff val="0"/>
                  <a:alphaOff val="0"/>
                </a:prstClr>
              </a:solidFill>
              <a:latin typeface=""/>
              <a:ea typeface="+mn-ea"/>
              <a:cs typeface="+mn-cs"/>
            </a:rPr>
            <a:t>Fecha: 21 de enero 2022</a:t>
          </a:r>
        </a:p>
      </dsp:txBody>
      <dsp:txXfrm>
        <a:off x="0" y="3880194"/>
        <a:ext cx="6437814" cy="623700"/>
      </dsp:txXfrm>
    </dsp:sp>
    <dsp:sp modelId="{22F23433-8EBC-A046-98EC-82AB960260D6}">
      <dsp:nvSpPr>
        <dsp:cNvPr id="0" name=""/>
        <dsp:cNvSpPr/>
      </dsp:nvSpPr>
      <dsp:spPr>
        <a:xfrm>
          <a:off x="321890" y="3614514"/>
          <a:ext cx="450646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334" tIns="0" rIns="170334" bIns="0" numCol="1" spcCol="1270" anchor="ctr" anchorCtr="0">
          <a:noAutofit/>
        </a:bodyPr>
        <a:lstStyle/>
        <a:p>
          <a:pPr marL="114300" lvl="1" indent="-114300" algn="l" defTabSz="533400">
            <a:lnSpc>
              <a:spcPct val="90000"/>
            </a:lnSpc>
            <a:spcBef>
              <a:spcPct val="0"/>
            </a:spcBef>
            <a:spcAft>
              <a:spcPct val="15000"/>
            </a:spcAft>
            <a:buNone/>
          </a:pPr>
          <a:r>
            <a:rPr lang="es-ES" sz="1200" kern="1200" dirty="0">
              <a:solidFill>
                <a:prstClr val="white"/>
              </a:solidFill>
              <a:latin typeface=""/>
              <a:ea typeface="+mn-ea"/>
              <a:cs typeface="+mn-cs"/>
            </a:rPr>
            <a:t>Hoja de ruta del SAGE de la OMS para el Establecimiento de prioridades en el uso de vacunas contra la COVID-19</a:t>
          </a:r>
          <a:endParaRPr lang="es-MX" sz="1200" i="1" kern="1200" dirty="0">
            <a:solidFill>
              <a:prstClr val="black">
                <a:hueOff val="0"/>
                <a:satOff val="0"/>
                <a:lumOff val="0"/>
                <a:alphaOff val="0"/>
              </a:prstClr>
            </a:solidFill>
            <a:latin typeface=""/>
            <a:ea typeface="+mn-ea"/>
            <a:cs typeface="+mn-cs"/>
          </a:endParaRPr>
        </a:p>
      </dsp:txBody>
      <dsp:txXfrm>
        <a:off x="347829" y="3640453"/>
        <a:ext cx="445459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7BD27-B595-4539-9AB1-7EA3C7B3C24D}" type="datetimeFigureOut">
              <a:rPr lang="es-GT" smtClean="0"/>
              <a:pPr/>
              <a:t>11/04/2022</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E46F3-0883-4186-B425-43C8E6D2A247}" type="slidenum">
              <a:rPr lang="es-GT" smtClean="0"/>
              <a:pPr/>
              <a:t>‹Nº›</a:t>
            </a:fld>
            <a:endParaRPr lang="es-GT"/>
          </a:p>
        </p:txBody>
      </p:sp>
    </p:spTree>
    <p:extLst>
      <p:ext uri="{BB962C8B-B14F-4D97-AF65-F5344CB8AC3E}">
        <p14:creationId xmlns:p14="http://schemas.microsoft.com/office/powerpoint/2010/main" val="234750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D8E847E-0142-4595-8ADB-2283953F25FF}" type="slidenum">
              <a:rPr lang="es-GT" smtClean="0"/>
              <a:pPr/>
              <a:t>7</a:t>
            </a:fld>
            <a:endParaRPr lang="es-GT"/>
          </a:p>
        </p:txBody>
      </p:sp>
    </p:spTree>
    <p:extLst>
      <p:ext uri="{BB962C8B-B14F-4D97-AF65-F5344CB8AC3E}">
        <p14:creationId xmlns:p14="http://schemas.microsoft.com/office/powerpoint/2010/main" val="165185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D8E847E-0142-4595-8ADB-2283953F25FF}" type="slidenum">
              <a:rPr lang="es-GT" smtClean="0"/>
              <a:pPr/>
              <a:t>8</a:t>
            </a:fld>
            <a:endParaRPr lang="es-GT"/>
          </a:p>
        </p:txBody>
      </p:sp>
    </p:spTree>
    <p:extLst>
      <p:ext uri="{BB962C8B-B14F-4D97-AF65-F5344CB8AC3E}">
        <p14:creationId xmlns:p14="http://schemas.microsoft.com/office/powerpoint/2010/main" val="123919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236520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256022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306026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80798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202862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BDAB888-C7CA-4B2B-BAAA-85BD97BA3119}" type="datetimeFigureOut">
              <a:rPr lang="en-US" smtClean="0"/>
              <a:pPr/>
              <a:t>4/11/2022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196844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BDAB888-C7CA-4B2B-BAAA-85BD97BA3119}" type="datetimeFigureOut">
              <a:rPr lang="en-US" smtClean="0"/>
              <a:pPr/>
              <a:t>4/11/2022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225275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BDAB888-C7CA-4B2B-BAAA-85BD97BA3119}" type="datetimeFigureOut">
              <a:rPr lang="en-US" smtClean="0"/>
              <a:pPr/>
              <a:t>4/11/2022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93419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DAB888-C7CA-4B2B-BAAA-85BD97BA3119}" type="datetimeFigureOut">
              <a:rPr lang="en-US" smtClean="0"/>
              <a:pPr/>
              <a:t>4/11/2022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7920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BDAB888-C7CA-4B2B-BAAA-85BD97BA3119}" type="datetimeFigureOut">
              <a:rPr lang="en-US" smtClean="0"/>
              <a:pPr/>
              <a:t>4/11/2022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427170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BDAB888-C7CA-4B2B-BAAA-85BD97BA3119}" type="datetimeFigureOut">
              <a:rPr lang="en-US" smtClean="0"/>
              <a:pPr/>
              <a:t>4/11/2022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20EDD0-6B36-4A09-9704-40AFAC10C3F8}" type="slidenum">
              <a:rPr lang="en-US" smtClean="0"/>
              <a:pPr/>
              <a:t>‹Nº›</a:t>
            </a:fld>
            <a:endParaRPr lang="en-US"/>
          </a:p>
        </p:txBody>
      </p:sp>
    </p:spTree>
    <p:extLst>
      <p:ext uri="{BB962C8B-B14F-4D97-AF65-F5344CB8AC3E}">
        <p14:creationId xmlns:p14="http://schemas.microsoft.com/office/powerpoint/2010/main" val="297743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AB888-C7CA-4B2B-BAAA-85BD97BA3119}" type="datetimeFigureOut">
              <a:rPr lang="en-US" smtClean="0"/>
              <a:pPr/>
              <a:t>4/11/2022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0EDD0-6B36-4A09-9704-40AFAC10C3F8}" type="slidenum">
              <a:rPr lang="en-US" smtClean="0"/>
              <a:pPr/>
              <a:t>‹Nº›</a:t>
            </a:fld>
            <a:endParaRPr lang="en-US"/>
          </a:p>
        </p:txBody>
      </p:sp>
    </p:spTree>
    <p:extLst>
      <p:ext uri="{BB962C8B-B14F-4D97-AF65-F5344CB8AC3E}">
        <p14:creationId xmlns:p14="http://schemas.microsoft.com/office/powerpoint/2010/main" val="313138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hyperlink" Target="https://www.fda.gov/news-events/press-announcements/actualizacion-sobre-el-coronavirus-covid-19-la-fda-autoriza-segunda-dosis-de-refuerzo-de-dos-vacunas" TargetMode="External"/><Relationship Id="rId5" Type="http://schemas.openxmlformats.org/officeDocument/2006/relationships/diagramLayout" Target="../diagrams/layout1.xml"/><Relationship Id="rId10" Type="http://schemas.openxmlformats.org/officeDocument/2006/relationships/image" Target="../media/image9.svg"/><Relationship Id="rId4" Type="http://schemas.openxmlformats.org/officeDocument/2006/relationships/diagramData" Target="../diagrams/data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hyperlink" Target="https://apps.who.int/iris/bitstream/handle/10665/351946/WHO-2019-nCoV-Vaccines-SAGE-Prioritization-2022.1-spa.pdf" TargetMode="External"/><Relationship Id="rId5" Type="http://schemas.openxmlformats.org/officeDocument/2006/relationships/diagramLayout" Target="../diagrams/layout2.xml"/><Relationship Id="rId10" Type="http://schemas.openxmlformats.org/officeDocument/2006/relationships/image" Target="../media/image9.svg"/><Relationship Id="rId4" Type="http://schemas.openxmlformats.org/officeDocument/2006/relationships/diagramData" Target="../diagrams/data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7" y="0"/>
            <a:ext cx="12170665" cy="6858000"/>
          </a:xfrm>
          <a:prstGeom prst="rect">
            <a:avLst/>
          </a:prstGeom>
        </p:spPr>
      </p:pic>
    </p:spTree>
    <p:extLst>
      <p:ext uri="{BB962C8B-B14F-4D97-AF65-F5344CB8AC3E}">
        <p14:creationId xmlns:p14="http://schemas.microsoft.com/office/powerpoint/2010/main" val="134339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671DB0D-665A-2E4B-8DF3-55A449E38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 y="0"/>
            <a:ext cx="12167616" cy="6858000"/>
          </a:xfrm>
          <a:prstGeom prst="rect">
            <a:avLst/>
          </a:prstGeom>
        </p:spPr>
      </p:pic>
      <p:sp>
        <p:nvSpPr>
          <p:cNvPr id="10" name="Título 9">
            <a:extLst>
              <a:ext uri="{FF2B5EF4-FFF2-40B4-BE49-F238E27FC236}">
                <a16:creationId xmlns:a16="http://schemas.microsoft.com/office/drawing/2014/main" id="{F25AB4FD-8AE3-5747-8352-19DA1DDC28DF}"/>
              </a:ext>
            </a:extLst>
          </p:cNvPr>
          <p:cNvSpPr>
            <a:spLocks noGrp="1"/>
          </p:cNvSpPr>
          <p:nvPr>
            <p:ph type="title"/>
          </p:nvPr>
        </p:nvSpPr>
        <p:spPr>
          <a:xfrm>
            <a:off x="88391" y="659705"/>
            <a:ext cx="10417145" cy="1325563"/>
          </a:xfrm>
        </p:spPr>
        <p:txBody>
          <a:bodyPr>
            <a:normAutofit/>
          </a:bodyPr>
          <a:lstStyle/>
          <a:p>
            <a:r>
              <a:rPr lang="es-MX" sz="3200" b="1" dirty="0">
                <a:latin typeface="Montserrat" pitchFamily="2" charset="77"/>
              </a:rPr>
              <a:t>Esquema para población de </a:t>
            </a:r>
            <a:br>
              <a:rPr lang="es-MX" sz="3200" b="1" dirty="0">
                <a:latin typeface="Montserrat" pitchFamily="2" charset="77"/>
              </a:rPr>
            </a:br>
            <a:r>
              <a:rPr lang="es-MX" sz="3200" b="1" dirty="0">
                <a:latin typeface="Montserrat" pitchFamily="2" charset="77"/>
              </a:rPr>
              <a:t>50 años en adelante y Trabajadores de salud</a:t>
            </a:r>
            <a:endParaRPr lang="es-GT" sz="3200" b="1" dirty="0">
              <a:latin typeface="Montserrat" pitchFamily="2" charset="77"/>
            </a:endParaRPr>
          </a:p>
        </p:txBody>
      </p:sp>
      <p:pic>
        <p:nvPicPr>
          <p:cNvPr id="3" name="Imagen 2">
            <a:extLst>
              <a:ext uri="{FF2B5EF4-FFF2-40B4-BE49-F238E27FC236}">
                <a16:creationId xmlns:a16="http://schemas.microsoft.com/office/drawing/2014/main" id="{4951EF22-5949-4F22-98BC-05DF0A534009}"/>
              </a:ext>
            </a:extLst>
          </p:cNvPr>
          <p:cNvPicPr>
            <a:picLocks noChangeAspect="1"/>
          </p:cNvPicPr>
          <p:nvPr/>
        </p:nvPicPr>
        <p:blipFill>
          <a:blip r:embed="rId3"/>
          <a:stretch>
            <a:fillRect/>
          </a:stretch>
        </p:blipFill>
        <p:spPr>
          <a:xfrm>
            <a:off x="1148331" y="1985268"/>
            <a:ext cx="9742940" cy="3561388"/>
          </a:xfrm>
          <a:prstGeom prst="rect">
            <a:avLst/>
          </a:prstGeom>
        </p:spPr>
      </p:pic>
      <p:sp>
        <p:nvSpPr>
          <p:cNvPr id="7" name="CuadroTexto 6">
            <a:extLst>
              <a:ext uri="{FF2B5EF4-FFF2-40B4-BE49-F238E27FC236}">
                <a16:creationId xmlns:a16="http://schemas.microsoft.com/office/drawing/2014/main" id="{C84C4A13-E7DD-4521-8B54-2625936D57C2}"/>
              </a:ext>
            </a:extLst>
          </p:cNvPr>
          <p:cNvSpPr txBox="1"/>
          <p:nvPr/>
        </p:nvSpPr>
        <p:spPr>
          <a:xfrm>
            <a:off x="1148331" y="5608882"/>
            <a:ext cx="7244190" cy="276999"/>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spAutoFit/>
          </a:bodyPr>
          <a:lstStyle/>
          <a:p>
            <a:pPr algn="ctr"/>
            <a:r>
              <a:rPr lang="es-GT" sz="1200" i="1" dirty="0">
                <a:latin typeface="Montserrat "/>
              </a:rPr>
              <a:t>Cuarta dosis con Moderna: 0.25mL, resto de vacunas misma cantidad de dosis. </a:t>
            </a:r>
          </a:p>
        </p:txBody>
      </p:sp>
    </p:spTree>
    <p:extLst>
      <p:ext uri="{BB962C8B-B14F-4D97-AF65-F5344CB8AC3E}">
        <p14:creationId xmlns:p14="http://schemas.microsoft.com/office/powerpoint/2010/main" val="209763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924" b="1"/>
          <a:stretch/>
        </p:blipFill>
        <p:spPr>
          <a:xfrm>
            <a:off x="0" y="0"/>
            <a:ext cx="12192000" cy="6844622"/>
          </a:xfrm>
          <a:prstGeom prst="rect">
            <a:avLst/>
          </a:prstGeom>
        </p:spPr>
      </p:pic>
      <p:sp>
        <p:nvSpPr>
          <p:cNvPr id="5" name="CuadroTexto 2">
            <a:extLst>
              <a:ext uri="{FF2B5EF4-FFF2-40B4-BE49-F238E27FC236}">
                <a16:creationId xmlns:a16="http://schemas.microsoft.com/office/drawing/2014/main" id="{414C5DC1-4A2C-4528-9373-4964E1CAD549}"/>
              </a:ext>
            </a:extLst>
          </p:cNvPr>
          <p:cNvSpPr txBox="1"/>
          <p:nvPr/>
        </p:nvSpPr>
        <p:spPr>
          <a:xfrm>
            <a:off x="3864701" y="1736632"/>
            <a:ext cx="8327299" cy="1200329"/>
          </a:xfrm>
          <a:prstGeom prst="rect">
            <a:avLst/>
          </a:prstGeom>
          <a:noFill/>
        </p:spPr>
        <p:txBody>
          <a:bodyPr wrap="square" rtlCol="0">
            <a:spAutoFit/>
          </a:bodyPr>
          <a:lstStyle/>
          <a:p>
            <a:pPr algn="ctr"/>
            <a:endParaRPr lang="es-ES" sz="2400" b="1" dirty="0">
              <a:solidFill>
                <a:schemeClr val="bg1"/>
              </a:solidFill>
              <a:latin typeface="Montserrat Medium" panose="00000600000000000000" pitchFamily="2" charset="0"/>
            </a:endParaRPr>
          </a:p>
          <a:p>
            <a:pPr algn="ctr"/>
            <a:r>
              <a:rPr lang="es-ES" sz="4800" b="1" dirty="0" smtClean="0">
                <a:solidFill>
                  <a:schemeClr val="bg1"/>
                </a:solidFill>
                <a:latin typeface="Montserrat Bold" panose="00000800000000000000" pitchFamily="2" charset="0"/>
              </a:rPr>
              <a:t>¡MUCHAS GRACIAS!</a:t>
            </a:r>
            <a:endParaRPr lang="es-ES" sz="4800" b="1" dirty="0">
              <a:solidFill>
                <a:schemeClr val="bg1"/>
              </a:solidFill>
              <a:latin typeface="Montserrat Bold" panose="00000800000000000000" pitchFamily="2" charset="0"/>
            </a:endParaRPr>
          </a:p>
        </p:txBody>
      </p:sp>
      <p:sp>
        <p:nvSpPr>
          <p:cNvPr id="6" name="Subtitle 2">
            <a:extLst>
              <a:ext uri="{FF2B5EF4-FFF2-40B4-BE49-F238E27FC236}">
                <a16:creationId xmlns:a16="http://schemas.microsoft.com/office/drawing/2014/main" id="{FC02DEAE-4190-4F82-BC67-B9E6931898BD}"/>
              </a:ext>
            </a:extLst>
          </p:cNvPr>
          <p:cNvSpPr txBox="1">
            <a:spLocks/>
          </p:cNvSpPr>
          <p:nvPr/>
        </p:nvSpPr>
        <p:spPr>
          <a:xfrm>
            <a:off x="5214130" y="4470276"/>
            <a:ext cx="6400800" cy="175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
            </a:r>
            <a:br>
              <a:rPr lang="es-MX" sz="2000" dirty="0"/>
            </a:br>
            <a:r>
              <a:rPr lang="es-MX" sz="2000" dirty="0"/>
              <a:t/>
            </a:r>
            <a:br>
              <a:rPr lang="es-MX" sz="2000" dirty="0"/>
            </a:br>
            <a:r>
              <a:rPr lang="es-MX" sz="2000" dirty="0"/>
              <a:t>Programa de Inmunizaciones</a:t>
            </a:r>
          </a:p>
          <a:p>
            <a:pPr marL="0" indent="0" algn="ctr">
              <a:buNone/>
            </a:pPr>
            <a:r>
              <a:rPr lang="es-MX" sz="2000" dirty="0"/>
              <a:t>11 de abril 2022</a:t>
            </a:r>
          </a:p>
        </p:txBody>
      </p:sp>
    </p:spTree>
    <p:extLst>
      <p:ext uri="{BB962C8B-B14F-4D97-AF65-F5344CB8AC3E}">
        <p14:creationId xmlns:p14="http://schemas.microsoft.com/office/powerpoint/2010/main" val="306439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924" b="1"/>
          <a:stretch/>
        </p:blipFill>
        <p:spPr>
          <a:xfrm>
            <a:off x="0" y="0"/>
            <a:ext cx="12192000" cy="6844622"/>
          </a:xfrm>
          <a:prstGeom prst="rect">
            <a:avLst/>
          </a:prstGeom>
        </p:spPr>
      </p:pic>
      <p:sp>
        <p:nvSpPr>
          <p:cNvPr id="5" name="CuadroTexto 2">
            <a:extLst>
              <a:ext uri="{FF2B5EF4-FFF2-40B4-BE49-F238E27FC236}">
                <a16:creationId xmlns:a16="http://schemas.microsoft.com/office/drawing/2014/main" id="{414C5DC1-4A2C-4528-9373-4964E1CAD549}"/>
              </a:ext>
            </a:extLst>
          </p:cNvPr>
          <p:cNvSpPr txBox="1"/>
          <p:nvPr/>
        </p:nvSpPr>
        <p:spPr>
          <a:xfrm>
            <a:off x="3864701" y="1296366"/>
            <a:ext cx="8327299" cy="2554545"/>
          </a:xfrm>
          <a:prstGeom prst="rect">
            <a:avLst/>
          </a:prstGeom>
          <a:noFill/>
        </p:spPr>
        <p:txBody>
          <a:bodyPr wrap="square" rtlCol="0">
            <a:spAutoFit/>
          </a:bodyPr>
          <a:lstStyle/>
          <a:p>
            <a:pPr algn="ctr"/>
            <a:r>
              <a:rPr lang="es-ES" sz="2400" dirty="0">
                <a:solidFill>
                  <a:schemeClr val="bg1"/>
                </a:solidFill>
                <a:latin typeface="Montserrat Medium" panose="00000600000000000000" pitchFamily="2" charset="0"/>
              </a:rPr>
              <a:t>Actualización de lineamientos técnicos de vacunación contra COVID-19:</a:t>
            </a:r>
          </a:p>
          <a:p>
            <a:pPr algn="ctr"/>
            <a:endParaRPr lang="es-ES" sz="2400" b="1" dirty="0">
              <a:solidFill>
                <a:schemeClr val="bg1"/>
              </a:solidFill>
              <a:latin typeface="Montserrat Medium" panose="00000600000000000000" pitchFamily="2" charset="0"/>
            </a:endParaRPr>
          </a:p>
          <a:p>
            <a:pPr algn="ctr"/>
            <a:r>
              <a:rPr lang="es-ES" sz="2800" b="1" dirty="0">
                <a:solidFill>
                  <a:schemeClr val="bg1"/>
                </a:solidFill>
                <a:latin typeface="Montserrat Bold" panose="00000800000000000000" pitchFamily="2" charset="0"/>
              </a:rPr>
              <a:t>Cuarta Dosis para Grupos Priorizados:</a:t>
            </a:r>
          </a:p>
          <a:p>
            <a:pPr algn="ctr"/>
            <a:r>
              <a:rPr lang="es-ES" sz="2000" dirty="0">
                <a:solidFill>
                  <a:schemeClr val="bg1"/>
                </a:solidFill>
                <a:latin typeface="Montserrat" panose="00000500000000000000" pitchFamily="2" charset="0"/>
              </a:rPr>
              <a:t>-12 años o más con inmunosupresión/</a:t>
            </a:r>
            <a:r>
              <a:rPr lang="es-ES" sz="2000" dirty="0" err="1">
                <a:solidFill>
                  <a:schemeClr val="bg1"/>
                </a:solidFill>
                <a:latin typeface="Montserrat" panose="00000500000000000000" pitchFamily="2" charset="0"/>
              </a:rPr>
              <a:t>enf</a:t>
            </a:r>
            <a:r>
              <a:rPr lang="es-ES" sz="2000" dirty="0">
                <a:solidFill>
                  <a:schemeClr val="bg1"/>
                </a:solidFill>
                <a:latin typeface="Montserrat" panose="00000500000000000000" pitchFamily="2" charset="0"/>
              </a:rPr>
              <a:t>. Crónica</a:t>
            </a:r>
          </a:p>
          <a:p>
            <a:pPr algn="ctr"/>
            <a:r>
              <a:rPr lang="es-ES" sz="2000" dirty="0">
                <a:solidFill>
                  <a:schemeClr val="bg1"/>
                </a:solidFill>
                <a:latin typeface="Montserrat" panose="00000500000000000000" pitchFamily="2" charset="0"/>
              </a:rPr>
              <a:t>-Adultos 50 años o más</a:t>
            </a:r>
          </a:p>
          <a:p>
            <a:pPr algn="ctr"/>
            <a:r>
              <a:rPr lang="es-ES" sz="2000" dirty="0">
                <a:solidFill>
                  <a:schemeClr val="bg1"/>
                </a:solidFill>
                <a:latin typeface="Montserrat" panose="00000500000000000000" pitchFamily="2" charset="0"/>
              </a:rPr>
              <a:t>-Trabajadores de salud</a:t>
            </a:r>
            <a:endParaRPr lang="es-ES" sz="3600" dirty="0">
              <a:solidFill>
                <a:schemeClr val="bg1"/>
              </a:solidFill>
              <a:latin typeface="Montserrat" panose="00000500000000000000" pitchFamily="2" charset="0"/>
            </a:endParaRPr>
          </a:p>
        </p:txBody>
      </p:sp>
      <p:sp>
        <p:nvSpPr>
          <p:cNvPr id="6" name="Subtitle 2">
            <a:extLst>
              <a:ext uri="{FF2B5EF4-FFF2-40B4-BE49-F238E27FC236}">
                <a16:creationId xmlns:a16="http://schemas.microsoft.com/office/drawing/2014/main" id="{FC02DEAE-4190-4F82-BC67-B9E6931898BD}"/>
              </a:ext>
            </a:extLst>
          </p:cNvPr>
          <p:cNvSpPr txBox="1">
            <a:spLocks/>
          </p:cNvSpPr>
          <p:nvPr/>
        </p:nvSpPr>
        <p:spPr>
          <a:xfrm>
            <a:off x="5214130" y="4470276"/>
            <a:ext cx="6400800" cy="1752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t/>
            </a:r>
            <a:br>
              <a:rPr lang="es-MX" sz="2000" dirty="0"/>
            </a:br>
            <a:r>
              <a:rPr lang="es-MX" sz="2000" dirty="0"/>
              <a:t/>
            </a:r>
            <a:br>
              <a:rPr lang="es-MX" sz="2000" dirty="0"/>
            </a:br>
            <a:r>
              <a:rPr lang="es-MX" sz="2000" dirty="0"/>
              <a:t>Programa de Inmunizaciones</a:t>
            </a:r>
          </a:p>
          <a:p>
            <a:pPr marL="0" indent="0" algn="ctr">
              <a:buNone/>
            </a:pPr>
            <a:r>
              <a:rPr lang="es-MX" sz="2000" dirty="0"/>
              <a:t>11 de abril 2022</a:t>
            </a:r>
          </a:p>
        </p:txBody>
      </p:sp>
    </p:spTree>
    <p:extLst>
      <p:ext uri="{BB962C8B-B14F-4D97-AF65-F5344CB8AC3E}">
        <p14:creationId xmlns:p14="http://schemas.microsoft.com/office/powerpoint/2010/main" val="306439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 y="0"/>
            <a:ext cx="12191329" cy="6872697"/>
          </a:xfrm>
          <a:prstGeom prst="rect">
            <a:avLst/>
          </a:prstGeom>
        </p:spPr>
      </p:pic>
      <p:sp>
        <p:nvSpPr>
          <p:cNvPr id="3" name="CuadroTexto 4">
            <a:extLst>
              <a:ext uri="{FF2B5EF4-FFF2-40B4-BE49-F238E27FC236}">
                <a16:creationId xmlns:a16="http://schemas.microsoft.com/office/drawing/2014/main" id="{5245A02C-0056-D04C-A873-B160FC85F06D}"/>
              </a:ext>
            </a:extLst>
          </p:cNvPr>
          <p:cNvSpPr txBox="1"/>
          <p:nvPr/>
        </p:nvSpPr>
        <p:spPr>
          <a:xfrm>
            <a:off x="0" y="3040734"/>
            <a:ext cx="7861111" cy="1200329"/>
          </a:xfrm>
          <a:prstGeom prst="rect">
            <a:avLst/>
          </a:prstGeom>
          <a:noFill/>
        </p:spPr>
        <p:txBody>
          <a:bodyPr wrap="square" rtlCol="0">
            <a:spAutoFit/>
          </a:bodyPr>
          <a:lstStyle/>
          <a:p>
            <a:r>
              <a:rPr lang="es-ES" sz="3600" b="1" dirty="0">
                <a:solidFill>
                  <a:schemeClr val="bg1"/>
                </a:solidFill>
                <a:latin typeface="Montserrat Black" panose="00000A00000000000000" pitchFamily="2" charset="0"/>
              </a:rPr>
              <a:t>Cuarta Dosis </a:t>
            </a:r>
          </a:p>
          <a:p>
            <a:r>
              <a:rPr lang="es-ES" sz="3600" b="1" dirty="0">
                <a:solidFill>
                  <a:schemeClr val="bg1"/>
                </a:solidFill>
                <a:latin typeface="Montserrat Black" panose="00000A00000000000000" pitchFamily="2" charset="0"/>
              </a:rPr>
              <a:t>para grupos priorizados</a:t>
            </a:r>
            <a:endParaRPr lang="es-GT" sz="3600" b="1" dirty="0">
              <a:solidFill>
                <a:schemeClr val="bg1"/>
              </a:solidFill>
              <a:latin typeface="Montserrat Black" panose="00000A00000000000000" pitchFamily="2" charset="0"/>
            </a:endParaRPr>
          </a:p>
        </p:txBody>
      </p:sp>
    </p:spTree>
    <p:extLst>
      <p:ext uri="{BB962C8B-B14F-4D97-AF65-F5344CB8AC3E}">
        <p14:creationId xmlns:p14="http://schemas.microsoft.com/office/powerpoint/2010/main" val="338541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E6390A9-D308-41F7-86A8-8F5F2FA7C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 y="0"/>
            <a:ext cx="12167616" cy="6858000"/>
          </a:xfrm>
          <a:prstGeom prst="rect">
            <a:avLst/>
          </a:prstGeom>
        </p:spPr>
      </p:pic>
      <p:sp>
        <p:nvSpPr>
          <p:cNvPr id="8" name="CuadroTexto 7">
            <a:extLst>
              <a:ext uri="{FF2B5EF4-FFF2-40B4-BE49-F238E27FC236}">
                <a16:creationId xmlns:a16="http://schemas.microsoft.com/office/drawing/2014/main" id="{14B5D360-8628-4646-93CF-614044DA8A4E}"/>
              </a:ext>
            </a:extLst>
          </p:cNvPr>
          <p:cNvSpPr txBox="1"/>
          <p:nvPr/>
        </p:nvSpPr>
        <p:spPr>
          <a:xfrm>
            <a:off x="2522764" y="1569858"/>
            <a:ext cx="8646090" cy="3785652"/>
          </a:xfrm>
          <a:prstGeom prst="rect">
            <a:avLst/>
          </a:prstGeom>
          <a:noFill/>
        </p:spPr>
        <p:txBody>
          <a:bodyPr wrap="square">
            <a:spAutoFit/>
          </a:bodyPr>
          <a:lstStyle/>
          <a:p>
            <a:pPr algn="just"/>
            <a:r>
              <a:rPr lang="es-GT" sz="3200" b="1" dirty="0">
                <a:solidFill>
                  <a:srgbClr val="006DBF"/>
                </a:solidFill>
                <a:latin typeface="Montserrat" pitchFamily="2" charset="77"/>
              </a:rPr>
              <a:t>DEFINICIÓN: </a:t>
            </a:r>
          </a:p>
          <a:p>
            <a:pPr algn="just"/>
            <a:endParaRPr lang="es-GT" sz="2000" dirty="0">
              <a:latin typeface="Montserrat" pitchFamily="2" charset="77"/>
            </a:endParaRPr>
          </a:p>
          <a:p>
            <a:pPr algn="just"/>
            <a:r>
              <a:rPr lang="es-GT" sz="2400" b="1" u="sng" dirty="0">
                <a:latin typeface="Montserrat" pitchFamily="2" charset="77"/>
              </a:rPr>
              <a:t>Dosis Refuerzo:</a:t>
            </a:r>
            <a:r>
              <a:rPr lang="es-GT" sz="2400" dirty="0">
                <a:latin typeface="Montserrat" pitchFamily="2" charset="77"/>
              </a:rPr>
              <a:t> </a:t>
            </a:r>
            <a:r>
              <a:rPr lang="es-GT" sz="2400" dirty="0">
                <a:solidFill>
                  <a:srgbClr val="000000"/>
                </a:solidFill>
                <a:effectLst/>
                <a:latin typeface="Montserrat" panose="00000500000000000000" pitchFamily="2" charset="0"/>
                <a:ea typeface="Montserrat" panose="00000500000000000000" pitchFamily="2" charset="0"/>
                <a:cs typeface="Montserrat" panose="00000500000000000000" pitchFamily="2" charset="0"/>
              </a:rPr>
              <a:t>se administra a la población vacunada con </a:t>
            </a:r>
            <a:r>
              <a:rPr lang="es-GT" sz="2400" i="1" dirty="0">
                <a:solidFill>
                  <a:srgbClr val="000000"/>
                </a:solidFill>
                <a:effectLst/>
                <a:latin typeface="Montserrat" panose="00000500000000000000" pitchFamily="2" charset="0"/>
                <a:ea typeface="Montserrat" panose="00000500000000000000" pitchFamily="2" charset="0"/>
                <a:cs typeface="Montserrat" panose="00000500000000000000" pitchFamily="2" charset="0"/>
              </a:rPr>
              <a:t>esquema primario completo</a:t>
            </a:r>
            <a:r>
              <a:rPr lang="es-GT" sz="2400" dirty="0">
                <a:solidFill>
                  <a:srgbClr val="000000"/>
                </a:solidFill>
                <a:effectLst/>
                <a:latin typeface="Montserrat" panose="00000500000000000000" pitchFamily="2" charset="0"/>
                <a:ea typeface="Montserrat" panose="00000500000000000000" pitchFamily="2" charset="0"/>
                <a:cs typeface="Montserrat" panose="00000500000000000000" pitchFamily="2" charset="0"/>
              </a:rPr>
              <a:t> (dos o tres dosis de vacuna COVID-19) cuando, con el tiempo, la inmunidad y protección clínica ha caído por debajo de la tasa considerada suficiente para la población. El objetivo de la dosis de refuerzo es reestablecer la efectividad atenuada que ya no es suficiente. </a:t>
            </a:r>
            <a:endParaRPr lang="es-GT" sz="2400" dirty="0">
              <a:effectLst/>
              <a:latin typeface="Noto Sans Symbols"/>
              <a:ea typeface="Noto Sans Symbols"/>
              <a:cs typeface="Noto Sans Symbols"/>
            </a:endParaRPr>
          </a:p>
          <a:p>
            <a:pPr algn="just"/>
            <a:endParaRPr lang="es-GT" sz="2000" dirty="0">
              <a:latin typeface="Montserrat" pitchFamily="2" charset="77"/>
            </a:endParaRPr>
          </a:p>
        </p:txBody>
      </p:sp>
      <p:sp>
        <p:nvSpPr>
          <p:cNvPr id="7" name="CuadroTexto 6">
            <a:extLst>
              <a:ext uri="{FF2B5EF4-FFF2-40B4-BE49-F238E27FC236}">
                <a16:creationId xmlns:a16="http://schemas.microsoft.com/office/drawing/2014/main" id="{CFB7B86E-3BD7-4E3A-863F-9846606A3A90}"/>
              </a:ext>
            </a:extLst>
          </p:cNvPr>
          <p:cNvSpPr txBox="1"/>
          <p:nvPr/>
        </p:nvSpPr>
        <p:spPr>
          <a:xfrm>
            <a:off x="1630016" y="6176963"/>
            <a:ext cx="7239663" cy="584775"/>
          </a:xfrm>
          <a:prstGeom prst="rect">
            <a:avLst/>
          </a:prstGeom>
          <a:noFill/>
        </p:spPr>
        <p:txBody>
          <a:bodyPr wrap="square" rtlCol="0">
            <a:spAutoFit/>
          </a:bodyPr>
          <a:lstStyle/>
          <a:p>
            <a:r>
              <a:rPr lang="es-MX" sz="800" dirty="0">
                <a:latin typeface="Montserrat "/>
              </a:rPr>
              <a:t>Fuente: </a:t>
            </a:r>
          </a:p>
          <a:p>
            <a:r>
              <a:rPr lang="es-MX" sz="800" i="1" dirty="0">
                <a:latin typeface="Montserrat "/>
              </a:rPr>
              <a:t>OMS. </a:t>
            </a:r>
            <a:r>
              <a:rPr lang="es-MX" sz="800" i="1" dirty="0" err="1">
                <a:latin typeface="Montserrat "/>
              </a:rPr>
              <a:t>Interim</a:t>
            </a:r>
            <a:r>
              <a:rPr lang="es-MX" sz="800" i="1" dirty="0">
                <a:latin typeface="Montserrat "/>
              </a:rPr>
              <a:t> </a:t>
            </a:r>
            <a:r>
              <a:rPr lang="es-MX" sz="800" i="1" dirty="0" err="1">
                <a:latin typeface="Montserrat "/>
              </a:rPr>
              <a:t>recommendations</a:t>
            </a:r>
            <a:r>
              <a:rPr lang="es-MX" sz="800" i="1" dirty="0">
                <a:latin typeface="Montserrat "/>
              </a:rPr>
              <a:t> </a:t>
            </a:r>
            <a:r>
              <a:rPr lang="es-MX" sz="800" i="1" dirty="0" err="1">
                <a:latin typeface="Montserrat "/>
              </a:rPr>
              <a:t>for</a:t>
            </a:r>
            <a:r>
              <a:rPr lang="es-MX" sz="800" i="1" dirty="0">
                <a:latin typeface="Montserrat "/>
              </a:rPr>
              <a:t> </a:t>
            </a:r>
            <a:r>
              <a:rPr lang="es-MX" sz="800" i="1" dirty="0" err="1">
                <a:latin typeface="Montserrat "/>
              </a:rPr>
              <a:t>an</a:t>
            </a:r>
            <a:r>
              <a:rPr lang="es-MX" sz="800" i="1" dirty="0">
                <a:latin typeface="Montserrat "/>
              </a:rPr>
              <a:t> extended </a:t>
            </a:r>
            <a:r>
              <a:rPr lang="es-MX" sz="800" i="1" dirty="0" err="1">
                <a:latin typeface="Montserrat "/>
              </a:rPr>
              <a:t>primary</a:t>
            </a:r>
            <a:r>
              <a:rPr lang="es-MX" sz="800" i="1" dirty="0">
                <a:latin typeface="Montserrat "/>
              </a:rPr>
              <a:t> series </a:t>
            </a:r>
            <a:r>
              <a:rPr lang="es-MX" sz="800" i="1" dirty="0" err="1">
                <a:latin typeface="Montserrat "/>
              </a:rPr>
              <a:t>with</a:t>
            </a:r>
            <a:r>
              <a:rPr lang="es-MX" sz="800" i="1" dirty="0">
                <a:latin typeface="Montserrat "/>
              </a:rPr>
              <a:t> </a:t>
            </a:r>
            <a:r>
              <a:rPr lang="es-MX" sz="800" i="1" dirty="0" err="1">
                <a:latin typeface="Montserrat "/>
              </a:rPr>
              <a:t>an</a:t>
            </a:r>
            <a:r>
              <a:rPr lang="es-MX" sz="800" i="1" dirty="0">
                <a:latin typeface="Montserrat "/>
              </a:rPr>
              <a:t> </a:t>
            </a:r>
            <a:r>
              <a:rPr lang="es-MX" sz="800" i="1" dirty="0" err="1">
                <a:latin typeface="Montserrat "/>
              </a:rPr>
              <a:t>additional</a:t>
            </a:r>
            <a:r>
              <a:rPr lang="es-MX" sz="800" i="1" dirty="0">
                <a:latin typeface="Montserrat "/>
              </a:rPr>
              <a:t> </a:t>
            </a:r>
            <a:r>
              <a:rPr lang="es-MX" sz="800" i="1" dirty="0" err="1">
                <a:latin typeface="Montserrat "/>
              </a:rPr>
              <a:t>vaccine</a:t>
            </a:r>
            <a:r>
              <a:rPr lang="es-MX" sz="800" i="1" dirty="0">
                <a:latin typeface="Montserrat "/>
              </a:rPr>
              <a:t> doce </a:t>
            </a:r>
            <a:r>
              <a:rPr lang="es-MX" sz="800" i="1" dirty="0" err="1">
                <a:latin typeface="Montserrat "/>
              </a:rPr>
              <a:t>for</a:t>
            </a:r>
            <a:r>
              <a:rPr lang="es-MX" sz="800" i="1" dirty="0">
                <a:latin typeface="Montserrat "/>
              </a:rPr>
              <a:t> COVID-19 </a:t>
            </a:r>
            <a:r>
              <a:rPr lang="es-MX" sz="800" i="1" dirty="0" err="1">
                <a:latin typeface="Montserrat "/>
              </a:rPr>
              <a:t>vaccination</a:t>
            </a:r>
            <a:r>
              <a:rPr lang="es-MX" sz="800" i="1" dirty="0">
                <a:latin typeface="Montserrat "/>
              </a:rPr>
              <a:t> in </a:t>
            </a:r>
            <a:r>
              <a:rPr lang="es-MX" sz="800" i="1" dirty="0" err="1">
                <a:latin typeface="Montserrat "/>
              </a:rPr>
              <a:t>immunocompromised</a:t>
            </a:r>
            <a:r>
              <a:rPr lang="es-MX" sz="800" i="1" dirty="0">
                <a:latin typeface="Montserrat "/>
              </a:rPr>
              <a:t> </a:t>
            </a:r>
            <a:r>
              <a:rPr lang="es-MX" sz="800" i="1" dirty="0" err="1">
                <a:latin typeface="Montserrat "/>
              </a:rPr>
              <a:t>persons</a:t>
            </a:r>
            <a:r>
              <a:rPr lang="es-MX" sz="800" i="1" dirty="0">
                <a:latin typeface="Montserrat "/>
              </a:rPr>
              <a:t>. 26 de Octubre 2021 </a:t>
            </a:r>
          </a:p>
          <a:p>
            <a:r>
              <a:rPr lang="es-MX" sz="800" i="1" dirty="0">
                <a:latin typeface="Montserrat "/>
              </a:rPr>
              <a:t> https://www.who.int/publications/i/item/WHO-2019-nCoV-vaccines-SAGE_recommendation-immunocompromised-persons</a:t>
            </a:r>
            <a:endParaRPr lang="es-GT" sz="800" i="1" dirty="0">
              <a:latin typeface="Montserrat "/>
            </a:endParaRPr>
          </a:p>
        </p:txBody>
      </p:sp>
    </p:spTree>
    <p:extLst>
      <p:ext uri="{BB962C8B-B14F-4D97-AF65-F5344CB8AC3E}">
        <p14:creationId xmlns:p14="http://schemas.microsoft.com/office/powerpoint/2010/main" val="152574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671DB0D-665A-2E4B-8DF3-55A449E38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23002" cy="6858000"/>
          </a:xfrm>
          <a:prstGeom prst="rect">
            <a:avLst/>
          </a:prstGeom>
          <a:effectLst/>
        </p:spPr>
      </p:pic>
      <p:sp>
        <p:nvSpPr>
          <p:cNvPr id="71" name="Rectángulo 70">
            <a:extLst>
              <a:ext uri="{FF2B5EF4-FFF2-40B4-BE49-F238E27FC236}">
                <a16:creationId xmlns:a16="http://schemas.microsoft.com/office/drawing/2014/main" id="{30DC32A4-BC23-4B8D-87EB-84E5FF6499FF}"/>
              </a:ext>
            </a:extLst>
          </p:cNvPr>
          <p:cNvSpPr/>
          <p:nvPr/>
        </p:nvSpPr>
        <p:spPr>
          <a:xfrm>
            <a:off x="6145402" y="873189"/>
            <a:ext cx="5498710" cy="51116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a:latin typeface="Montserrat "/>
            </a:endParaRPr>
          </a:p>
        </p:txBody>
      </p:sp>
      <p:sp>
        <p:nvSpPr>
          <p:cNvPr id="51" name="Rectángulo 50">
            <a:extLst>
              <a:ext uri="{FF2B5EF4-FFF2-40B4-BE49-F238E27FC236}">
                <a16:creationId xmlns:a16="http://schemas.microsoft.com/office/drawing/2014/main" id="{E1A1CCBA-22C5-45D7-BA01-872D12F2B17E}"/>
              </a:ext>
            </a:extLst>
          </p:cNvPr>
          <p:cNvSpPr/>
          <p:nvPr/>
        </p:nvSpPr>
        <p:spPr>
          <a:xfrm>
            <a:off x="897467" y="873189"/>
            <a:ext cx="5232615" cy="51116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a:latin typeface="Montserrat "/>
            </a:endParaRPr>
          </a:p>
        </p:txBody>
      </p:sp>
      <p:sp>
        <p:nvSpPr>
          <p:cNvPr id="10" name="CuadroTexto 9">
            <a:extLst>
              <a:ext uri="{FF2B5EF4-FFF2-40B4-BE49-F238E27FC236}">
                <a16:creationId xmlns:a16="http://schemas.microsoft.com/office/drawing/2014/main" id="{C7117CE5-69EB-744C-A433-03B9876F0212}"/>
              </a:ext>
            </a:extLst>
          </p:cNvPr>
          <p:cNvSpPr txBox="1"/>
          <p:nvPr/>
        </p:nvSpPr>
        <p:spPr>
          <a:xfrm>
            <a:off x="7732793" y="1178827"/>
            <a:ext cx="1958987"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GT" sz="1200" dirty="0">
                <a:latin typeface="Montserrat "/>
              </a:rPr>
              <a:t>Persona </a:t>
            </a:r>
            <a:r>
              <a:rPr lang="es-GT" sz="1200" b="1" dirty="0">
                <a:latin typeface="Montserrat "/>
              </a:rPr>
              <a:t>&gt;50 años y personal sanitario</a:t>
            </a:r>
            <a:r>
              <a:rPr lang="es-GT" sz="1200" dirty="0">
                <a:latin typeface="Montserrat "/>
              </a:rPr>
              <a:t> sin inmunosupresión </a:t>
            </a:r>
          </a:p>
        </p:txBody>
      </p:sp>
      <p:cxnSp>
        <p:nvCxnSpPr>
          <p:cNvPr id="15" name="Conector recto 14">
            <a:extLst>
              <a:ext uri="{FF2B5EF4-FFF2-40B4-BE49-F238E27FC236}">
                <a16:creationId xmlns:a16="http://schemas.microsoft.com/office/drawing/2014/main" id="{3708C0B6-6509-4B47-8B8F-E38E330433C1}"/>
              </a:ext>
            </a:extLst>
          </p:cNvPr>
          <p:cNvCxnSpPr>
            <a:cxnSpLocks/>
          </p:cNvCxnSpPr>
          <p:nvPr/>
        </p:nvCxnSpPr>
        <p:spPr>
          <a:xfrm flipV="1">
            <a:off x="1640284" y="2220978"/>
            <a:ext cx="3321628" cy="502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340CAD03-50E8-1441-A9FD-6061F4FCF7C2}"/>
              </a:ext>
            </a:extLst>
          </p:cNvPr>
          <p:cNvSpPr txBox="1"/>
          <p:nvPr/>
        </p:nvSpPr>
        <p:spPr>
          <a:xfrm>
            <a:off x="2658534" y="1176088"/>
            <a:ext cx="1847140" cy="64633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GT" sz="1200" dirty="0">
                <a:latin typeface="Montserrat "/>
              </a:rPr>
              <a:t>Persona </a:t>
            </a:r>
            <a:r>
              <a:rPr lang="es-GT" sz="1200" b="1" dirty="0">
                <a:latin typeface="Montserrat "/>
              </a:rPr>
              <a:t>CON</a:t>
            </a:r>
            <a:r>
              <a:rPr lang="es-GT" sz="1200" dirty="0">
                <a:latin typeface="Montserrat "/>
              </a:rPr>
              <a:t> Inmunosupresión de 12 años en adelante </a:t>
            </a:r>
          </a:p>
        </p:txBody>
      </p:sp>
      <p:cxnSp>
        <p:nvCxnSpPr>
          <p:cNvPr id="21" name="Conector recto de flecha 20">
            <a:extLst>
              <a:ext uri="{FF2B5EF4-FFF2-40B4-BE49-F238E27FC236}">
                <a16:creationId xmlns:a16="http://schemas.microsoft.com/office/drawing/2014/main" id="{51587A4B-F96F-BE49-BB66-89C54AF7FF17}"/>
              </a:ext>
            </a:extLst>
          </p:cNvPr>
          <p:cNvCxnSpPr>
            <a:cxnSpLocks/>
          </p:cNvCxnSpPr>
          <p:nvPr/>
        </p:nvCxnSpPr>
        <p:spPr>
          <a:xfrm flipV="1">
            <a:off x="1894751" y="4235513"/>
            <a:ext cx="902235" cy="969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AD5187C7-B234-0148-9ACE-FB605DD44748}"/>
              </a:ext>
            </a:extLst>
          </p:cNvPr>
          <p:cNvSpPr txBox="1"/>
          <p:nvPr/>
        </p:nvSpPr>
        <p:spPr>
          <a:xfrm>
            <a:off x="2566538" y="2568018"/>
            <a:ext cx="1052850" cy="261610"/>
          </a:xfrm>
          <a:prstGeom prst="rect">
            <a:avLst/>
          </a:prstGeom>
          <a:solidFill>
            <a:srgbClr val="0070C0"/>
          </a:solidFill>
          <a:ln>
            <a:noFill/>
          </a:ln>
          <a:effectLst/>
        </p:spPr>
        <p:txBody>
          <a:bodyPr wrap="square" rtlCol="0">
            <a:spAutoFit/>
          </a:bodyPr>
          <a:lstStyle/>
          <a:p>
            <a:pPr algn="ctr"/>
            <a:r>
              <a:rPr lang="es-GT" sz="1050" b="1" dirty="0">
                <a:solidFill>
                  <a:schemeClr val="bg1"/>
                </a:solidFill>
                <a:latin typeface="Montserrat "/>
              </a:rPr>
              <a:t>ADICIONAL</a:t>
            </a:r>
          </a:p>
        </p:txBody>
      </p:sp>
      <p:cxnSp>
        <p:nvCxnSpPr>
          <p:cNvPr id="37" name="Conector recto 36">
            <a:extLst>
              <a:ext uri="{FF2B5EF4-FFF2-40B4-BE49-F238E27FC236}">
                <a16:creationId xmlns:a16="http://schemas.microsoft.com/office/drawing/2014/main" id="{83E5C475-2110-6F41-9475-9A1C9937C3B7}"/>
              </a:ext>
            </a:extLst>
          </p:cNvPr>
          <p:cNvCxnSpPr>
            <a:cxnSpLocks/>
          </p:cNvCxnSpPr>
          <p:nvPr/>
        </p:nvCxnSpPr>
        <p:spPr>
          <a:xfrm>
            <a:off x="9666941" y="2181009"/>
            <a:ext cx="586415" cy="35068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5B08C60-EE52-D24F-9804-B9ECEDCAD3FB}"/>
              </a:ext>
            </a:extLst>
          </p:cNvPr>
          <p:cNvCxnSpPr>
            <a:cxnSpLocks/>
          </p:cNvCxnSpPr>
          <p:nvPr/>
        </p:nvCxnSpPr>
        <p:spPr>
          <a:xfrm flipV="1">
            <a:off x="5976749" y="2173873"/>
            <a:ext cx="3727690" cy="204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CBE63E22-2D03-B44B-85DA-60F181A5075E}"/>
              </a:ext>
            </a:extLst>
          </p:cNvPr>
          <p:cNvCxnSpPr>
            <a:cxnSpLocks/>
          </p:cNvCxnSpPr>
          <p:nvPr/>
        </p:nvCxnSpPr>
        <p:spPr>
          <a:xfrm flipV="1">
            <a:off x="10268676" y="2192180"/>
            <a:ext cx="424489" cy="32833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94C0C357-BA4F-4744-A82C-D54E3D36ACEF}"/>
              </a:ext>
            </a:extLst>
          </p:cNvPr>
          <p:cNvSpPr txBox="1"/>
          <p:nvPr/>
        </p:nvSpPr>
        <p:spPr>
          <a:xfrm>
            <a:off x="7230689" y="2567416"/>
            <a:ext cx="1052850" cy="253916"/>
          </a:xfrm>
          <a:prstGeom prst="rect">
            <a:avLst/>
          </a:prstGeom>
          <a:solidFill>
            <a:schemeClr val="accent6">
              <a:lumMod val="75000"/>
            </a:schemeClr>
          </a:solidFill>
          <a:ln>
            <a:solidFill>
              <a:srgbClr val="7030A0"/>
            </a:solidFill>
          </a:ln>
          <a:effectLst/>
        </p:spPr>
        <p:txBody>
          <a:bodyPr wrap="square" rtlCol="0">
            <a:spAutoFit/>
          </a:bodyPr>
          <a:lstStyle>
            <a:defPPr>
              <a:defRPr lang="en-US"/>
            </a:defPPr>
            <a:lvl1pPr algn="ctr">
              <a:defRPr sz="1050" b="1">
                <a:solidFill>
                  <a:schemeClr val="bg1"/>
                </a:solidFill>
                <a:latin typeface="Montserrat "/>
              </a:defRPr>
            </a:lvl1pPr>
          </a:lstStyle>
          <a:p>
            <a:r>
              <a:rPr lang="es-MX" dirty="0"/>
              <a:t>R</a:t>
            </a:r>
            <a:r>
              <a:rPr lang="es-GT" dirty="0"/>
              <a:t>EFUERZO</a:t>
            </a:r>
          </a:p>
        </p:txBody>
      </p:sp>
      <p:cxnSp>
        <p:nvCxnSpPr>
          <p:cNvPr id="54" name="Conector recto 53">
            <a:extLst>
              <a:ext uri="{FF2B5EF4-FFF2-40B4-BE49-F238E27FC236}">
                <a16:creationId xmlns:a16="http://schemas.microsoft.com/office/drawing/2014/main" id="{A4E5AB87-EB62-2844-B60E-7E21C3E93463}"/>
              </a:ext>
            </a:extLst>
          </p:cNvPr>
          <p:cNvCxnSpPr>
            <a:cxnSpLocks/>
          </p:cNvCxnSpPr>
          <p:nvPr/>
        </p:nvCxnSpPr>
        <p:spPr>
          <a:xfrm>
            <a:off x="10795101" y="2173873"/>
            <a:ext cx="70143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8FB711B3-B0A0-4D1E-8519-98FDA8C29296}"/>
              </a:ext>
            </a:extLst>
          </p:cNvPr>
          <p:cNvCxnSpPr>
            <a:cxnSpLocks/>
          </p:cNvCxnSpPr>
          <p:nvPr/>
        </p:nvCxnSpPr>
        <p:spPr>
          <a:xfrm>
            <a:off x="1455095" y="5195687"/>
            <a:ext cx="9214152"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6C18E56F-8A8F-4ED6-9D1C-9928A2EDD880}"/>
              </a:ext>
            </a:extLst>
          </p:cNvPr>
          <p:cNvSpPr txBox="1"/>
          <p:nvPr/>
        </p:nvSpPr>
        <p:spPr>
          <a:xfrm>
            <a:off x="480230" y="5057187"/>
            <a:ext cx="907207" cy="276999"/>
          </a:xfrm>
          <a:prstGeom prst="rect">
            <a:avLst/>
          </a:prstGeom>
          <a:solidFill>
            <a:schemeClr val="accent1">
              <a:lumMod val="40000"/>
              <a:lumOff val="60000"/>
            </a:schemeClr>
          </a:solidFill>
          <a:ln>
            <a:noFill/>
          </a:ln>
          <a:effectLst>
            <a:outerShdw blurRad="107950" dist="12700" dir="5400000" algn="ctr">
              <a:srgbClr val="000000"/>
            </a:outerShdw>
          </a:effectLst>
        </p:spPr>
        <p:txBody>
          <a:bodyPr wrap="square" rtlCol="0">
            <a:spAutoFit/>
          </a:bodyPr>
          <a:lstStyle/>
          <a:p>
            <a:pPr algn="ctr"/>
            <a:r>
              <a:rPr lang="es-GT" sz="1200" b="1" dirty="0">
                <a:latin typeface="Montserrat "/>
              </a:rPr>
              <a:t>Tiempo</a:t>
            </a:r>
          </a:p>
        </p:txBody>
      </p:sp>
      <p:cxnSp>
        <p:nvCxnSpPr>
          <p:cNvPr id="38" name="Conector recto de flecha 37">
            <a:extLst>
              <a:ext uri="{FF2B5EF4-FFF2-40B4-BE49-F238E27FC236}">
                <a16:creationId xmlns:a16="http://schemas.microsoft.com/office/drawing/2014/main" id="{324B96E9-9074-4DDF-BFA7-EA0F3B547163}"/>
              </a:ext>
            </a:extLst>
          </p:cNvPr>
          <p:cNvCxnSpPr>
            <a:cxnSpLocks/>
          </p:cNvCxnSpPr>
          <p:nvPr/>
        </p:nvCxnSpPr>
        <p:spPr>
          <a:xfrm flipV="1">
            <a:off x="2809089" y="3247795"/>
            <a:ext cx="902235" cy="969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14E497D-9522-4BF5-A217-D3F23AFF8DEC}"/>
              </a:ext>
            </a:extLst>
          </p:cNvPr>
          <p:cNvCxnSpPr>
            <a:cxnSpLocks/>
          </p:cNvCxnSpPr>
          <p:nvPr/>
        </p:nvCxnSpPr>
        <p:spPr>
          <a:xfrm flipV="1">
            <a:off x="3711324" y="2269018"/>
            <a:ext cx="902235" cy="96947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13F31CDD-074B-4A0F-82D0-628058766956}"/>
              </a:ext>
            </a:extLst>
          </p:cNvPr>
          <p:cNvSpPr txBox="1"/>
          <p:nvPr/>
        </p:nvSpPr>
        <p:spPr>
          <a:xfrm>
            <a:off x="-1" y="6559535"/>
            <a:ext cx="3826565" cy="230832"/>
          </a:xfrm>
          <a:prstGeom prst="rect">
            <a:avLst/>
          </a:prstGeom>
          <a:noFill/>
        </p:spPr>
        <p:txBody>
          <a:bodyPr wrap="square" rtlCol="0">
            <a:spAutoFit/>
          </a:bodyPr>
          <a:lstStyle/>
          <a:p>
            <a:r>
              <a:rPr lang="es-MX" sz="900" dirty="0">
                <a:latin typeface="Montserrat "/>
              </a:rPr>
              <a:t>Fuente: Ponce, K. Programa de Inmunizaciones. DRPAP. 2022 </a:t>
            </a:r>
          </a:p>
        </p:txBody>
      </p:sp>
      <p:sp>
        <p:nvSpPr>
          <p:cNvPr id="45" name="CuadroTexto 44">
            <a:extLst>
              <a:ext uri="{FF2B5EF4-FFF2-40B4-BE49-F238E27FC236}">
                <a16:creationId xmlns:a16="http://schemas.microsoft.com/office/drawing/2014/main" id="{579DD13A-3433-4105-9411-ED8782C7A4EE}"/>
              </a:ext>
            </a:extLst>
          </p:cNvPr>
          <p:cNvSpPr txBox="1"/>
          <p:nvPr/>
        </p:nvSpPr>
        <p:spPr>
          <a:xfrm>
            <a:off x="1687294" y="3539136"/>
            <a:ext cx="1052850" cy="261610"/>
          </a:xfrm>
          <a:prstGeom prst="rect">
            <a:avLst/>
          </a:prstGeom>
          <a:solidFill>
            <a:srgbClr val="C00000"/>
          </a:solidFill>
          <a:ln>
            <a:noFill/>
          </a:ln>
          <a:effectLst/>
        </p:spPr>
        <p:txBody>
          <a:bodyPr wrap="square" rtlCol="0">
            <a:spAutoFit/>
          </a:bodyPr>
          <a:lstStyle/>
          <a:p>
            <a:pPr algn="ctr"/>
            <a:r>
              <a:rPr lang="es-MX" sz="1050" b="1" dirty="0">
                <a:solidFill>
                  <a:schemeClr val="bg1"/>
                </a:solidFill>
                <a:latin typeface="Montserrat "/>
              </a:rPr>
              <a:t>S</a:t>
            </a:r>
            <a:r>
              <a:rPr lang="es-GT" sz="1050" b="1" dirty="0">
                <a:solidFill>
                  <a:schemeClr val="bg1"/>
                </a:solidFill>
                <a:latin typeface="Montserrat "/>
              </a:rPr>
              <a:t>EGUNDA</a:t>
            </a:r>
          </a:p>
        </p:txBody>
      </p:sp>
      <p:pic>
        <p:nvPicPr>
          <p:cNvPr id="52" name="Imagen 51" descr="Diagrama&#10;&#10;Descripción generada automáticamente">
            <a:extLst>
              <a:ext uri="{FF2B5EF4-FFF2-40B4-BE49-F238E27FC236}">
                <a16:creationId xmlns:a16="http://schemas.microsoft.com/office/drawing/2014/main" id="{B94A01B1-74A9-4D34-BEEF-E00E44F5A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076" y="4463403"/>
            <a:ext cx="1120755" cy="780325"/>
          </a:xfrm>
          <a:prstGeom prst="rect">
            <a:avLst/>
          </a:prstGeom>
        </p:spPr>
      </p:pic>
      <p:pic>
        <p:nvPicPr>
          <p:cNvPr id="55" name="Imagen 54" descr="Diagrama&#10;&#10;Descripción generada automáticamente">
            <a:extLst>
              <a:ext uri="{FF2B5EF4-FFF2-40B4-BE49-F238E27FC236}">
                <a16:creationId xmlns:a16="http://schemas.microsoft.com/office/drawing/2014/main" id="{F96E887C-3D93-4AAA-8D9D-4AC022FAC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7366" y="3650511"/>
            <a:ext cx="1120755" cy="780325"/>
          </a:xfrm>
          <a:prstGeom prst="rect">
            <a:avLst/>
          </a:prstGeom>
        </p:spPr>
      </p:pic>
      <p:pic>
        <p:nvPicPr>
          <p:cNvPr id="56" name="Imagen 55" descr="Diagrama&#10;&#10;Descripción generada automáticamente">
            <a:extLst>
              <a:ext uri="{FF2B5EF4-FFF2-40B4-BE49-F238E27FC236}">
                <a16:creationId xmlns:a16="http://schemas.microsoft.com/office/drawing/2014/main" id="{13529FD2-2CE8-4862-AD12-AF2CF20AC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477" y="2752378"/>
            <a:ext cx="1120755" cy="780325"/>
          </a:xfrm>
          <a:prstGeom prst="rect">
            <a:avLst/>
          </a:prstGeom>
        </p:spPr>
      </p:pic>
      <p:sp>
        <p:nvSpPr>
          <p:cNvPr id="61" name="CuadroTexto 60">
            <a:extLst>
              <a:ext uri="{FF2B5EF4-FFF2-40B4-BE49-F238E27FC236}">
                <a16:creationId xmlns:a16="http://schemas.microsoft.com/office/drawing/2014/main" id="{46A89AB3-2827-4413-B1E7-FA92FF0A7E36}"/>
              </a:ext>
            </a:extLst>
          </p:cNvPr>
          <p:cNvSpPr txBox="1"/>
          <p:nvPr/>
        </p:nvSpPr>
        <p:spPr>
          <a:xfrm>
            <a:off x="578423" y="594904"/>
            <a:ext cx="1267803" cy="646331"/>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spAutoFit/>
          </a:bodyPr>
          <a:lstStyle/>
          <a:p>
            <a:pPr algn="ctr"/>
            <a:r>
              <a:rPr lang="es-GT" sz="1200" b="1" dirty="0">
                <a:latin typeface="Montserrat "/>
              </a:rPr>
              <a:t>Esquema primario</a:t>
            </a:r>
          </a:p>
          <a:p>
            <a:pPr algn="ctr"/>
            <a:r>
              <a:rPr lang="es-GT" sz="1200" b="1" i="1" dirty="0">
                <a:latin typeface="Montserrat "/>
              </a:rPr>
              <a:t>extendido</a:t>
            </a:r>
          </a:p>
        </p:txBody>
      </p:sp>
      <p:sp>
        <p:nvSpPr>
          <p:cNvPr id="46" name="CuadroTexto 45">
            <a:extLst>
              <a:ext uri="{FF2B5EF4-FFF2-40B4-BE49-F238E27FC236}">
                <a16:creationId xmlns:a16="http://schemas.microsoft.com/office/drawing/2014/main" id="{6A207AB3-68EB-4E29-B52E-52D01C154C65}"/>
              </a:ext>
            </a:extLst>
          </p:cNvPr>
          <p:cNvSpPr txBox="1"/>
          <p:nvPr/>
        </p:nvSpPr>
        <p:spPr>
          <a:xfrm>
            <a:off x="1077721" y="4458641"/>
            <a:ext cx="1052850" cy="261610"/>
          </a:xfrm>
          <a:prstGeom prst="rect">
            <a:avLst/>
          </a:prstGeom>
          <a:solidFill>
            <a:srgbClr val="C00000"/>
          </a:solidFill>
          <a:ln>
            <a:noFill/>
          </a:ln>
          <a:effectLst/>
        </p:spPr>
        <p:txBody>
          <a:bodyPr wrap="square" rtlCol="0">
            <a:spAutoFit/>
          </a:bodyPr>
          <a:lstStyle/>
          <a:p>
            <a:pPr algn="ctr"/>
            <a:r>
              <a:rPr lang="es-MX" sz="1050" b="1" dirty="0">
                <a:solidFill>
                  <a:schemeClr val="bg1"/>
                </a:solidFill>
                <a:latin typeface="Montserrat "/>
              </a:rPr>
              <a:t>PRIMERA</a:t>
            </a:r>
            <a:endParaRPr lang="es-GT" sz="1050" b="1" dirty="0">
              <a:solidFill>
                <a:schemeClr val="bg1"/>
              </a:solidFill>
              <a:latin typeface="Montserrat "/>
            </a:endParaRPr>
          </a:p>
        </p:txBody>
      </p:sp>
      <p:cxnSp>
        <p:nvCxnSpPr>
          <p:cNvPr id="36" name="Conector recto 35">
            <a:extLst>
              <a:ext uri="{FF2B5EF4-FFF2-40B4-BE49-F238E27FC236}">
                <a16:creationId xmlns:a16="http://schemas.microsoft.com/office/drawing/2014/main" id="{C5684D64-7E28-43CA-85AF-38D68EAA9CD1}"/>
              </a:ext>
            </a:extLst>
          </p:cNvPr>
          <p:cNvCxnSpPr>
            <a:cxnSpLocks/>
          </p:cNvCxnSpPr>
          <p:nvPr/>
        </p:nvCxnSpPr>
        <p:spPr>
          <a:xfrm>
            <a:off x="4950525" y="2216039"/>
            <a:ext cx="586415" cy="35068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18500F8D-0DAA-4DE6-A275-53FB1379BB6F}"/>
              </a:ext>
            </a:extLst>
          </p:cNvPr>
          <p:cNvCxnSpPr>
            <a:cxnSpLocks/>
          </p:cNvCxnSpPr>
          <p:nvPr/>
        </p:nvCxnSpPr>
        <p:spPr>
          <a:xfrm flipV="1">
            <a:off x="5552260" y="2227210"/>
            <a:ext cx="424489" cy="32833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74B59025-360D-468A-B508-FE0D2F83E21F}"/>
              </a:ext>
            </a:extLst>
          </p:cNvPr>
          <p:cNvCxnSpPr>
            <a:cxnSpLocks/>
          </p:cNvCxnSpPr>
          <p:nvPr/>
        </p:nvCxnSpPr>
        <p:spPr>
          <a:xfrm flipV="1">
            <a:off x="6466966" y="4162179"/>
            <a:ext cx="902235" cy="969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338E2257-E6B4-43F8-81DE-D2C62BF863E1}"/>
              </a:ext>
            </a:extLst>
          </p:cNvPr>
          <p:cNvCxnSpPr>
            <a:cxnSpLocks/>
          </p:cNvCxnSpPr>
          <p:nvPr/>
        </p:nvCxnSpPr>
        <p:spPr>
          <a:xfrm flipV="1">
            <a:off x="7381304" y="3174461"/>
            <a:ext cx="902235" cy="969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E99AC887-4CD8-4F52-B3BA-42F8986D9881}"/>
              </a:ext>
            </a:extLst>
          </p:cNvPr>
          <p:cNvCxnSpPr>
            <a:cxnSpLocks/>
          </p:cNvCxnSpPr>
          <p:nvPr/>
        </p:nvCxnSpPr>
        <p:spPr>
          <a:xfrm flipV="1">
            <a:off x="8283539" y="2195684"/>
            <a:ext cx="902235" cy="96947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C88CCF97-D6F1-427B-B9C7-AADF96BEBAD2}"/>
              </a:ext>
            </a:extLst>
          </p:cNvPr>
          <p:cNvSpPr txBox="1"/>
          <p:nvPr/>
        </p:nvSpPr>
        <p:spPr>
          <a:xfrm>
            <a:off x="6259509" y="3465802"/>
            <a:ext cx="1052850" cy="261610"/>
          </a:xfrm>
          <a:prstGeom prst="rect">
            <a:avLst/>
          </a:prstGeom>
          <a:solidFill>
            <a:srgbClr val="C00000"/>
          </a:solidFill>
          <a:ln>
            <a:noFill/>
          </a:ln>
          <a:effectLst/>
        </p:spPr>
        <p:txBody>
          <a:bodyPr wrap="square" rtlCol="0">
            <a:spAutoFit/>
          </a:bodyPr>
          <a:lstStyle/>
          <a:p>
            <a:pPr algn="ctr"/>
            <a:r>
              <a:rPr lang="es-MX" sz="1050" b="1" dirty="0">
                <a:solidFill>
                  <a:schemeClr val="bg1"/>
                </a:solidFill>
                <a:latin typeface="Montserrat "/>
              </a:rPr>
              <a:t>S</a:t>
            </a:r>
            <a:r>
              <a:rPr lang="es-GT" sz="1050" b="1" dirty="0">
                <a:solidFill>
                  <a:schemeClr val="bg1"/>
                </a:solidFill>
                <a:latin typeface="Montserrat "/>
              </a:rPr>
              <a:t>EGUNDA</a:t>
            </a:r>
          </a:p>
        </p:txBody>
      </p:sp>
      <p:pic>
        <p:nvPicPr>
          <p:cNvPr id="64" name="Imagen 63" descr="Diagrama&#10;&#10;Descripción generada automáticamente">
            <a:extLst>
              <a:ext uri="{FF2B5EF4-FFF2-40B4-BE49-F238E27FC236}">
                <a16:creationId xmlns:a16="http://schemas.microsoft.com/office/drawing/2014/main" id="{F71DF572-E79E-416C-BC53-14DDCDA8E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91" y="4390069"/>
            <a:ext cx="1120755" cy="780325"/>
          </a:xfrm>
          <a:prstGeom prst="rect">
            <a:avLst/>
          </a:prstGeom>
        </p:spPr>
      </p:pic>
      <p:pic>
        <p:nvPicPr>
          <p:cNvPr id="65" name="Imagen 64" descr="Diagrama&#10;&#10;Descripción generada automáticamente">
            <a:extLst>
              <a:ext uri="{FF2B5EF4-FFF2-40B4-BE49-F238E27FC236}">
                <a16:creationId xmlns:a16="http://schemas.microsoft.com/office/drawing/2014/main" id="{A453D183-6DF7-4E79-AE0C-D67C4A3E9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581" y="3577177"/>
            <a:ext cx="1120755" cy="780325"/>
          </a:xfrm>
          <a:prstGeom prst="rect">
            <a:avLst/>
          </a:prstGeom>
        </p:spPr>
      </p:pic>
      <p:pic>
        <p:nvPicPr>
          <p:cNvPr id="66" name="Imagen 65" descr="Diagrama&#10;&#10;Descripción generada automáticamente">
            <a:extLst>
              <a:ext uri="{FF2B5EF4-FFF2-40B4-BE49-F238E27FC236}">
                <a16:creationId xmlns:a16="http://schemas.microsoft.com/office/drawing/2014/main" id="{C59B40A2-6563-4A09-B798-6B3B807D7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8692" y="2679044"/>
            <a:ext cx="1120755" cy="780325"/>
          </a:xfrm>
          <a:prstGeom prst="rect">
            <a:avLst/>
          </a:prstGeom>
        </p:spPr>
      </p:pic>
      <p:sp>
        <p:nvSpPr>
          <p:cNvPr id="67" name="CuadroTexto 66">
            <a:extLst>
              <a:ext uri="{FF2B5EF4-FFF2-40B4-BE49-F238E27FC236}">
                <a16:creationId xmlns:a16="http://schemas.microsoft.com/office/drawing/2014/main" id="{3B06E80E-909D-447C-89F1-C7D1A79DC9AA}"/>
              </a:ext>
            </a:extLst>
          </p:cNvPr>
          <p:cNvSpPr txBox="1"/>
          <p:nvPr/>
        </p:nvSpPr>
        <p:spPr>
          <a:xfrm>
            <a:off x="5649936" y="4385307"/>
            <a:ext cx="1052850" cy="261610"/>
          </a:xfrm>
          <a:prstGeom prst="rect">
            <a:avLst/>
          </a:prstGeom>
          <a:solidFill>
            <a:srgbClr val="C00000"/>
          </a:solidFill>
          <a:ln>
            <a:noFill/>
          </a:ln>
          <a:effectLst/>
        </p:spPr>
        <p:txBody>
          <a:bodyPr wrap="square" rtlCol="0">
            <a:spAutoFit/>
          </a:bodyPr>
          <a:lstStyle/>
          <a:p>
            <a:pPr algn="ctr"/>
            <a:r>
              <a:rPr lang="es-MX" sz="1050" b="1" dirty="0">
                <a:solidFill>
                  <a:schemeClr val="bg1"/>
                </a:solidFill>
                <a:latin typeface="Montserrat "/>
              </a:rPr>
              <a:t>PRIMERA</a:t>
            </a:r>
            <a:endParaRPr lang="es-GT" sz="1050" b="1" dirty="0">
              <a:solidFill>
                <a:schemeClr val="bg1"/>
              </a:solidFill>
              <a:latin typeface="Montserrat "/>
            </a:endParaRPr>
          </a:p>
        </p:txBody>
      </p:sp>
      <p:sp>
        <p:nvSpPr>
          <p:cNvPr id="68" name="CuadroTexto 67">
            <a:extLst>
              <a:ext uri="{FF2B5EF4-FFF2-40B4-BE49-F238E27FC236}">
                <a16:creationId xmlns:a16="http://schemas.microsoft.com/office/drawing/2014/main" id="{2E648673-66C0-4B29-A58E-392CA1E1EC15}"/>
              </a:ext>
            </a:extLst>
          </p:cNvPr>
          <p:cNvSpPr txBox="1"/>
          <p:nvPr/>
        </p:nvSpPr>
        <p:spPr>
          <a:xfrm>
            <a:off x="5077232" y="2641416"/>
            <a:ext cx="1052850" cy="253916"/>
          </a:xfrm>
          <a:prstGeom prst="rect">
            <a:avLst/>
          </a:prstGeom>
          <a:solidFill>
            <a:srgbClr val="7030A0"/>
          </a:solidFill>
          <a:ln>
            <a:solidFill>
              <a:srgbClr val="7030A0"/>
            </a:solidFill>
          </a:ln>
          <a:effectLst/>
        </p:spPr>
        <p:txBody>
          <a:bodyPr wrap="square" rtlCol="0">
            <a:spAutoFit/>
          </a:bodyPr>
          <a:lstStyle>
            <a:defPPr>
              <a:defRPr lang="en-US"/>
            </a:defPPr>
            <a:lvl1pPr algn="ctr">
              <a:defRPr sz="1050" b="1">
                <a:solidFill>
                  <a:schemeClr val="bg1"/>
                </a:solidFill>
                <a:latin typeface="Montserrat "/>
              </a:defRPr>
            </a:lvl1pPr>
          </a:lstStyle>
          <a:p>
            <a:r>
              <a:rPr lang="es-MX" dirty="0"/>
              <a:t>4TA DOSIS</a:t>
            </a:r>
            <a:endParaRPr lang="es-GT" dirty="0"/>
          </a:p>
        </p:txBody>
      </p:sp>
      <p:sp>
        <p:nvSpPr>
          <p:cNvPr id="69" name="CuadroTexto 68">
            <a:extLst>
              <a:ext uri="{FF2B5EF4-FFF2-40B4-BE49-F238E27FC236}">
                <a16:creationId xmlns:a16="http://schemas.microsoft.com/office/drawing/2014/main" id="{F099E33F-809F-456E-8DF1-F18FD25C4FAB}"/>
              </a:ext>
            </a:extLst>
          </p:cNvPr>
          <p:cNvSpPr txBox="1"/>
          <p:nvPr/>
        </p:nvSpPr>
        <p:spPr>
          <a:xfrm>
            <a:off x="9894600" y="2595723"/>
            <a:ext cx="1052850" cy="253916"/>
          </a:xfrm>
          <a:prstGeom prst="rect">
            <a:avLst/>
          </a:prstGeom>
          <a:solidFill>
            <a:srgbClr val="7030A0"/>
          </a:solidFill>
          <a:ln>
            <a:solidFill>
              <a:srgbClr val="7030A0"/>
            </a:solidFill>
          </a:ln>
          <a:effectLst/>
        </p:spPr>
        <p:txBody>
          <a:bodyPr wrap="square" rtlCol="0">
            <a:spAutoFit/>
          </a:bodyPr>
          <a:lstStyle>
            <a:defPPr>
              <a:defRPr lang="en-US"/>
            </a:defPPr>
            <a:lvl1pPr algn="ctr">
              <a:defRPr sz="1050" b="1">
                <a:solidFill>
                  <a:schemeClr val="bg1"/>
                </a:solidFill>
                <a:latin typeface="Montserrat "/>
              </a:defRPr>
            </a:lvl1pPr>
          </a:lstStyle>
          <a:p>
            <a:r>
              <a:rPr lang="es-MX" dirty="0"/>
              <a:t>4TA DOSIS</a:t>
            </a:r>
            <a:endParaRPr lang="es-GT" dirty="0"/>
          </a:p>
        </p:txBody>
      </p:sp>
      <p:sp>
        <p:nvSpPr>
          <p:cNvPr id="41" name="CuadroTexto 40">
            <a:extLst>
              <a:ext uri="{FF2B5EF4-FFF2-40B4-BE49-F238E27FC236}">
                <a16:creationId xmlns:a16="http://schemas.microsoft.com/office/drawing/2014/main" id="{54B8D729-0225-DB46-B63F-9A58C27D1D5F}"/>
              </a:ext>
            </a:extLst>
          </p:cNvPr>
          <p:cNvSpPr txBox="1"/>
          <p:nvPr/>
        </p:nvSpPr>
        <p:spPr>
          <a:xfrm>
            <a:off x="218577" y="2091093"/>
            <a:ext cx="1837247" cy="276999"/>
          </a:xfrm>
          <a:prstGeom prst="rect">
            <a:avLst/>
          </a:prstGeom>
          <a:solidFill>
            <a:schemeClr val="accent1">
              <a:lumMod val="40000"/>
              <a:lumOff val="60000"/>
            </a:schemeClr>
          </a:solidFill>
          <a:ln>
            <a:noFill/>
          </a:ln>
          <a:effectLst>
            <a:outerShdw blurRad="107950" dist="12700" dir="5400000" algn="ctr">
              <a:srgbClr val="000000"/>
            </a:outerShdw>
          </a:effectLst>
        </p:spPr>
        <p:txBody>
          <a:bodyPr wrap="square" rtlCol="0">
            <a:spAutoFit/>
          </a:bodyPr>
          <a:lstStyle/>
          <a:p>
            <a:pPr algn="ctr"/>
            <a:r>
              <a:rPr lang="es-GT" sz="1200" b="1" dirty="0">
                <a:latin typeface="Montserrat "/>
              </a:rPr>
              <a:t>Inmunidad Deseada </a:t>
            </a:r>
          </a:p>
        </p:txBody>
      </p:sp>
      <p:sp>
        <p:nvSpPr>
          <p:cNvPr id="72" name="CuadroTexto 71">
            <a:extLst>
              <a:ext uri="{FF2B5EF4-FFF2-40B4-BE49-F238E27FC236}">
                <a16:creationId xmlns:a16="http://schemas.microsoft.com/office/drawing/2014/main" id="{39975569-56FB-48FC-9756-C212A1DE0948}"/>
              </a:ext>
            </a:extLst>
          </p:cNvPr>
          <p:cNvSpPr txBox="1"/>
          <p:nvPr/>
        </p:nvSpPr>
        <p:spPr>
          <a:xfrm>
            <a:off x="10715754" y="594904"/>
            <a:ext cx="1267803" cy="646331"/>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spAutoFit/>
          </a:bodyPr>
          <a:lstStyle/>
          <a:p>
            <a:pPr algn="ctr"/>
            <a:r>
              <a:rPr lang="es-GT" sz="1200" b="1" dirty="0">
                <a:latin typeface="Montserrat "/>
              </a:rPr>
              <a:t>Esquema primario</a:t>
            </a:r>
          </a:p>
          <a:p>
            <a:pPr algn="ctr"/>
            <a:r>
              <a:rPr lang="es-GT" sz="1200" b="1" i="1" dirty="0">
                <a:latin typeface="Montserrat "/>
              </a:rPr>
              <a:t>+ Refuerzo</a:t>
            </a:r>
          </a:p>
        </p:txBody>
      </p:sp>
    </p:spTree>
    <p:extLst>
      <p:ext uri="{BB962C8B-B14F-4D97-AF65-F5344CB8AC3E}">
        <p14:creationId xmlns:p14="http://schemas.microsoft.com/office/powerpoint/2010/main" val="376764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E6390A9-D308-41F7-86A8-8F5F2FA7C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 y="0"/>
            <a:ext cx="12167616" cy="6858000"/>
          </a:xfrm>
          <a:prstGeom prst="rect">
            <a:avLst/>
          </a:prstGeom>
        </p:spPr>
      </p:pic>
      <p:sp>
        <p:nvSpPr>
          <p:cNvPr id="8" name="CuadroTexto 7">
            <a:extLst>
              <a:ext uri="{FF2B5EF4-FFF2-40B4-BE49-F238E27FC236}">
                <a16:creationId xmlns:a16="http://schemas.microsoft.com/office/drawing/2014/main" id="{14B5D360-8628-4646-93CF-614044DA8A4E}"/>
              </a:ext>
            </a:extLst>
          </p:cNvPr>
          <p:cNvSpPr txBox="1"/>
          <p:nvPr/>
        </p:nvSpPr>
        <p:spPr>
          <a:xfrm>
            <a:off x="2522764" y="1569858"/>
            <a:ext cx="8646090" cy="4098558"/>
          </a:xfrm>
          <a:prstGeom prst="rect">
            <a:avLst/>
          </a:prstGeom>
          <a:noFill/>
        </p:spPr>
        <p:txBody>
          <a:bodyPr wrap="square">
            <a:spAutoFit/>
          </a:bodyPr>
          <a:lstStyle/>
          <a:p>
            <a:pPr algn="just"/>
            <a:r>
              <a:rPr lang="es-GT" sz="3200" b="1" dirty="0">
                <a:solidFill>
                  <a:srgbClr val="006DBF"/>
                </a:solidFill>
                <a:latin typeface="Montserrat" pitchFamily="2" charset="77"/>
              </a:rPr>
              <a:t>Objetivo: </a:t>
            </a:r>
          </a:p>
          <a:p>
            <a:pPr algn="just"/>
            <a:endParaRPr lang="es-GT" sz="2000" dirty="0">
              <a:latin typeface="Montserrat" pitchFamily="2" charset="77"/>
            </a:endParaRPr>
          </a:p>
          <a:p>
            <a:pPr algn="just">
              <a:lnSpc>
                <a:spcPct val="150000"/>
              </a:lnSpc>
              <a:spcAft>
                <a:spcPts val="1000"/>
              </a:spcAft>
            </a:pPr>
            <a:r>
              <a:rPr lang="es-GT" sz="2000" b="1" u="sng" dirty="0">
                <a:effectLst/>
                <a:latin typeface="Montserrat" panose="00000500000000000000" pitchFamily="2" charset="0"/>
                <a:ea typeface="Montserrat" panose="00000500000000000000" pitchFamily="2" charset="0"/>
                <a:cs typeface="Montserrat" panose="00000500000000000000" pitchFamily="2" charset="0"/>
              </a:rPr>
              <a:t>Disminuir el riesgo de morbimortalidad</a:t>
            </a:r>
            <a:r>
              <a:rPr lang="es-GT" sz="2000" dirty="0">
                <a:effectLst/>
                <a:latin typeface="Montserrat" panose="00000500000000000000" pitchFamily="2" charset="0"/>
                <a:ea typeface="Montserrat" panose="00000500000000000000" pitchFamily="2" charset="0"/>
                <a:cs typeface="Montserrat" panose="00000500000000000000" pitchFamily="2" charset="0"/>
              </a:rPr>
              <a:t> por COVID-19 en la </a:t>
            </a:r>
            <a:r>
              <a:rPr lang="es-GT" sz="2000" b="1" dirty="0">
                <a:effectLst/>
                <a:latin typeface="Montserrat" panose="00000500000000000000" pitchFamily="2" charset="0"/>
                <a:ea typeface="Montserrat" panose="00000500000000000000" pitchFamily="2" charset="0"/>
                <a:cs typeface="Montserrat" panose="00000500000000000000" pitchFamily="2" charset="0"/>
              </a:rPr>
              <a:t>población en riesgo </a:t>
            </a:r>
            <a:r>
              <a:rPr lang="es-GT" sz="2000" dirty="0">
                <a:effectLst/>
                <a:latin typeface="Montserrat" panose="00000500000000000000" pitchFamily="2" charset="0"/>
                <a:ea typeface="Montserrat" panose="00000500000000000000" pitchFamily="2" charset="0"/>
                <a:cs typeface="Montserrat" panose="00000500000000000000" pitchFamily="2" charset="0"/>
              </a:rPr>
              <a:t>e inmunocompromiso que ya completaron el  esquema de vacunación primario, para su protección a las variantes de preocupación -VOC- circulantes a nivel nacional  y </a:t>
            </a:r>
            <a:r>
              <a:rPr lang="es-GT" sz="2000" b="1" dirty="0">
                <a:effectLst/>
                <a:latin typeface="Montserrat" panose="00000500000000000000" pitchFamily="2" charset="0"/>
                <a:ea typeface="Montserrat" panose="00000500000000000000" pitchFamily="2" charset="0"/>
                <a:cs typeface="Montserrat" panose="00000500000000000000" pitchFamily="2" charset="0"/>
              </a:rPr>
              <a:t>reestablecer la eficacia y respuesta </a:t>
            </a:r>
            <a:r>
              <a:rPr lang="es-GT" sz="2000" dirty="0">
                <a:effectLst/>
                <a:latin typeface="Montserrat" panose="00000500000000000000" pitchFamily="2" charset="0"/>
                <a:ea typeface="Montserrat" panose="00000500000000000000" pitchFamily="2" charset="0"/>
                <a:cs typeface="Montserrat" panose="00000500000000000000" pitchFamily="2" charset="0"/>
              </a:rPr>
              <a:t>de la vacuna contra el COVID-19, a fin de prevenir la enfermedad grave por COVID-19. </a:t>
            </a:r>
            <a:endParaRPr lang="es-GT" sz="2000" dirty="0">
              <a:effectLst/>
              <a:latin typeface="Calibri" panose="020F0502020204030204" pitchFamily="34" charset="0"/>
              <a:ea typeface="Calibri" panose="020F0502020204030204" pitchFamily="34" charset="0"/>
            </a:endParaRPr>
          </a:p>
          <a:p>
            <a:pPr algn="just"/>
            <a:endParaRPr lang="es-GT" sz="2000" dirty="0">
              <a:latin typeface="Montserrat" pitchFamily="2" charset="77"/>
            </a:endParaRPr>
          </a:p>
        </p:txBody>
      </p:sp>
    </p:spTree>
    <p:extLst>
      <p:ext uri="{BB962C8B-B14F-4D97-AF65-F5344CB8AC3E}">
        <p14:creationId xmlns:p14="http://schemas.microsoft.com/office/powerpoint/2010/main" val="67288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E0624-6411-6949-B1F7-DEB68AA76A70}"/>
              </a:ext>
            </a:extLst>
          </p:cNvPr>
          <p:cNvSpPr>
            <a:spLocks noGrp="1"/>
          </p:cNvSpPr>
          <p:nvPr>
            <p:ph type="title"/>
          </p:nvPr>
        </p:nvSpPr>
        <p:spPr/>
        <p:txBody>
          <a:bodyPr/>
          <a:lstStyle/>
          <a:p>
            <a:endParaRPr lang="es-GT"/>
          </a:p>
        </p:txBody>
      </p:sp>
      <p:graphicFrame>
        <p:nvGraphicFramePr>
          <p:cNvPr id="9" name="Marcador de contenido 8">
            <a:extLst>
              <a:ext uri="{FF2B5EF4-FFF2-40B4-BE49-F238E27FC236}">
                <a16:creationId xmlns:a16="http://schemas.microsoft.com/office/drawing/2014/main" id="{2CE5E8DE-B32A-764C-87ED-C74C0D9E0E21}"/>
              </a:ext>
            </a:extLst>
          </p:cNvPr>
          <p:cNvGraphicFramePr>
            <a:graphicFrameLocks noGrp="1"/>
          </p:cNvGraphicFramePr>
          <p:nvPr>
            <p:ph sz="half" idx="1"/>
          </p:nvPr>
        </p:nvGraphicFramePr>
        <p:xfrm>
          <a:off x="838200" y="2961946"/>
          <a:ext cx="5181601" cy="2152028"/>
        </p:xfrm>
        <a:graphic>
          <a:graphicData uri="http://schemas.openxmlformats.org/drawingml/2006/table">
            <a:tbl>
              <a:tblPr firstRow="1" firstCol="1" bandRow="1">
                <a:tableStyleId>{5C22544A-7EE6-4342-B048-85BDC9FD1C3A}</a:tableStyleId>
              </a:tblPr>
              <a:tblGrid>
                <a:gridCol w="1349490">
                  <a:extLst>
                    <a:ext uri="{9D8B030D-6E8A-4147-A177-3AD203B41FA5}">
                      <a16:colId xmlns:a16="http://schemas.microsoft.com/office/drawing/2014/main" val="1851491202"/>
                    </a:ext>
                  </a:extLst>
                </a:gridCol>
                <a:gridCol w="1349490">
                  <a:extLst>
                    <a:ext uri="{9D8B030D-6E8A-4147-A177-3AD203B41FA5}">
                      <a16:colId xmlns:a16="http://schemas.microsoft.com/office/drawing/2014/main" val="1411173700"/>
                    </a:ext>
                  </a:extLst>
                </a:gridCol>
                <a:gridCol w="1147800">
                  <a:extLst>
                    <a:ext uri="{9D8B030D-6E8A-4147-A177-3AD203B41FA5}">
                      <a16:colId xmlns:a16="http://schemas.microsoft.com/office/drawing/2014/main" val="64754526"/>
                    </a:ext>
                  </a:extLst>
                </a:gridCol>
                <a:gridCol w="1334821">
                  <a:extLst>
                    <a:ext uri="{9D8B030D-6E8A-4147-A177-3AD203B41FA5}">
                      <a16:colId xmlns:a16="http://schemas.microsoft.com/office/drawing/2014/main" val="3999121359"/>
                    </a:ext>
                  </a:extLst>
                </a:gridCol>
              </a:tblGrid>
              <a:tr h="412600">
                <a:tc gridSpan="4">
                  <a:txBody>
                    <a:bodyPr/>
                    <a:lstStyle/>
                    <a:p>
                      <a:pPr algn="ctr">
                        <a:lnSpc>
                          <a:spcPct val="115000"/>
                        </a:lnSpc>
                        <a:spcAft>
                          <a:spcPts val="1000"/>
                        </a:spcAft>
                      </a:pPr>
                      <a:r>
                        <a:rPr lang="es-GT" sz="900">
                          <a:effectLst/>
                        </a:rPr>
                        <a:t>DOSIS DE REFUERZO</a:t>
                      </a:r>
                    </a:p>
                    <a:p>
                      <a:pPr algn="ctr">
                        <a:lnSpc>
                          <a:spcPct val="115000"/>
                        </a:lnSpc>
                        <a:spcAft>
                          <a:spcPts val="1000"/>
                        </a:spcAft>
                      </a:pPr>
                      <a:r>
                        <a:rPr lang="es-GT" sz="900">
                          <a:effectLst/>
                        </a:rPr>
                        <a:t>Población que NO PRESENTA factor de riesgo de inmunosupresión o enfermedad crónica.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694067962"/>
                  </a:ext>
                </a:extLst>
              </a:tr>
              <a:tr h="676421">
                <a:tc>
                  <a:txBody>
                    <a:bodyPr/>
                    <a:lstStyle/>
                    <a:p>
                      <a:pPr algn="ctr">
                        <a:lnSpc>
                          <a:spcPct val="115000"/>
                        </a:lnSpc>
                        <a:spcAft>
                          <a:spcPts val="1000"/>
                        </a:spcAft>
                      </a:pPr>
                      <a:r>
                        <a:rPr lang="es-GT" sz="900">
                          <a:effectLst/>
                        </a:rPr>
                        <a:t> </a:t>
                      </a:r>
                    </a:p>
                    <a:p>
                      <a:pPr algn="ctr">
                        <a:lnSpc>
                          <a:spcPct val="115000"/>
                        </a:lnSpc>
                        <a:spcAft>
                          <a:spcPts val="1000"/>
                        </a:spcAft>
                      </a:pPr>
                      <a:r>
                        <a:rPr lang="es-GT" sz="900">
                          <a:effectLst/>
                        </a:rPr>
                        <a:t>Grupo de poblaci</a:t>
                      </a:r>
                      <a:r>
                        <a:rPr lang="en-US" sz="900">
                          <a:effectLst/>
                        </a:rPr>
                        <a:t>ó</a:t>
                      </a:r>
                      <a:r>
                        <a:rPr lang="es-GT" sz="900">
                          <a:effectLst/>
                        </a:rPr>
                        <a:t>n</a:t>
                      </a:r>
                    </a:p>
                    <a:p>
                      <a:pPr algn="ctr">
                        <a:lnSpc>
                          <a:spcPct val="115000"/>
                        </a:lnSpc>
                        <a:spcAft>
                          <a:spcPts val="1000"/>
                        </a:spcAft>
                      </a:pPr>
                      <a:r>
                        <a:rPr lang="es-GT" sz="900">
                          <a:effectLst/>
                        </a:rPr>
                        <a:t> </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n-US" sz="900">
                          <a:effectLst/>
                        </a:rPr>
                        <a:t>Esquema primario</a:t>
                      </a:r>
                      <a:endParaRPr lang="es-GT" sz="900">
                        <a:effectLst/>
                      </a:endParaRPr>
                    </a:p>
                    <a:p>
                      <a:pPr algn="ctr">
                        <a:lnSpc>
                          <a:spcPct val="115000"/>
                        </a:lnSpc>
                        <a:spcAft>
                          <a:spcPts val="1000"/>
                        </a:spcAft>
                      </a:pPr>
                      <a:r>
                        <a:rPr lang="en-US" sz="900">
                          <a:effectLst/>
                        </a:rPr>
                        <a:t>(2 dosis)</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s-GT" sz="900">
                          <a:effectLst/>
                        </a:rPr>
                        <a:t>Dosis de Refuerzo recomendada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s-GT" sz="900">
                          <a:effectLst/>
                        </a:rPr>
                        <a:t>Intervalo mínimo para  administrar  dosis de refuerzo </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extLst>
                  <a:ext uri="{0D108BD9-81ED-4DB2-BD59-A6C34878D82A}">
                    <a16:rowId xmlns:a16="http://schemas.microsoft.com/office/drawing/2014/main" val="3691991526"/>
                  </a:ext>
                </a:extLst>
              </a:tr>
              <a:tr h="188069">
                <a:tc rowSpan="4">
                  <a:txBody>
                    <a:bodyPr/>
                    <a:lstStyle/>
                    <a:p>
                      <a:pPr algn="ctr">
                        <a:lnSpc>
                          <a:spcPct val="150000"/>
                        </a:lnSpc>
                        <a:spcAft>
                          <a:spcPts val="800"/>
                        </a:spcAft>
                      </a:pPr>
                      <a:r>
                        <a:rPr lang="es-GT" sz="900">
                          <a:effectLst/>
                        </a:rPr>
                        <a:t>Población </a:t>
                      </a:r>
                      <a:br>
                        <a:rPr lang="es-GT" sz="900">
                          <a:effectLst/>
                        </a:rPr>
                      </a:br>
                      <a:r>
                        <a:rPr lang="es-GT" sz="900">
                          <a:effectLst/>
                        </a:rPr>
                        <a:t>18 años en adelante</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50000"/>
                        </a:lnSpc>
                        <a:spcAft>
                          <a:spcPts val="1000"/>
                        </a:spcAft>
                      </a:pPr>
                      <a:r>
                        <a:rPr lang="en-US" sz="900">
                          <a:effectLst/>
                        </a:rPr>
                        <a:t>Moderna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2">
                  <a:txBody>
                    <a:bodyPr/>
                    <a:lstStyle/>
                    <a:p>
                      <a:pPr algn="ctr">
                        <a:lnSpc>
                          <a:spcPct val="150000"/>
                        </a:lnSpc>
                        <a:spcAft>
                          <a:spcPts val="1000"/>
                        </a:spcAft>
                      </a:pPr>
                      <a:r>
                        <a:rPr lang="en-US" sz="900">
                          <a:effectLst/>
                        </a:rPr>
                        <a:t>Moderna o Pfizer</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4">
                  <a:txBody>
                    <a:bodyPr/>
                    <a:lstStyle/>
                    <a:p>
                      <a:pPr algn="ctr">
                        <a:lnSpc>
                          <a:spcPct val="150000"/>
                        </a:lnSpc>
                        <a:spcAft>
                          <a:spcPts val="1000"/>
                        </a:spcAft>
                      </a:pPr>
                      <a:r>
                        <a:rPr lang="es-GT" sz="900">
                          <a:effectLst/>
                        </a:rPr>
                        <a:t>3 meses posterior a segunda dosis del esquema primario.</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extLst>
                  <a:ext uri="{0D108BD9-81ED-4DB2-BD59-A6C34878D82A}">
                    <a16:rowId xmlns:a16="http://schemas.microsoft.com/office/drawing/2014/main" val="2783087282"/>
                  </a:ext>
                </a:extLst>
              </a:tr>
              <a:tr h="188069">
                <a:tc vMerge="1">
                  <a:txBody>
                    <a:bodyPr/>
                    <a:lstStyle/>
                    <a:p>
                      <a:endParaRPr lang="es-GT"/>
                    </a:p>
                  </a:txBody>
                  <a:tcPr/>
                </a:tc>
                <a:tc>
                  <a:txBody>
                    <a:bodyPr/>
                    <a:lstStyle/>
                    <a:p>
                      <a:pPr algn="ctr">
                        <a:lnSpc>
                          <a:spcPct val="150000"/>
                        </a:lnSpc>
                        <a:spcAft>
                          <a:spcPts val="1000"/>
                        </a:spcAft>
                      </a:pPr>
                      <a:r>
                        <a:rPr lang="en-US" sz="900">
                          <a:effectLst/>
                        </a:rPr>
                        <a:t>Pfizer</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2901572864"/>
                  </a:ext>
                </a:extLst>
              </a:tr>
              <a:tr h="188069">
                <a:tc vMerge="1">
                  <a:txBody>
                    <a:bodyPr/>
                    <a:lstStyle/>
                    <a:p>
                      <a:endParaRPr lang="es-GT"/>
                    </a:p>
                  </a:txBody>
                  <a:tcPr/>
                </a:tc>
                <a:tc>
                  <a:txBody>
                    <a:bodyPr/>
                    <a:lstStyle/>
                    <a:p>
                      <a:pPr algn="ctr">
                        <a:lnSpc>
                          <a:spcPct val="150000"/>
                        </a:lnSpc>
                        <a:spcAft>
                          <a:spcPts val="1000"/>
                        </a:spcAft>
                      </a:pPr>
                      <a:r>
                        <a:rPr lang="en-US" sz="900">
                          <a:effectLst/>
                        </a:rPr>
                        <a:t>Astra Zeneca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2">
                  <a:txBody>
                    <a:bodyPr/>
                    <a:lstStyle/>
                    <a:p>
                      <a:pPr algn="ctr"/>
                      <a:r>
                        <a:rPr lang="es-US" sz="900">
                          <a:effectLst/>
                        </a:rPr>
                        <a:t>Moderna, Pfizer Astra Zeneca o Sputnik V </a:t>
                      </a:r>
                      <a:r>
                        <a:rPr lang="es-GT" sz="900">
                          <a:effectLst/>
                        </a:rPr>
                        <a:t> componente 1</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extLst>
                  <a:ext uri="{0D108BD9-81ED-4DB2-BD59-A6C34878D82A}">
                    <a16:rowId xmlns:a16="http://schemas.microsoft.com/office/drawing/2014/main" val="3061023476"/>
                  </a:ext>
                </a:extLst>
              </a:tr>
              <a:tr h="365138">
                <a:tc vMerge="1">
                  <a:txBody>
                    <a:bodyPr/>
                    <a:lstStyle/>
                    <a:p>
                      <a:endParaRPr lang="es-GT"/>
                    </a:p>
                  </a:txBody>
                  <a:tcPr/>
                </a:tc>
                <a:tc>
                  <a:txBody>
                    <a:bodyPr/>
                    <a:lstStyle/>
                    <a:p>
                      <a:pPr algn="ctr">
                        <a:lnSpc>
                          <a:spcPct val="150000"/>
                        </a:lnSpc>
                        <a:spcAft>
                          <a:spcPts val="1000"/>
                        </a:spcAft>
                      </a:pPr>
                      <a:r>
                        <a:rPr lang="en-US" sz="900" dirty="0">
                          <a:effectLst/>
                        </a:rPr>
                        <a:t>Sputnik V</a:t>
                      </a:r>
                      <a:endParaRPr lang="es-G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930675706"/>
                  </a:ext>
                </a:extLst>
              </a:tr>
            </a:tbl>
          </a:graphicData>
        </a:graphic>
      </p:graphicFrame>
      <p:pic>
        <p:nvPicPr>
          <p:cNvPr id="5" name="Picture 1">
            <a:extLst>
              <a:ext uri="{FF2B5EF4-FFF2-40B4-BE49-F238E27FC236}">
                <a16:creationId xmlns:a16="http://schemas.microsoft.com/office/drawing/2014/main" id="{C671DB0D-665A-2E4B-8DF3-55A449E3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2" y="233594"/>
            <a:ext cx="12157916" cy="6803112"/>
          </a:xfrm>
          <a:prstGeom prst="rect">
            <a:avLst/>
          </a:prstGeom>
        </p:spPr>
      </p:pic>
      <p:sp>
        <p:nvSpPr>
          <p:cNvPr id="3" name="Rectangle 2">
            <a:extLst>
              <a:ext uri="{FF2B5EF4-FFF2-40B4-BE49-F238E27FC236}">
                <a16:creationId xmlns:a16="http://schemas.microsoft.com/office/drawing/2014/main" id="{B5C3FFA7-EC44-3246-A73C-090FD0BFBBF6}"/>
              </a:ext>
            </a:extLst>
          </p:cNvPr>
          <p:cNvSpPr>
            <a:spLocks noChangeArrowheads="1"/>
          </p:cNvSpPr>
          <p:nvPr/>
        </p:nvSpPr>
        <p:spPr bwMode="auto">
          <a:xfrm>
            <a:off x="4587241" y="823747"/>
            <a:ext cx="723732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GT" sz="2800" b="1" i="0" u="sng" strike="noStrike" cap="none" normalizeH="0" baseline="0" dirty="0">
                <a:ln>
                  <a:noFill/>
                </a:ln>
                <a:solidFill>
                  <a:schemeClr val="accent1">
                    <a:lumMod val="50000"/>
                  </a:schemeClr>
                </a:solidFill>
                <a:effectLst/>
                <a:latin typeface="Montserrat" pitchFamily="2" charset="77"/>
              </a:rPr>
              <a:t>Población a Vacunar:</a:t>
            </a:r>
            <a:endParaRPr kumimoji="0" lang="es-MX" altLang="es-GT" sz="2800" b="1" i="0" u="none" strike="noStrike" cap="none" normalizeH="0" baseline="0" dirty="0">
              <a:ln>
                <a:noFill/>
              </a:ln>
              <a:solidFill>
                <a:schemeClr val="accent1">
                  <a:lumMod val="50000"/>
                </a:schemeClr>
              </a:solidFill>
              <a:effectLst/>
              <a:latin typeface="Montserrat" pitchFamily="2" charset="77"/>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GT" sz="2800" b="0" i="0" u="none" strike="noStrike" cap="none" normalizeH="0" baseline="0" dirty="0">
                <a:ln>
                  <a:noFill/>
                </a:ln>
                <a:solidFill>
                  <a:srgbClr val="006DBF"/>
                </a:solidFill>
                <a:effectLst/>
                <a:latin typeface="Montserrat" pitchFamily="2" charset="77"/>
              </a:rPr>
              <a:t>Población de 12 años o más con inmunosupresión y enfermedades crónicas</a:t>
            </a:r>
            <a:endParaRPr kumimoji="0" lang="es-GT" altLang="es-GT" b="0" i="0" u="none" strike="noStrike" cap="none" normalizeH="0" baseline="0" dirty="0">
              <a:ln>
                <a:noFill/>
              </a:ln>
              <a:solidFill>
                <a:schemeClr val="tx1"/>
              </a:solidFill>
              <a:effectLst/>
              <a:latin typeface="Montserrat" pitchFamily="2" charset="7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chemeClr val="tx1"/>
              </a:solidFill>
              <a:effectLst/>
              <a:latin typeface="Montserrat" pitchFamily="2" charset="77"/>
            </a:endParaRPr>
          </a:p>
          <a:p>
            <a:pPr lvl="1" algn="just" eaLnBrk="0" fontAlgn="base" hangingPunct="0">
              <a:spcBef>
                <a:spcPct val="0"/>
              </a:spcBef>
              <a:spcAft>
                <a:spcPct val="0"/>
              </a:spcAft>
            </a:pPr>
            <a:r>
              <a:rPr kumimoji="0" lang="es-GT" altLang="es-GT" sz="1600" b="1" i="0" u="none" strike="noStrike" cap="none" normalizeH="0" baseline="0" dirty="0">
                <a:ln>
                  <a:noFill/>
                </a:ln>
                <a:effectLst/>
                <a:latin typeface="Montserrat" pitchFamily="2" charset="77"/>
              </a:rPr>
              <a:t>Factores de riesgo de </a:t>
            </a:r>
            <a:r>
              <a:rPr kumimoji="0" lang="es-GT" altLang="es-GT" sz="1600" b="1" i="0" u="none" strike="noStrike" cap="none" normalizeH="0" baseline="0" dirty="0">
                <a:ln>
                  <a:noFill/>
                </a:ln>
                <a:solidFill>
                  <a:schemeClr val="tx1"/>
                </a:solidFill>
                <a:effectLst/>
                <a:latin typeface="Montserrat" pitchFamily="2" charset="77"/>
              </a:rPr>
              <a:t>inmunosupresión </a:t>
            </a:r>
            <a:r>
              <a:rPr kumimoji="0" lang="es-GT" altLang="es-GT" sz="1600" b="1" i="0" u="none" strike="noStrike" cap="none" normalizeH="0" baseline="0" dirty="0">
                <a:ln>
                  <a:noFill/>
                </a:ln>
                <a:effectLst/>
                <a:latin typeface="Montserrat" pitchFamily="2" charset="77"/>
              </a:rPr>
              <a:t>y enfermedades </a:t>
            </a:r>
            <a:r>
              <a:rPr kumimoji="0" lang="es-GT" altLang="es-GT" sz="1600" b="1" i="0" u="none" strike="noStrike" cap="none" normalizeH="0" baseline="0" dirty="0">
                <a:ln>
                  <a:noFill/>
                </a:ln>
                <a:solidFill>
                  <a:schemeClr val="tx1"/>
                </a:solidFill>
                <a:effectLst/>
                <a:latin typeface="Montserrat" pitchFamily="2" charset="77"/>
              </a:rPr>
              <a:t>crónicas</a:t>
            </a:r>
            <a:r>
              <a:rPr kumimoji="0" lang="es-GT" altLang="es-GT" sz="1600" b="1" i="0" u="none" strike="noStrike" cap="none" normalizeH="0" baseline="0" dirty="0">
                <a:ln>
                  <a:noFill/>
                </a:ln>
                <a:effectLst/>
                <a:latin typeface="Montserrat" pitchFamily="2" charset="77"/>
              </a:rPr>
              <a:t>:</a:t>
            </a:r>
            <a:r>
              <a:rPr kumimoji="0" lang="es-GT" altLang="es-GT" sz="1600" b="1" i="0" u="none" strike="noStrike" cap="none" normalizeH="0" baseline="0" dirty="0">
                <a:ln>
                  <a:noFill/>
                </a:ln>
                <a:solidFill>
                  <a:schemeClr val="tx1"/>
                </a:solidFill>
                <a:effectLst/>
                <a:latin typeface="Montserrat" pitchFamily="2" charset="77"/>
              </a:rPr>
              <a:t> </a:t>
            </a:r>
            <a:endParaRPr kumimoji="0" lang="es-GT" altLang="es-GT" sz="1200" b="1" i="0" u="none" strike="noStrike" cap="none" normalizeH="0" baseline="0" dirty="0">
              <a:ln>
                <a:noFill/>
              </a:ln>
              <a:solidFill>
                <a:schemeClr val="tx1"/>
              </a:solidFill>
              <a:effectLst/>
              <a:latin typeface="Montserrat" pitchFamily="2" charset="77"/>
            </a:endParaRP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Tratamiento activo de tumores sólidos y neoplasias hematológicas. </a:t>
            </a: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Enfermedad renal crónica con terapia de reemplazo renal y diálisis. </a:t>
            </a: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Recepción de trasplante de órgano sólido y tratamiento inmunosupresor. </a:t>
            </a: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Inmunodeficiencia primaria moderada o grave. </a:t>
            </a: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Infección por VIH avanzada o no tratada </a:t>
            </a:r>
          </a:p>
          <a:p>
            <a:pPr lvl="1" algn="just" eaLnBrk="0" fontAlgn="base" hangingPunct="0">
              <a:spcBef>
                <a:spcPct val="0"/>
              </a:spcBef>
              <a:spcAft>
                <a:spcPct val="0"/>
              </a:spcAft>
              <a:buFontTx/>
              <a:buChar char="•"/>
            </a:pPr>
            <a:r>
              <a:rPr kumimoji="0" lang="es-GT" altLang="es-GT" sz="1400" b="0" i="0" u="none" strike="noStrike" cap="none" normalizeH="0" baseline="0" dirty="0">
                <a:ln>
                  <a:noFill/>
                </a:ln>
                <a:solidFill>
                  <a:srgbClr val="211E1E"/>
                </a:solidFill>
                <a:effectLst/>
                <a:latin typeface="Montserrat" pitchFamily="2" charset="77"/>
              </a:rPr>
              <a:t>Tratamiento activo con corticosteroides en dosis altas, agentes alquilantes, antimetabolitos, fármacos inmunosupresores relacionados con el trasplante, agentes quimioterapéuticos contra el cáncer clasificados como inmunosupresores graves, inhibidores del factor de necrosis tumoral (TNF) y otros agentes biológicos que son inmunosupresores o inmunomoduladores. </a:t>
            </a:r>
            <a:endParaRPr kumimoji="0" lang="es-GT" altLang="es-GT" sz="1400" b="0" i="0" u="none" strike="noStrike" cap="none" normalizeH="0" baseline="0" dirty="0">
              <a:ln>
                <a:noFill/>
              </a:ln>
              <a:solidFill>
                <a:schemeClr val="tx1"/>
              </a:solidFill>
              <a:effectLst/>
              <a:latin typeface="Montserrat" pitchFamily="2" charset="77"/>
            </a:endParaRPr>
          </a:p>
          <a:p>
            <a:pPr lvl="1" algn="just" eaLnBrk="0" fontAlgn="base" hangingPunct="0">
              <a:spcBef>
                <a:spcPct val="0"/>
              </a:spcBef>
              <a:spcAft>
                <a:spcPct val="0"/>
              </a:spcAft>
            </a:pPr>
            <a:endParaRPr kumimoji="0" lang="es-GT" altLang="es-GT" sz="1100" b="0" i="0" u="none" strike="noStrike" cap="none" normalizeH="0" baseline="0" dirty="0">
              <a:ln>
                <a:noFill/>
              </a:ln>
              <a:solidFill>
                <a:schemeClr val="tx1"/>
              </a:solidFill>
              <a:effectLst/>
              <a:latin typeface="Montserrat" pitchFamily="2" charset="7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GT" altLang="es-GT" sz="2800" b="0" i="0" u="none" strike="noStrike" cap="none" normalizeH="0" baseline="0" dirty="0">
              <a:ln>
                <a:noFill/>
              </a:ln>
              <a:solidFill>
                <a:schemeClr val="tx1"/>
              </a:solidFill>
              <a:effectLst/>
              <a:latin typeface="Montserrat" pitchFamily="2" charset="77"/>
            </a:endParaRPr>
          </a:p>
        </p:txBody>
      </p:sp>
      <p:graphicFrame>
        <p:nvGraphicFramePr>
          <p:cNvPr id="7" name="Diagrama 6">
            <a:extLst>
              <a:ext uri="{FF2B5EF4-FFF2-40B4-BE49-F238E27FC236}">
                <a16:creationId xmlns:a16="http://schemas.microsoft.com/office/drawing/2014/main" id="{0896B98F-671E-4D9C-A940-631249FA379B}"/>
              </a:ext>
            </a:extLst>
          </p:cNvPr>
          <p:cNvGraphicFramePr/>
          <p:nvPr>
            <p:extLst>
              <p:ext uri="{D42A27DB-BD31-4B8C-83A1-F6EECF244321}">
                <p14:modId xmlns:p14="http://schemas.microsoft.com/office/powerpoint/2010/main" val="2089064356"/>
              </p:ext>
            </p:extLst>
          </p:nvPr>
        </p:nvGraphicFramePr>
        <p:xfrm>
          <a:off x="68164" y="365125"/>
          <a:ext cx="4442878" cy="5267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áfico 7" descr="Microscopio con relleno sólido">
            <a:extLst>
              <a:ext uri="{FF2B5EF4-FFF2-40B4-BE49-F238E27FC236}">
                <a16:creationId xmlns:a16="http://schemas.microsoft.com/office/drawing/2014/main" id="{1792BEC3-1DC4-4346-AA9A-7DB860BB5C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6942" y="1859744"/>
            <a:ext cx="914400" cy="914400"/>
          </a:xfrm>
          <a:prstGeom prst="rect">
            <a:avLst/>
          </a:prstGeom>
        </p:spPr>
      </p:pic>
      <p:sp>
        <p:nvSpPr>
          <p:cNvPr id="10" name="CuadroTexto 9">
            <a:extLst>
              <a:ext uri="{FF2B5EF4-FFF2-40B4-BE49-F238E27FC236}">
                <a16:creationId xmlns:a16="http://schemas.microsoft.com/office/drawing/2014/main" id="{6160CFE6-F7EC-4389-BFBE-64557BC69699}"/>
              </a:ext>
            </a:extLst>
          </p:cNvPr>
          <p:cNvSpPr txBox="1"/>
          <p:nvPr/>
        </p:nvSpPr>
        <p:spPr>
          <a:xfrm>
            <a:off x="34082" y="5966751"/>
            <a:ext cx="8845296" cy="954107"/>
          </a:xfrm>
          <a:prstGeom prst="rect">
            <a:avLst/>
          </a:prstGeom>
          <a:noFill/>
        </p:spPr>
        <p:txBody>
          <a:bodyPr wrap="square" rtlCol="0">
            <a:spAutoFit/>
          </a:bodyPr>
          <a:lstStyle/>
          <a:p>
            <a:pPr algn="just"/>
            <a:r>
              <a:rPr lang="es-MX" sz="800" dirty="0">
                <a:latin typeface=""/>
              </a:rPr>
              <a:t>Fuente:  CONAPI. Dictamen técnico y recomendación para administración de dosis adicional a esquema de vacunación contra COVID-19 en personas con inmunosupresión. Consejo Nacional de Prácticas de Inmunizaciones de Guatemala. Octubre 29 de 2021</a:t>
            </a:r>
            <a:r>
              <a:rPr lang="es-GT" sz="800" dirty="0">
                <a:latin typeface=""/>
              </a:rPr>
              <a:t>Office of the Commissioner. Actualización sobre el coronavirus (COVID-19): La FDA autoriza la segunda dosis de refuerzo de dos vacunas contra el COVID-19 para personas mayores e inmunocomprometidas [Internet]. U.S. Food and Drug Administration. 2022 [citado el 31 de marzo de 2022]. Disponible en: </a:t>
            </a:r>
            <a:r>
              <a:rPr lang="es-GT" sz="800" dirty="0">
                <a:latin typeface=""/>
                <a:hlinkClick r:id="rId11"/>
              </a:rPr>
              <a:t>https://www.fda.gov/news-events/press-announcements/actualizacion-sobre-el-coronavirus-covid-19-la-fda-autoriza-segunda-dosis-de-refuerzo-de-dos-vacunas</a:t>
            </a:r>
            <a:r>
              <a:rPr lang="es-GT" sz="800" dirty="0">
                <a:latin typeface=""/>
              </a:rPr>
              <a:t>CDC. Vacunas contra el COVID-19 para personas con inmunodepresión moderada o grave [Internet]. Centers for Disease Control and Prevention. 2022 [citado el 31 de marzo de 2022]. Disponible en: https://espanol.cdc.gov/coronavirus/2019-ncov/vaccines/recommendations/immuno.html</a:t>
            </a:r>
          </a:p>
          <a:p>
            <a:r>
              <a:rPr lang="es-MX" sz="800" dirty="0">
                <a:latin typeface="Montserrat "/>
              </a:rPr>
              <a:t>https://www.fda.gov/emergency-preparedness-and-response/coronavirus-disease-2019-covid-19/comirnaty-and-pfizer-biontech-covid-19-vaccine</a:t>
            </a:r>
          </a:p>
        </p:txBody>
      </p:sp>
    </p:spTree>
    <p:extLst>
      <p:ext uri="{BB962C8B-B14F-4D97-AF65-F5344CB8AC3E}">
        <p14:creationId xmlns:p14="http://schemas.microsoft.com/office/powerpoint/2010/main" val="345855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E0624-6411-6949-B1F7-DEB68AA76A70}"/>
              </a:ext>
            </a:extLst>
          </p:cNvPr>
          <p:cNvSpPr>
            <a:spLocks noGrp="1"/>
          </p:cNvSpPr>
          <p:nvPr>
            <p:ph type="title"/>
          </p:nvPr>
        </p:nvSpPr>
        <p:spPr/>
        <p:txBody>
          <a:bodyPr/>
          <a:lstStyle/>
          <a:p>
            <a:endParaRPr lang="es-GT"/>
          </a:p>
        </p:txBody>
      </p:sp>
      <p:graphicFrame>
        <p:nvGraphicFramePr>
          <p:cNvPr id="9" name="Marcador de contenido 8">
            <a:extLst>
              <a:ext uri="{FF2B5EF4-FFF2-40B4-BE49-F238E27FC236}">
                <a16:creationId xmlns:a16="http://schemas.microsoft.com/office/drawing/2014/main" id="{2CE5E8DE-B32A-764C-87ED-C74C0D9E0E21}"/>
              </a:ext>
            </a:extLst>
          </p:cNvPr>
          <p:cNvGraphicFramePr>
            <a:graphicFrameLocks noGrp="1"/>
          </p:cNvGraphicFramePr>
          <p:nvPr>
            <p:ph sz="half" idx="1"/>
          </p:nvPr>
        </p:nvGraphicFramePr>
        <p:xfrm>
          <a:off x="838200" y="2961946"/>
          <a:ext cx="5181601" cy="2152028"/>
        </p:xfrm>
        <a:graphic>
          <a:graphicData uri="http://schemas.openxmlformats.org/drawingml/2006/table">
            <a:tbl>
              <a:tblPr firstRow="1" firstCol="1" bandRow="1">
                <a:tableStyleId>{5C22544A-7EE6-4342-B048-85BDC9FD1C3A}</a:tableStyleId>
              </a:tblPr>
              <a:tblGrid>
                <a:gridCol w="1349490">
                  <a:extLst>
                    <a:ext uri="{9D8B030D-6E8A-4147-A177-3AD203B41FA5}">
                      <a16:colId xmlns:a16="http://schemas.microsoft.com/office/drawing/2014/main" val="1851491202"/>
                    </a:ext>
                  </a:extLst>
                </a:gridCol>
                <a:gridCol w="1349490">
                  <a:extLst>
                    <a:ext uri="{9D8B030D-6E8A-4147-A177-3AD203B41FA5}">
                      <a16:colId xmlns:a16="http://schemas.microsoft.com/office/drawing/2014/main" val="1411173700"/>
                    </a:ext>
                  </a:extLst>
                </a:gridCol>
                <a:gridCol w="1147800">
                  <a:extLst>
                    <a:ext uri="{9D8B030D-6E8A-4147-A177-3AD203B41FA5}">
                      <a16:colId xmlns:a16="http://schemas.microsoft.com/office/drawing/2014/main" val="64754526"/>
                    </a:ext>
                  </a:extLst>
                </a:gridCol>
                <a:gridCol w="1334821">
                  <a:extLst>
                    <a:ext uri="{9D8B030D-6E8A-4147-A177-3AD203B41FA5}">
                      <a16:colId xmlns:a16="http://schemas.microsoft.com/office/drawing/2014/main" val="3999121359"/>
                    </a:ext>
                  </a:extLst>
                </a:gridCol>
              </a:tblGrid>
              <a:tr h="412600">
                <a:tc gridSpan="4">
                  <a:txBody>
                    <a:bodyPr/>
                    <a:lstStyle/>
                    <a:p>
                      <a:pPr algn="ctr">
                        <a:lnSpc>
                          <a:spcPct val="115000"/>
                        </a:lnSpc>
                        <a:spcAft>
                          <a:spcPts val="1000"/>
                        </a:spcAft>
                      </a:pPr>
                      <a:r>
                        <a:rPr lang="es-GT" sz="900">
                          <a:effectLst/>
                        </a:rPr>
                        <a:t>DOSIS DE REFUERZO</a:t>
                      </a:r>
                    </a:p>
                    <a:p>
                      <a:pPr algn="ctr">
                        <a:lnSpc>
                          <a:spcPct val="115000"/>
                        </a:lnSpc>
                        <a:spcAft>
                          <a:spcPts val="1000"/>
                        </a:spcAft>
                      </a:pPr>
                      <a:r>
                        <a:rPr lang="es-GT" sz="900">
                          <a:effectLst/>
                        </a:rPr>
                        <a:t>Población que NO PRESENTA factor de riesgo de inmunosupresión o enfermedad crónica.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694067962"/>
                  </a:ext>
                </a:extLst>
              </a:tr>
              <a:tr h="676421">
                <a:tc>
                  <a:txBody>
                    <a:bodyPr/>
                    <a:lstStyle/>
                    <a:p>
                      <a:pPr algn="ctr">
                        <a:lnSpc>
                          <a:spcPct val="115000"/>
                        </a:lnSpc>
                        <a:spcAft>
                          <a:spcPts val="1000"/>
                        </a:spcAft>
                      </a:pPr>
                      <a:r>
                        <a:rPr lang="es-GT" sz="900">
                          <a:effectLst/>
                        </a:rPr>
                        <a:t> </a:t>
                      </a:r>
                    </a:p>
                    <a:p>
                      <a:pPr algn="ctr">
                        <a:lnSpc>
                          <a:spcPct val="115000"/>
                        </a:lnSpc>
                        <a:spcAft>
                          <a:spcPts val="1000"/>
                        </a:spcAft>
                      </a:pPr>
                      <a:r>
                        <a:rPr lang="es-GT" sz="900">
                          <a:effectLst/>
                        </a:rPr>
                        <a:t>Grupo de poblaci</a:t>
                      </a:r>
                      <a:r>
                        <a:rPr lang="en-US" sz="900">
                          <a:effectLst/>
                        </a:rPr>
                        <a:t>ó</a:t>
                      </a:r>
                      <a:r>
                        <a:rPr lang="es-GT" sz="900">
                          <a:effectLst/>
                        </a:rPr>
                        <a:t>n</a:t>
                      </a:r>
                    </a:p>
                    <a:p>
                      <a:pPr algn="ctr">
                        <a:lnSpc>
                          <a:spcPct val="115000"/>
                        </a:lnSpc>
                        <a:spcAft>
                          <a:spcPts val="1000"/>
                        </a:spcAft>
                      </a:pPr>
                      <a:r>
                        <a:rPr lang="es-GT" sz="900">
                          <a:effectLst/>
                        </a:rPr>
                        <a:t> </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n-US" sz="900">
                          <a:effectLst/>
                        </a:rPr>
                        <a:t>Esquema primario</a:t>
                      </a:r>
                      <a:endParaRPr lang="es-GT" sz="900">
                        <a:effectLst/>
                      </a:endParaRPr>
                    </a:p>
                    <a:p>
                      <a:pPr algn="ctr">
                        <a:lnSpc>
                          <a:spcPct val="115000"/>
                        </a:lnSpc>
                        <a:spcAft>
                          <a:spcPts val="1000"/>
                        </a:spcAft>
                      </a:pPr>
                      <a:r>
                        <a:rPr lang="en-US" sz="900">
                          <a:effectLst/>
                        </a:rPr>
                        <a:t>(2 dosis)</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s-GT" sz="900">
                          <a:effectLst/>
                        </a:rPr>
                        <a:t>Dosis de Refuerzo recomendada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15000"/>
                        </a:lnSpc>
                        <a:spcAft>
                          <a:spcPts val="1000"/>
                        </a:spcAft>
                      </a:pPr>
                      <a:r>
                        <a:rPr lang="es-GT" sz="900">
                          <a:effectLst/>
                        </a:rPr>
                        <a:t>Intervalo mínimo para  administrar  dosis de refuerzo </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extLst>
                  <a:ext uri="{0D108BD9-81ED-4DB2-BD59-A6C34878D82A}">
                    <a16:rowId xmlns:a16="http://schemas.microsoft.com/office/drawing/2014/main" val="3691991526"/>
                  </a:ext>
                </a:extLst>
              </a:tr>
              <a:tr h="188069">
                <a:tc rowSpan="4">
                  <a:txBody>
                    <a:bodyPr/>
                    <a:lstStyle/>
                    <a:p>
                      <a:pPr algn="ctr">
                        <a:lnSpc>
                          <a:spcPct val="150000"/>
                        </a:lnSpc>
                        <a:spcAft>
                          <a:spcPts val="800"/>
                        </a:spcAft>
                      </a:pPr>
                      <a:r>
                        <a:rPr lang="es-GT" sz="900">
                          <a:effectLst/>
                        </a:rPr>
                        <a:t>Población </a:t>
                      </a:r>
                      <a:br>
                        <a:rPr lang="es-GT" sz="900">
                          <a:effectLst/>
                        </a:rPr>
                      </a:br>
                      <a:r>
                        <a:rPr lang="es-GT" sz="900">
                          <a:effectLst/>
                        </a:rPr>
                        <a:t>18 años en adelante</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a:txBody>
                    <a:bodyPr/>
                    <a:lstStyle/>
                    <a:p>
                      <a:pPr algn="ctr">
                        <a:lnSpc>
                          <a:spcPct val="150000"/>
                        </a:lnSpc>
                        <a:spcAft>
                          <a:spcPts val="1000"/>
                        </a:spcAft>
                      </a:pPr>
                      <a:r>
                        <a:rPr lang="en-US" sz="900">
                          <a:effectLst/>
                        </a:rPr>
                        <a:t>Moderna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2">
                  <a:txBody>
                    <a:bodyPr/>
                    <a:lstStyle/>
                    <a:p>
                      <a:pPr algn="ctr">
                        <a:lnSpc>
                          <a:spcPct val="150000"/>
                        </a:lnSpc>
                        <a:spcAft>
                          <a:spcPts val="1000"/>
                        </a:spcAft>
                      </a:pPr>
                      <a:r>
                        <a:rPr lang="en-US" sz="900">
                          <a:effectLst/>
                        </a:rPr>
                        <a:t>Moderna o Pfizer</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4">
                  <a:txBody>
                    <a:bodyPr/>
                    <a:lstStyle/>
                    <a:p>
                      <a:pPr algn="ctr">
                        <a:lnSpc>
                          <a:spcPct val="150000"/>
                        </a:lnSpc>
                        <a:spcAft>
                          <a:spcPts val="1000"/>
                        </a:spcAft>
                      </a:pPr>
                      <a:r>
                        <a:rPr lang="es-GT" sz="900">
                          <a:effectLst/>
                        </a:rPr>
                        <a:t>3 meses posterior a segunda dosis del esquema primario.</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extLst>
                  <a:ext uri="{0D108BD9-81ED-4DB2-BD59-A6C34878D82A}">
                    <a16:rowId xmlns:a16="http://schemas.microsoft.com/office/drawing/2014/main" val="2783087282"/>
                  </a:ext>
                </a:extLst>
              </a:tr>
              <a:tr h="188069">
                <a:tc vMerge="1">
                  <a:txBody>
                    <a:bodyPr/>
                    <a:lstStyle/>
                    <a:p>
                      <a:endParaRPr lang="es-GT"/>
                    </a:p>
                  </a:txBody>
                  <a:tcPr/>
                </a:tc>
                <a:tc>
                  <a:txBody>
                    <a:bodyPr/>
                    <a:lstStyle/>
                    <a:p>
                      <a:pPr algn="ctr">
                        <a:lnSpc>
                          <a:spcPct val="150000"/>
                        </a:lnSpc>
                        <a:spcAft>
                          <a:spcPts val="1000"/>
                        </a:spcAft>
                      </a:pPr>
                      <a:r>
                        <a:rPr lang="en-US" sz="900">
                          <a:effectLst/>
                        </a:rPr>
                        <a:t>Pfizer</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2901572864"/>
                  </a:ext>
                </a:extLst>
              </a:tr>
              <a:tr h="188069">
                <a:tc vMerge="1">
                  <a:txBody>
                    <a:bodyPr/>
                    <a:lstStyle/>
                    <a:p>
                      <a:endParaRPr lang="es-GT"/>
                    </a:p>
                  </a:txBody>
                  <a:tcPr/>
                </a:tc>
                <a:tc>
                  <a:txBody>
                    <a:bodyPr/>
                    <a:lstStyle/>
                    <a:p>
                      <a:pPr algn="ctr">
                        <a:lnSpc>
                          <a:spcPct val="150000"/>
                        </a:lnSpc>
                        <a:spcAft>
                          <a:spcPts val="1000"/>
                        </a:spcAft>
                      </a:pPr>
                      <a:r>
                        <a:rPr lang="en-US" sz="900">
                          <a:effectLst/>
                        </a:rPr>
                        <a:t>Astra Zeneca</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rowSpan="2">
                  <a:txBody>
                    <a:bodyPr/>
                    <a:lstStyle/>
                    <a:p>
                      <a:pPr algn="ctr"/>
                      <a:r>
                        <a:rPr lang="es-US" sz="900">
                          <a:effectLst/>
                        </a:rPr>
                        <a:t>Moderna, Pfizer Astra Zeneca o Sputnik V </a:t>
                      </a:r>
                      <a:r>
                        <a:rPr lang="es-GT" sz="900">
                          <a:effectLst/>
                        </a:rPr>
                        <a:t> componente 1</a:t>
                      </a:r>
                      <a:endParaRPr lang="es-GT"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extLst>
                  <a:ext uri="{0D108BD9-81ED-4DB2-BD59-A6C34878D82A}">
                    <a16:rowId xmlns:a16="http://schemas.microsoft.com/office/drawing/2014/main" val="3061023476"/>
                  </a:ext>
                </a:extLst>
              </a:tr>
              <a:tr h="365138">
                <a:tc vMerge="1">
                  <a:txBody>
                    <a:bodyPr/>
                    <a:lstStyle/>
                    <a:p>
                      <a:endParaRPr lang="es-GT"/>
                    </a:p>
                  </a:txBody>
                  <a:tcPr/>
                </a:tc>
                <a:tc>
                  <a:txBody>
                    <a:bodyPr/>
                    <a:lstStyle/>
                    <a:p>
                      <a:pPr algn="ctr">
                        <a:lnSpc>
                          <a:spcPct val="150000"/>
                        </a:lnSpc>
                        <a:spcAft>
                          <a:spcPts val="1000"/>
                        </a:spcAft>
                      </a:pPr>
                      <a:r>
                        <a:rPr lang="en-US" sz="900" dirty="0">
                          <a:effectLst/>
                        </a:rPr>
                        <a:t>Sputnik V</a:t>
                      </a:r>
                      <a:endParaRPr lang="es-GT"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78" marR="56578" marT="0" marB="0" anchor="ct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930675706"/>
                  </a:ext>
                </a:extLst>
              </a:tr>
            </a:tbl>
          </a:graphicData>
        </a:graphic>
      </p:graphicFrame>
      <p:sp>
        <p:nvSpPr>
          <p:cNvPr id="4" name="Marcador de contenido 3">
            <a:extLst>
              <a:ext uri="{FF2B5EF4-FFF2-40B4-BE49-F238E27FC236}">
                <a16:creationId xmlns:a16="http://schemas.microsoft.com/office/drawing/2014/main" id="{C451237A-49D5-2F42-AB1C-BE39F6A2064D}"/>
              </a:ext>
            </a:extLst>
          </p:cNvPr>
          <p:cNvSpPr>
            <a:spLocks noGrp="1"/>
          </p:cNvSpPr>
          <p:nvPr>
            <p:ph sz="half" idx="2"/>
          </p:nvPr>
        </p:nvSpPr>
        <p:spPr/>
        <p:txBody>
          <a:bodyPr/>
          <a:lstStyle/>
          <a:p>
            <a:endParaRPr lang="es-GT"/>
          </a:p>
        </p:txBody>
      </p:sp>
      <p:pic>
        <p:nvPicPr>
          <p:cNvPr id="5" name="Picture 1">
            <a:extLst>
              <a:ext uri="{FF2B5EF4-FFF2-40B4-BE49-F238E27FC236}">
                <a16:creationId xmlns:a16="http://schemas.microsoft.com/office/drawing/2014/main" id="{C671DB0D-665A-2E4B-8DF3-55A449E3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 y="0"/>
            <a:ext cx="12256007" cy="6858000"/>
          </a:xfrm>
          <a:prstGeom prst="rect">
            <a:avLst/>
          </a:prstGeom>
        </p:spPr>
      </p:pic>
      <p:sp>
        <p:nvSpPr>
          <p:cNvPr id="3" name="Rectangle 2">
            <a:extLst>
              <a:ext uri="{FF2B5EF4-FFF2-40B4-BE49-F238E27FC236}">
                <a16:creationId xmlns:a16="http://schemas.microsoft.com/office/drawing/2014/main" id="{B5C3FFA7-EC44-3246-A73C-090FD0BFBBF6}"/>
              </a:ext>
            </a:extLst>
          </p:cNvPr>
          <p:cNvSpPr>
            <a:spLocks noChangeArrowheads="1"/>
          </p:cNvSpPr>
          <p:nvPr/>
        </p:nvSpPr>
        <p:spPr bwMode="auto">
          <a:xfrm>
            <a:off x="6692029" y="2644170"/>
            <a:ext cx="52798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GT" sz="2800" b="1" i="0" u="sng" strike="noStrike" cap="none" normalizeH="0" baseline="0" dirty="0">
                <a:ln>
                  <a:noFill/>
                </a:ln>
                <a:solidFill>
                  <a:schemeClr val="accent1">
                    <a:lumMod val="50000"/>
                  </a:schemeClr>
                </a:solidFill>
                <a:effectLst/>
                <a:latin typeface="Montserrat" pitchFamily="2" charset="77"/>
              </a:rPr>
              <a:t>Población a Vacunar:</a:t>
            </a:r>
            <a:endParaRPr kumimoji="0" lang="es-MX" altLang="es-GT" sz="2800" b="1" i="0" u="none" strike="noStrike" cap="none" normalizeH="0" baseline="0" dirty="0">
              <a:ln>
                <a:noFill/>
              </a:ln>
              <a:solidFill>
                <a:schemeClr val="accent1">
                  <a:lumMod val="50000"/>
                </a:schemeClr>
              </a:solidFill>
              <a:effectLst/>
              <a:latin typeface="Montserrat" pitchFamily="2" charset="77"/>
            </a:endParaRPr>
          </a:p>
          <a:p>
            <a:pPr marL="0" marR="0" lvl="0" indent="0" algn="just" defTabSz="914400" rtl="0" eaLnBrk="0" fontAlgn="base" latinLnBrk="0" hangingPunct="0">
              <a:lnSpc>
                <a:spcPct val="100000"/>
              </a:lnSpc>
              <a:spcBef>
                <a:spcPct val="0"/>
              </a:spcBef>
              <a:spcAft>
                <a:spcPct val="0"/>
              </a:spcAft>
              <a:buClrTx/>
              <a:buSzTx/>
              <a:buFontTx/>
              <a:buNone/>
              <a:tabLst/>
            </a:pPr>
            <a:r>
              <a:rPr lang="es-MX" altLang="es-GT" sz="2800" dirty="0">
                <a:solidFill>
                  <a:srgbClr val="006DBF"/>
                </a:solidFill>
                <a:latin typeface="Montserrat" pitchFamily="2" charset="77"/>
              </a:rPr>
              <a:t>-Adultos de 50 años o más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GT" sz="2800" b="0" i="0" u="none" strike="noStrike" cap="none" normalizeH="0" baseline="0" dirty="0">
                <a:ln>
                  <a:noFill/>
                </a:ln>
                <a:solidFill>
                  <a:srgbClr val="006DBF"/>
                </a:solidFill>
                <a:effectLst/>
                <a:latin typeface="Montserrat" pitchFamily="2" charset="77"/>
              </a:rPr>
              <a:t>-Personal Sanitario</a:t>
            </a:r>
            <a:endParaRPr kumimoji="0" lang="es-GT" altLang="es-GT" b="0" i="0" u="none" strike="noStrike" cap="none" normalizeH="0" baseline="0" dirty="0">
              <a:ln>
                <a:noFill/>
              </a:ln>
              <a:solidFill>
                <a:schemeClr val="tx1"/>
              </a:solidFill>
              <a:effectLst/>
              <a:latin typeface="Montserrat" pitchFamily="2" charset="77"/>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GT" altLang="es-GT" sz="1200" b="0" i="0" u="none" strike="noStrike" cap="none" normalizeH="0" baseline="0" dirty="0">
              <a:ln>
                <a:noFill/>
              </a:ln>
              <a:solidFill>
                <a:schemeClr val="tx1"/>
              </a:solidFill>
              <a:effectLst/>
              <a:latin typeface="Montserrat" pitchFamily="2" charset="77"/>
            </a:endParaRPr>
          </a:p>
        </p:txBody>
      </p:sp>
      <p:graphicFrame>
        <p:nvGraphicFramePr>
          <p:cNvPr id="7" name="Diagrama 6">
            <a:extLst>
              <a:ext uri="{FF2B5EF4-FFF2-40B4-BE49-F238E27FC236}">
                <a16:creationId xmlns:a16="http://schemas.microsoft.com/office/drawing/2014/main" id="{0896B98F-671E-4D9C-A940-631249FA379B}"/>
              </a:ext>
            </a:extLst>
          </p:cNvPr>
          <p:cNvGraphicFramePr/>
          <p:nvPr>
            <p:extLst>
              <p:ext uri="{D42A27DB-BD31-4B8C-83A1-F6EECF244321}">
                <p14:modId xmlns:p14="http://schemas.microsoft.com/office/powerpoint/2010/main" val="1421458371"/>
              </p:ext>
            </p:extLst>
          </p:nvPr>
        </p:nvGraphicFramePr>
        <p:xfrm>
          <a:off x="15826" y="643042"/>
          <a:ext cx="6437814" cy="4576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áfico 7" descr="Microscopio con relleno sólido">
            <a:extLst>
              <a:ext uri="{FF2B5EF4-FFF2-40B4-BE49-F238E27FC236}">
                <a16:creationId xmlns:a16="http://schemas.microsoft.com/office/drawing/2014/main" id="{1792BEC3-1DC4-4346-AA9A-7DB860BB5C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715000" y="2280909"/>
            <a:ext cx="914400" cy="914400"/>
          </a:xfrm>
          <a:prstGeom prst="rect">
            <a:avLst/>
          </a:prstGeom>
        </p:spPr>
      </p:pic>
      <p:sp>
        <p:nvSpPr>
          <p:cNvPr id="10" name="CuadroTexto 9">
            <a:extLst>
              <a:ext uri="{FF2B5EF4-FFF2-40B4-BE49-F238E27FC236}">
                <a16:creationId xmlns:a16="http://schemas.microsoft.com/office/drawing/2014/main" id="{6160CFE6-F7EC-4389-BFBE-64557BC69699}"/>
              </a:ext>
            </a:extLst>
          </p:cNvPr>
          <p:cNvSpPr txBox="1"/>
          <p:nvPr/>
        </p:nvSpPr>
        <p:spPr>
          <a:xfrm>
            <a:off x="40178" y="6374903"/>
            <a:ext cx="8845296" cy="615553"/>
          </a:xfrm>
          <a:prstGeom prst="rect">
            <a:avLst/>
          </a:prstGeom>
          <a:noFill/>
        </p:spPr>
        <p:txBody>
          <a:bodyPr wrap="square" rtlCol="0">
            <a:spAutoFit/>
          </a:bodyPr>
          <a:lstStyle/>
          <a:p>
            <a:r>
              <a:rPr lang="es-MX" sz="800" dirty="0">
                <a:latin typeface="Montserrat "/>
              </a:rPr>
              <a:t>Fuente:  CONAPI. Dictamen técnico y recomendación para administración de dosis adicional a esquema de vacunación contra COVID-19 en personas con inmunosupresión. Consejo Nacional de Prácticas de Inmunizaciones de Guatemala. Octubre 29 de 2021.</a:t>
            </a:r>
          </a:p>
          <a:p>
            <a:r>
              <a:rPr lang="es-GT" sz="800" dirty="0">
                <a:latin typeface=""/>
              </a:rPr>
              <a:t>Who.int. [citado el 31 de marzo de 2022]. Disponible en: </a:t>
            </a:r>
            <a:r>
              <a:rPr lang="es-GT" sz="800" dirty="0">
                <a:latin typeface=""/>
                <a:hlinkClick r:id="rId11"/>
              </a:rPr>
              <a:t>https://apps.who.int/iris/bitstream/handle/10665/351946/WHO-2019-nCoV-Vaccines-SAGE-Prioritization-2022.1-spa.pdf</a:t>
            </a:r>
            <a:endParaRPr lang="es-GT" sz="800" dirty="0">
              <a:latin typeface=""/>
            </a:endParaRPr>
          </a:p>
          <a:p>
            <a:endParaRPr lang="es-MX" sz="1000" dirty="0">
              <a:latin typeface="Montserrat "/>
            </a:endParaRPr>
          </a:p>
        </p:txBody>
      </p:sp>
      <p:pic>
        <p:nvPicPr>
          <p:cNvPr id="11" name="Marcador de contenido 10">
            <a:extLst>
              <a:ext uri="{FF2B5EF4-FFF2-40B4-BE49-F238E27FC236}">
                <a16:creationId xmlns:a16="http://schemas.microsoft.com/office/drawing/2014/main" id="{140FAC41-BCEC-5142-9A43-DAA701C3A32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294" y="5104120"/>
            <a:ext cx="4442878" cy="1072843"/>
          </a:xfrm>
          <a:prstGeom prst="rect">
            <a:avLst/>
          </a:prstGeom>
        </p:spPr>
      </p:pic>
    </p:spTree>
    <p:extLst>
      <p:ext uri="{BB962C8B-B14F-4D97-AF65-F5344CB8AC3E}">
        <p14:creationId xmlns:p14="http://schemas.microsoft.com/office/powerpoint/2010/main" val="227621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671DB0D-665A-2E4B-8DF3-55A449E38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 y="0"/>
            <a:ext cx="12167616" cy="6858000"/>
          </a:xfrm>
          <a:prstGeom prst="rect">
            <a:avLst/>
          </a:prstGeom>
        </p:spPr>
      </p:pic>
      <p:sp>
        <p:nvSpPr>
          <p:cNvPr id="10" name="Título 9">
            <a:extLst>
              <a:ext uri="{FF2B5EF4-FFF2-40B4-BE49-F238E27FC236}">
                <a16:creationId xmlns:a16="http://schemas.microsoft.com/office/drawing/2014/main" id="{F25AB4FD-8AE3-5747-8352-19DA1DDC28DF}"/>
              </a:ext>
            </a:extLst>
          </p:cNvPr>
          <p:cNvSpPr>
            <a:spLocks noGrp="1"/>
          </p:cNvSpPr>
          <p:nvPr>
            <p:ph type="title"/>
          </p:nvPr>
        </p:nvSpPr>
        <p:spPr>
          <a:xfrm>
            <a:off x="88391" y="659705"/>
            <a:ext cx="10417145" cy="1325563"/>
          </a:xfrm>
        </p:spPr>
        <p:txBody>
          <a:bodyPr>
            <a:normAutofit/>
          </a:bodyPr>
          <a:lstStyle/>
          <a:p>
            <a:r>
              <a:rPr lang="es-MX" sz="3200" b="1" dirty="0">
                <a:latin typeface="Montserrat" pitchFamily="2" charset="77"/>
              </a:rPr>
              <a:t>Esquema para población de </a:t>
            </a:r>
            <a:br>
              <a:rPr lang="es-MX" sz="3200" b="1" dirty="0">
                <a:latin typeface="Montserrat" pitchFamily="2" charset="77"/>
              </a:rPr>
            </a:br>
            <a:r>
              <a:rPr lang="es-MX" sz="3200" b="1" dirty="0">
                <a:latin typeface="Montserrat" pitchFamily="2" charset="77"/>
              </a:rPr>
              <a:t>12 años en adelante con Inmunosupresión</a:t>
            </a:r>
            <a:endParaRPr lang="es-GT" sz="3200" b="1" dirty="0">
              <a:latin typeface="Montserrat" pitchFamily="2" charset="77"/>
            </a:endParaRPr>
          </a:p>
        </p:txBody>
      </p:sp>
      <p:pic>
        <p:nvPicPr>
          <p:cNvPr id="4" name="Imagen 3">
            <a:extLst>
              <a:ext uri="{FF2B5EF4-FFF2-40B4-BE49-F238E27FC236}">
                <a16:creationId xmlns:a16="http://schemas.microsoft.com/office/drawing/2014/main" id="{89EBE41E-046A-4F1D-8C3F-549CF0F3F4FD}"/>
              </a:ext>
            </a:extLst>
          </p:cNvPr>
          <p:cNvPicPr>
            <a:picLocks noChangeAspect="1"/>
          </p:cNvPicPr>
          <p:nvPr/>
        </p:nvPicPr>
        <p:blipFill>
          <a:blip r:embed="rId3"/>
          <a:stretch>
            <a:fillRect/>
          </a:stretch>
        </p:blipFill>
        <p:spPr>
          <a:xfrm>
            <a:off x="1442610" y="1910390"/>
            <a:ext cx="9062926" cy="4042372"/>
          </a:xfrm>
          <a:prstGeom prst="rect">
            <a:avLst/>
          </a:prstGeom>
        </p:spPr>
      </p:pic>
      <p:sp>
        <p:nvSpPr>
          <p:cNvPr id="8" name="CuadroTexto 7">
            <a:extLst>
              <a:ext uri="{FF2B5EF4-FFF2-40B4-BE49-F238E27FC236}">
                <a16:creationId xmlns:a16="http://schemas.microsoft.com/office/drawing/2014/main" id="{5F7710E1-C628-43B2-9B3C-47BF54045AB4}"/>
              </a:ext>
            </a:extLst>
          </p:cNvPr>
          <p:cNvSpPr txBox="1"/>
          <p:nvPr/>
        </p:nvSpPr>
        <p:spPr>
          <a:xfrm>
            <a:off x="1442610" y="5989882"/>
            <a:ext cx="7244190" cy="276999"/>
          </a:xfrm>
          <a:prstGeom prst="rect">
            <a:avLst/>
          </a:prstGeom>
          <a:solidFill>
            <a:schemeClr val="tx2">
              <a:lumMod val="20000"/>
              <a:lumOff val="80000"/>
            </a:schemeClr>
          </a:solidFill>
          <a:ln>
            <a:noFill/>
          </a:ln>
          <a:effectLst>
            <a:outerShdw blurRad="107950" dist="12700" dir="5400000" algn="ctr">
              <a:srgbClr val="000000"/>
            </a:outerShdw>
          </a:effectLst>
        </p:spPr>
        <p:txBody>
          <a:bodyPr wrap="square" rtlCol="0">
            <a:spAutoFit/>
          </a:bodyPr>
          <a:lstStyle/>
          <a:p>
            <a:pPr algn="ctr"/>
            <a:r>
              <a:rPr lang="es-GT" sz="1200" i="1" dirty="0">
                <a:latin typeface="Montserrat "/>
              </a:rPr>
              <a:t>Cuarta dosis con Moderna: 0.25mL, resto de vacunas misma cantidad de dosis. </a:t>
            </a:r>
          </a:p>
        </p:txBody>
      </p:sp>
    </p:spTree>
    <p:extLst>
      <p:ext uri="{BB962C8B-B14F-4D97-AF65-F5344CB8AC3E}">
        <p14:creationId xmlns:p14="http://schemas.microsoft.com/office/powerpoint/2010/main" val="2806308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990</Words>
  <Application>Microsoft Office PowerPoint</Application>
  <PresentationFormat>Panorámica</PresentationFormat>
  <Paragraphs>118</Paragraphs>
  <Slides>11</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Arial</vt:lpstr>
      <vt:lpstr>Calibri</vt:lpstr>
      <vt:lpstr>Calibri Light</vt:lpstr>
      <vt:lpstr>Montserrat</vt:lpstr>
      <vt:lpstr>Montserrat </vt:lpstr>
      <vt:lpstr>Montserrat Black</vt:lpstr>
      <vt:lpstr>Montserrat Bold</vt:lpstr>
      <vt:lpstr>Montserrat Medium</vt:lpstr>
      <vt:lpstr>Noto Sans Symbols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Esquema para población de  12 años en adelante con Inmunosupresión</vt:lpstr>
      <vt:lpstr>Esquema para población de  50 años en adelante y Trabajadores de salud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Julio Lara</cp:lastModifiedBy>
  <cp:revision>108</cp:revision>
  <dcterms:created xsi:type="dcterms:W3CDTF">2021-11-16T17:41:54Z</dcterms:created>
  <dcterms:modified xsi:type="dcterms:W3CDTF">2022-04-11T18:36:11Z</dcterms:modified>
</cp:coreProperties>
</file>