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76" r:id="rId3"/>
    <p:sldId id="282" r:id="rId4"/>
    <p:sldId id="287" r:id="rId5"/>
    <p:sldId id="284" r:id="rId6"/>
    <p:sldId id="283" r:id="rId7"/>
    <p:sldId id="280" r:id="rId8"/>
    <p:sldId id="288" r:id="rId9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3A93C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FAF332B-F0A0-43FA-B378-9096C29F0807}" v="91" dt="2022-04-27T17:26:30.75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65" autoAdjust="0"/>
    <p:restoredTop sz="77074" autoAdjust="0"/>
  </p:normalViewPr>
  <p:slideViewPr>
    <p:cSldViewPr snapToGrid="0">
      <p:cViewPr varScale="1">
        <p:scale>
          <a:sx n="83" d="100"/>
          <a:sy n="83" d="100"/>
        </p:scale>
        <p:origin x="1888" y="2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GT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F08BEF-8892-43BC-B354-63E85A70870B}" type="datetimeFigureOut">
              <a:rPr lang="es-GT" smtClean="0"/>
              <a:t>27/04/22</a:t>
            </a:fld>
            <a:endParaRPr lang="es-GT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GT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GT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GT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5E1D3B-182A-4DC6-A419-906AA84BE2EC}" type="slidenum">
              <a:rPr lang="es-GT" smtClean="0"/>
              <a:t>‹Nº›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1372376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Situación:</a:t>
            </a:r>
            <a:r>
              <a:rPr lang="es-E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Se ha registrado la disminución sostenida de casos y positividad a COVID-19 durante el mes de abril de 2022, donde se ha documentado un promedio de 532 casos diarios y 7.7% de positividad comparado con un promedio de casos diarios de 2,127 (positividad 20%) en el mes enero, 3,082 (positividad 25%) en el mes de febrero y 1,587 (positividad 16%) en el mes de marzo, del año 2022.</a:t>
            </a:r>
            <a:endParaRPr lang="es-G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GT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5E1D3B-182A-4DC6-A419-906AA84BE2EC}" type="slidenum">
              <a:rPr lang="es-GT" smtClean="0"/>
              <a:t>2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7801497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algn="just">
              <a:lnSpc>
                <a:spcPct val="107000"/>
              </a:lnSpc>
              <a:spcAft>
                <a:spcPts val="800"/>
              </a:spcAft>
            </a:pPr>
            <a:r>
              <a:rPr lang="es-ES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Evidencia: </a:t>
            </a:r>
            <a:r>
              <a:rPr lang="es-E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ocupación de camas a nivel nacional ha evidenciado un comportamiento hacia la baja en su porcentaje de ocupación tanto para los pacientes severos como moderados reportando al 19 de abril. A esa fecha el porcentaje de ocupación en camas de cuidados intensivos reporta un 5% a nivel </a:t>
            </a:r>
            <a:r>
              <a:rPr lang="es-ES" sz="180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nacional.</a:t>
            </a:r>
            <a:endParaRPr lang="es-GT" sz="18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5E1D3B-182A-4DC6-A419-906AA84BE2EC}" type="slidenum">
              <a:rPr lang="es-GT" smtClean="0"/>
              <a:t>3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967807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5E1D3B-182A-4DC6-A419-906AA84BE2EC}" type="slidenum">
              <a:rPr lang="es-GT" smtClean="0"/>
              <a:t>6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38880744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GT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5E1D3B-182A-4DC6-A419-906AA84BE2EC}" type="slidenum">
              <a:rPr lang="es-GT" smtClean="0"/>
              <a:t>7</a:t>
            </a:fld>
            <a:endParaRPr lang="es-GT"/>
          </a:p>
        </p:txBody>
      </p:sp>
    </p:spTree>
    <p:extLst>
      <p:ext uri="{BB962C8B-B14F-4D97-AF65-F5344CB8AC3E}">
        <p14:creationId xmlns:p14="http://schemas.microsoft.com/office/powerpoint/2010/main" val="19244060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3B10871-B2F8-780E-3C96-517542D5A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2A28D1-34DC-4FC5-95EA-532CEAD3EA8E}" type="datetimeFigureOut">
              <a:rPr lang="en-US"/>
              <a:pPr>
                <a:defRPr/>
              </a:pPr>
              <a:t>4/27/22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46BB94D-1909-F88E-BE2F-6E3ACB245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8F7556D-4300-ACA9-79D2-DB9A70CE7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E355D8-5E90-4441-B651-081117AA3158}" type="slidenum">
              <a:rPr lang="en-US" altLang="en-US"/>
              <a:pPr/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2021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7C38CCF-4F7D-ECA2-32CF-9FB962BCF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6117A3-5A7C-47B4-AD09-AB19CCDF7711}" type="datetimeFigureOut">
              <a:rPr lang="en-US"/>
              <a:pPr>
                <a:defRPr/>
              </a:pPr>
              <a:t>4/27/22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748974D-2144-670C-3BD5-3214022B81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1E0B7E2-7B1C-1E56-9AA4-B6EB31B1A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76A48A-F84B-49C8-BCB2-B132559C5781}" type="slidenum">
              <a:rPr lang="en-US" altLang="en-US"/>
              <a:pPr/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5486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4FCE2F4-674F-D554-8127-8E7F02049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918BB4-93CE-4AA7-B42F-196702BB2206}" type="datetimeFigureOut">
              <a:rPr lang="en-US"/>
              <a:pPr>
                <a:defRPr/>
              </a:pPr>
              <a:t>4/27/22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977C155-BA55-B829-8C8A-53AF8E47C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180A11B-57EE-210E-C7E1-215E215A81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29DF91-0EC5-4F0C-B402-1AD97F31F7DE}" type="slidenum">
              <a:rPr lang="en-US" altLang="en-US"/>
              <a:pPr/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6987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48A887F-C7E9-27BB-6738-FF28B09B4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7BA7BF-C05E-46D7-9BD7-8DEBC485572B}" type="datetimeFigureOut">
              <a:rPr lang="en-US"/>
              <a:pPr>
                <a:defRPr/>
              </a:pPr>
              <a:t>4/27/22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90D9798-C5EE-4370-7DF7-6102CB2BCD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B46F8ED-E3C6-DDD2-3FB7-CF1196A2F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8FAD53-6297-4611-B0AA-CC519062C554}" type="slidenum">
              <a:rPr lang="en-US" altLang="en-US"/>
              <a:pPr/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6306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7887FD6-CC7D-EAE7-B33C-BCE2426865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39FE38-9E99-4FCA-AC45-993517A9F73E}" type="datetimeFigureOut">
              <a:rPr lang="en-US"/>
              <a:pPr>
                <a:defRPr/>
              </a:pPr>
              <a:t>4/27/22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24301C5-6B2C-2BEB-77E5-62C5942FAC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E8514C0-3658-0B91-7898-4986EB7AD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A04941-8FFB-45E6-A4CA-D31E6707D8A5}" type="slidenum">
              <a:rPr lang="en-US" altLang="en-US"/>
              <a:pPr/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8136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fecha 3">
            <a:extLst>
              <a:ext uri="{FF2B5EF4-FFF2-40B4-BE49-F238E27FC236}">
                <a16:creationId xmlns:a16="http://schemas.microsoft.com/office/drawing/2014/main" id="{F7C11643-8D92-15DC-2684-907EA6EE0C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9A7519-FCE6-4171-8FBD-895F5B9BE3F7}" type="datetimeFigureOut">
              <a:rPr lang="en-US"/>
              <a:pPr>
                <a:defRPr/>
              </a:pPr>
              <a:t>4/27/22</a:t>
            </a:fld>
            <a:endParaRPr lang="en-US"/>
          </a:p>
        </p:txBody>
      </p:sp>
      <p:sp>
        <p:nvSpPr>
          <p:cNvPr id="6" name="Marcador de pie de página 4">
            <a:extLst>
              <a:ext uri="{FF2B5EF4-FFF2-40B4-BE49-F238E27FC236}">
                <a16:creationId xmlns:a16="http://schemas.microsoft.com/office/drawing/2014/main" id="{FCF5136A-2F5F-5F71-53DC-DEAE99181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Marcador de número de diapositiva 5">
            <a:extLst>
              <a:ext uri="{FF2B5EF4-FFF2-40B4-BE49-F238E27FC236}">
                <a16:creationId xmlns:a16="http://schemas.microsoft.com/office/drawing/2014/main" id="{B501C409-2A6A-1883-793F-82B54738F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01DC55-751D-4480-B477-864FFD705DC2}" type="slidenum">
              <a:rPr lang="en-US" altLang="en-US"/>
              <a:pPr/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12466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7" name="Marcador de fecha 3">
            <a:extLst>
              <a:ext uri="{FF2B5EF4-FFF2-40B4-BE49-F238E27FC236}">
                <a16:creationId xmlns:a16="http://schemas.microsoft.com/office/drawing/2014/main" id="{92ECA1C5-6842-1302-1A4F-5606BDBB1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D36977-32C0-43C3-A773-C4B191794085}" type="datetimeFigureOut">
              <a:rPr lang="en-US"/>
              <a:pPr>
                <a:defRPr/>
              </a:pPr>
              <a:t>4/27/22</a:t>
            </a:fld>
            <a:endParaRPr lang="en-US"/>
          </a:p>
        </p:txBody>
      </p:sp>
      <p:sp>
        <p:nvSpPr>
          <p:cNvPr id="8" name="Marcador de pie de página 4">
            <a:extLst>
              <a:ext uri="{FF2B5EF4-FFF2-40B4-BE49-F238E27FC236}">
                <a16:creationId xmlns:a16="http://schemas.microsoft.com/office/drawing/2014/main" id="{7350EE4A-F205-1A93-A0E6-A7C5D907D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Marcador de número de diapositiva 5">
            <a:extLst>
              <a:ext uri="{FF2B5EF4-FFF2-40B4-BE49-F238E27FC236}">
                <a16:creationId xmlns:a16="http://schemas.microsoft.com/office/drawing/2014/main" id="{80653918-B5AF-F52F-8769-778F77B45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5DF5E1-311B-47F7-BB22-3749DF3F84D8}" type="slidenum">
              <a:rPr lang="en-US" altLang="en-US"/>
              <a:pPr/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6983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fecha 3">
            <a:extLst>
              <a:ext uri="{FF2B5EF4-FFF2-40B4-BE49-F238E27FC236}">
                <a16:creationId xmlns:a16="http://schemas.microsoft.com/office/drawing/2014/main" id="{F10E9FE2-5BFD-4567-09ED-CEA1BCB71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13EEAE-384A-4C9E-9758-880FEA314F06}" type="datetimeFigureOut">
              <a:rPr lang="en-US"/>
              <a:pPr>
                <a:defRPr/>
              </a:pPr>
              <a:t>4/27/22</a:t>
            </a:fld>
            <a:endParaRPr lang="en-US"/>
          </a:p>
        </p:txBody>
      </p:sp>
      <p:sp>
        <p:nvSpPr>
          <p:cNvPr id="4" name="Marcador de pie de página 4">
            <a:extLst>
              <a:ext uri="{FF2B5EF4-FFF2-40B4-BE49-F238E27FC236}">
                <a16:creationId xmlns:a16="http://schemas.microsoft.com/office/drawing/2014/main" id="{457A78CA-AD78-5DC7-2F5E-C15F64467B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Marcador de número de diapositiva 5">
            <a:extLst>
              <a:ext uri="{FF2B5EF4-FFF2-40B4-BE49-F238E27FC236}">
                <a16:creationId xmlns:a16="http://schemas.microsoft.com/office/drawing/2014/main" id="{FE18CBDE-28B5-A5D3-127D-C1CD8097E2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AADEB7-EF88-4EFF-B205-5081899D030E}" type="slidenum">
              <a:rPr lang="en-US" altLang="en-US"/>
              <a:pPr/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36162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3">
            <a:extLst>
              <a:ext uri="{FF2B5EF4-FFF2-40B4-BE49-F238E27FC236}">
                <a16:creationId xmlns:a16="http://schemas.microsoft.com/office/drawing/2014/main" id="{1EEFDFB8-CE91-4F8A-B246-DAB2750BE3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1C2C78-96AF-4DF3-9C16-23EC8C7C6E13}" type="datetimeFigureOut">
              <a:rPr lang="en-US"/>
              <a:pPr>
                <a:defRPr/>
              </a:pPr>
              <a:t>4/27/22</a:t>
            </a:fld>
            <a:endParaRPr lang="en-US"/>
          </a:p>
        </p:txBody>
      </p:sp>
      <p:sp>
        <p:nvSpPr>
          <p:cNvPr id="3" name="Marcador de pie de página 4">
            <a:extLst>
              <a:ext uri="{FF2B5EF4-FFF2-40B4-BE49-F238E27FC236}">
                <a16:creationId xmlns:a16="http://schemas.microsoft.com/office/drawing/2014/main" id="{F0FF396A-55E0-A51B-483B-918BFB4808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Marcador de número de diapositiva 5">
            <a:extLst>
              <a:ext uri="{FF2B5EF4-FFF2-40B4-BE49-F238E27FC236}">
                <a16:creationId xmlns:a16="http://schemas.microsoft.com/office/drawing/2014/main" id="{AABE5883-94F1-1379-030B-5297B8C33F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73CAB6-45C3-4D14-8546-C9EAE6ED6753}" type="slidenum">
              <a:rPr lang="en-US" altLang="en-US"/>
              <a:pPr/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626353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3">
            <a:extLst>
              <a:ext uri="{FF2B5EF4-FFF2-40B4-BE49-F238E27FC236}">
                <a16:creationId xmlns:a16="http://schemas.microsoft.com/office/drawing/2014/main" id="{B8DDE75A-FE78-AD59-D2F3-D267C94DE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0C0197-8E59-41F7-B025-5FDF70C9722F}" type="datetimeFigureOut">
              <a:rPr lang="en-US"/>
              <a:pPr>
                <a:defRPr/>
              </a:pPr>
              <a:t>4/27/22</a:t>
            </a:fld>
            <a:endParaRPr lang="en-US"/>
          </a:p>
        </p:txBody>
      </p:sp>
      <p:sp>
        <p:nvSpPr>
          <p:cNvPr id="6" name="Marcador de pie de página 4">
            <a:extLst>
              <a:ext uri="{FF2B5EF4-FFF2-40B4-BE49-F238E27FC236}">
                <a16:creationId xmlns:a16="http://schemas.microsoft.com/office/drawing/2014/main" id="{BF8F31E7-95A4-B055-D8E2-8FE0FF9A0E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Marcador de número de diapositiva 5">
            <a:extLst>
              <a:ext uri="{FF2B5EF4-FFF2-40B4-BE49-F238E27FC236}">
                <a16:creationId xmlns:a16="http://schemas.microsoft.com/office/drawing/2014/main" id="{6A68E987-DA8F-4E50-9E8F-AA807031B8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6B1A0A-0476-4F86-8411-AD77B92E93CA}" type="slidenum">
              <a:rPr lang="en-US" altLang="en-US"/>
              <a:pPr/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5011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Marcador de fecha 3">
            <a:extLst>
              <a:ext uri="{FF2B5EF4-FFF2-40B4-BE49-F238E27FC236}">
                <a16:creationId xmlns:a16="http://schemas.microsoft.com/office/drawing/2014/main" id="{23BFBBE1-4055-AE0B-3AE5-DD4F2458AC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83C9C4-C477-46D4-938B-7D0D104407F2}" type="datetimeFigureOut">
              <a:rPr lang="en-US"/>
              <a:pPr>
                <a:defRPr/>
              </a:pPr>
              <a:t>4/27/22</a:t>
            </a:fld>
            <a:endParaRPr lang="en-US"/>
          </a:p>
        </p:txBody>
      </p:sp>
      <p:sp>
        <p:nvSpPr>
          <p:cNvPr id="6" name="Marcador de pie de página 4">
            <a:extLst>
              <a:ext uri="{FF2B5EF4-FFF2-40B4-BE49-F238E27FC236}">
                <a16:creationId xmlns:a16="http://schemas.microsoft.com/office/drawing/2014/main" id="{5E1A8F74-D0A7-B399-E0F9-F253A37093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Marcador de número de diapositiva 5">
            <a:extLst>
              <a:ext uri="{FF2B5EF4-FFF2-40B4-BE49-F238E27FC236}">
                <a16:creationId xmlns:a16="http://schemas.microsoft.com/office/drawing/2014/main" id="{6DDE20B5-BDE0-9287-D61F-B4987EA7C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35FA2C-3224-4B0D-AADC-E5DF410A9646}" type="slidenum">
              <a:rPr lang="en-US" altLang="en-US"/>
              <a:pPr/>
              <a:t>‹Nº›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4301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Marcador de título 1">
            <a:extLst>
              <a:ext uri="{FF2B5EF4-FFF2-40B4-BE49-F238E27FC236}">
                <a16:creationId xmlns:a16="http://schemas.microsoft.com/office/drawing/2014/main" id="{67A1D202-01FD-DD4C-067B-40EABEA874F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/>
              <a:t>Haga clic para modificar el estilo de título del patrón</a:t>
            </a:r>
            <a:endParaRPr lang="en-US" altLang="en-US"/>
          </a:p>
        </p:txBody>
      </p:sp>
      <p:sp>
        <p:nvSpPr>
          <p:cNvPr id="1027" name="Marcador de texto 2">
            <a:extLst>
              <a:ext uri="{FF2B5EF4-FFF2-40B4-BE49-F238E27FC236}">
                <a16:creationId xmlns:a16="http://schemas.microsoft.com/office/drawing/2014/main" id="{2E6ED2D8-C556-7981-09C4-1F55672F3A4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/>
              <a:t>Editar el estilo de texto del patrón</a:t>
            </a:r>
          </a:p>
          <a:p>
            <a:pPr lvl="1"/>
            <a:r>
              <a:rPr lang="es-ES" altLang="en-US"/>
              <a:t>Segundo nivel</a:t>
            </a:r>
          </a:p>
          <a:p>
            <a:pPr lvl="2"/>
            <a:r>
              <a:rPr lang="es-ES" altLang="en-US"/>
              <a:t>Tercer nivel</a:t>
            </a:r>
          </a:p>
          <a:p>
            <a:pPr lvl="3"/>
            <a:r>
              <a:rPr lang="es-ES" altLang="en-US"/>
              <a:t>Cuarto nivel</a:t>
            </a:r>
          </a:p>
          <a:p>
            <a:pPr lvl="4"/>
            <a:r>
              <a:rPr lang="es-ES" altLang="en-US"/>
              <a:t>Quinto nivel</a:t>
            </a:r>
            <a:endParaRPr lang="en-US" altLang="en-US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D79F70D-6843-01D6-A787-CA05E9094A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1B07F9C-C6D4-491E-84EE-236A5D3B843A}" type="datetimeFigureOut">
              <a:rPr lang="en-US"/>
              <a:pPr>
                <a:defRPr/>
              </a:pPr>
              <a:t>4/27/22</a:t>
            </a:fld>
            <a:endParaRPr lang="en-U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6CCD16C-3ABA-BE49-3456-A8D9EEFAF3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9348753-B7E8-7129-2911-2C833C9B35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D19C9952-4F26-4E4F-88A5-0F1D4B36C20E}" type="slidenum">
              <a:rPr lang="en-US" altLang="en-US"/>
              <a:pPr/>
              <a:t>‹Nº›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2F1EC417-E526-9519-9748-02E06C080A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6603CB4D-3C2A-4D1D-CBE8-83DA27CF0922}"/>
              </a:ext>
            </a:extLst>
          </p:cNvPr>
          <p:cNvSpPr txBox="1"/>
          <p:nvPr/>
        </p:nvSpPr>
        <p:spPr>
          <a:xfrm>
            <a:off x="5743574" y="1797005"/>
            <a:ext cx="5653768" cy="18769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sz="11500" b="1" dirty="0">
                <a:solidFill>
                  <a:schemeClr val="bg1"/>
                </a:solidFill>
                <a:effectLst/>
                <a:latin typeface="Montserra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MSPAS</a:t>
            </a:r>
            <a:endParaRPr lang="es-GT" sz="11500" b="1" dirty="0">
              <a:solidFill>
                <a:schemeClr val="bg1"/>
              </a:solidFill>
              <a:effectLst/>
              <a:latin typeface="Montserrat" pitchFamily="2" charset="77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1879CB6-04AD-961A-72AB-7F8BD60BC3DB}"/>
              </a:ext>
            </a:extLst>
          </p:cNvPr>
          <p:cNvSpPr txBox="1"/>
          <p:nvPr/>
        </p:nvSpPr>
        <p:spPr>
          <a:xfrm>
            <a:off x="5743574" y="3429000"/>
            <a:ext cx="5653768" cy="3716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dirty="0">
                <a:solidFill>
                  <a:schemeClr val="bg1"/>
                </a:solidFill>
                <a:latin typeface="Montserra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Ministerio de Salud Pública y Asistencia Social</a:t>
            </a:r>
            <a:endParaRPr lang="es-GT" dirty="0">
              <a:solidFill>
                <a:schemeClr val="bg1"/>
              </a:solidFill>
              <a:effectLst/>
              <a:latin typeface="Montserrat" pitchFamily="2" charset="77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AutoShape 2" descr="Esto se sabe del ataque en la emergencia del Hospital Roosevelt">
            <a:extLst>
              <a:ext uri="{FF2B5EF4-FFF2-40B4-BE49-F238E27FC236}">
                <a16:creationId xmlns:a16="http://schemas.microsoft.com/office/drawing/2014/main" id="{CC66746A-E4FE-CE55-8D28-1432BAB9638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s-GT" altLang="en-US"/>
          </a:p>
        </p:txBody>
      </p:sp>
      <p:sp>
        <p:nvSpPr>
          <p:cNvPr id="3078" name="AutoShape 8" descr="Hospital Roosevelt | Pandilleros matan a siete personas para rescatar a reo  – Prensa Libre">
            <a:extLst>
              <a:ext uri="{FF2B5EF4-FFF2-40B4-BE49-F238E27FC236}">
                <a16:creationId xmlns:a16="http://schemas.microsoft.com/office/drawing/2014/main" id="{C99789F8-C7D6-4E0C-FC1A-632DBB40549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s-GT" altLang="en-US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BF9C6C7A-6C04-4034-AC31-53D3B6C17923}"/>
              </a:ext>
            </a:extLst>
          </p:cNvPr>
          <p:cNvSpPr txBox="1"/>
          <p:nvPr/>
        </p:nvSpPr>
        <p:spPr>
          <a:xfrm>
            <a:off x="2493202" y="1059076"/>
            <a:ext cx="6868941" cy="11639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sz="2000" b="1" dirty="0">
                <a:solidFill>
                  <a:schemeClr val="accent1">
                    <a:lumMod val="50000"/>
                  </a:schemeClr>
                </a:solidFill>
                <a:effectLst/>
                <a:latin typeface="Montserra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Situación actual Indicador 1 y 3: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sz="2000" dirty="0">
                <a:solidFill>
                  <a:schemeClr val="accent1">
                    <a:lumMod val="50000"/>
                  </a:schemeClr>
                </a:solidFill>
                <a:effectLst/>
                <a:latin typeface="Montserra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Disminución sostenida de casos y positividad a COVID-19 durante el mes de abril de 2022.</a:t>
            </a:r>
            <a:endParaRPr lang="es-GT" sz="2000" dirty="0">
              <a:solidFill>
                <a:schemeClr val="accent1">
                  <a:lumMod val="50000"/>
                </a:schemeClr>
              </a:solidFill>
              <a:effectLst/>
              <a:latin typeface="Montserrat" pitchFamily="2" charset="77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9E0B4FD4-8A87-40FF-AF2C-8E40D28FA7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128" y="2622762"/>
            <a:ext cx="8714015" cy="3411114"/>
          </a:xfrm>
          <a:prstGeom prst="rect">
            <a:avLst/>
          </a:prstGeom>
        </p:spPr>
      </p:pic>
      <p:sp>
        <p:nvSpPr>
          <p:cNvPr id="8" name="13 Rectángulo">
            <a:extLst>
              <a:ext uri="{FF2B5EF4-FFF2-40B4-BE49-F238E27FC236}">
                <a16:creationId xmlns:a16="http://schemas.microsoft.com/office/drawing/2014/main" id="{D4D97FB3-E300-B663-8496-B1B9FF8FC495}"/>
              </a:ext>
            </a:extLst>
          </p:cNvPr>
          <p:cNvSpPr/>
          <p:nvPr/>
        </p:nvSpPr>
        <p:spPr>
          <a:xfrm>
            <a:off x="2493202" y="545182"/>
            <a:ext cx="8714014" cy="4026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s-ES" sz="2000" b="1" dirty="0">
                <a:solidFill>
                  <a:schemeClr val="accent1">
                    <a:lumMod val="50000"/>
                  </a:schemeClr>
                </a:solidFill>
                <a:latin typeface="Montserra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Fase III: Apertura a la Nueva Normalidad</a:t>
            </a:r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1E65151B-60BF-9279-9033-8A157A4B5E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643" y="594837"/>
            <a:ext cx="1599795" cy="159979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AutoShape 2" descr="Esto se sabe del ataque en la emergencia del Hospital Roosevelt">
            <a:extLst>
              <a:ext uri="{FF2B5EF4-FFF2-40B4-BE49-F238E27FC236}">
                <a16:creationId xmlns:a16="http://schemas.microsoft.com/office/drawing/2014/main" id="{CC66746A-E4FE-CE55-8D28-1432BAB9638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s-GT" altLang="en-US"/>
          </a:p>
        </p:txBody>
      </p:sp>
      <p:sp>
        <p:nvSpPr>
          <p:cNvPr id="3078" name="AutoShape 8" descr="Hospital Roosevelt | Pandilleros matan a siete personas para rescatar a reo  – Prensa Libre">
            <a:extLst>
              <a:ext uri="{FF2B5EF4-FFF2-40B4-BE49-F238E27FC236}">
                <a16:creationId xmlns:a16="http://schemas.microsoft.com/office/drawing/2014/main" id="{C99789F8-C7D6-4E0C-FC1A-632DBB40549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s-GT" altLang="en-U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5D0E8AB-A0E3-46E8-AD63-343F29BF29C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578" t="15958" r="771"/>
          <a:stretch/>
        </p:blipFill>
        <p:spPr>
          <a:xfrm>
            <a:off x="460375" y="2157495"/>
            <a:ext cx="9099261" cy="3818511"/>
          </a:xfrm>
          <a:prstGeom prst="rect">
            <a:avLst/>
          </a:prstGeom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BF9C6C7A-6C04-4034-AC31-53D3B6C17923}"/>
              </a:ext>
            </a:extLst>
          </p:cNvPr>
          <p:cNvSpPr txBox="1"/>
          <p:nvPr/>
        </p:nvSpPr>
        <p:spPr>
          <a:xfrm>
            <a:off x="2493202" y="1013355"/>
            <a:ext cx="8816786" cy="8345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sz="2000" b="1" dirty="0">
                <a:solidFill>
                  <a:schemeClr val="accent1">
                    <a:lumMod val="50000"/>
                  </a:schemeClr>
                </a:solidFill>
                <a:effectLst/>
                <a:latin typeface="Montserra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Situación actual Indicador 4: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sz="2000" dirty="0">
                <a:solidFill>
                  <a:schemeClr val="accent1">
                    <a:lumMod val="50000"/>
                  </a:schemeClr>
                </a:solidFill>
                <a:latin typeface="Montserra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Ocupación nacional de Camas COVID-19: 5% </a:t>
            </a:r>
            <a:endParaRPr lang="es-GT" sz="2000" dirty="0">
              <a:solidFill>
                <a:schemeClr val="accent1">
                  <a:lumMod val="50000"/>
                </a:schemeClr>
              </a:solidFill>
              <a:effectLst/>
              <a:latin typeface="Montserrat" pitchFamily="2" charset="77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13 Rectángulo">
            <a:extLst>
              <a:ext uri="{FF2B5EF4-FFF2-40B4-BE49-F238E27FC236}">
                <a16:creationId xmlns:a16="http://schemas.microsoft.com/office/drawing/2014/main" id="{313D8B24-0EC9-EDC9-192C-33FDCDE93359}"/>
              </a:ext>
            </a:extLst>
          </p:cNvPr>
          <p:cNvSpPr/>
          <p:nvPr/>
        </p:nvSpPr>
        <p:spPr>
          <a:xfrm>
            <a:off x="2493202" y="545182"/>
            <a:ext cx="8714014" cy="4026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s-ES" sz="2000" b="1" dirty="0">
                <a:solidFill>
                  <a:schemeClr val="accent1">
                    <a:lumMod val="50000"/>
                  </a:schemeClr>
                </a:solidFill>
                <a:latin typeface="Montserra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Fase III: Apertura a la Nueva Normalidad</a:t>
            </a: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13B9C4CC-EA30-FC12-5062-1C5230F970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643" y="594837"/>
            <a:ext cx="1599795" cy="1599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1321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E9EDDDF1-9B23-E37A-47E5-13F6F41061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28" y="1312538"/>
            <a:ext cx="2712358" cy="2712358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A6617B43-42FC-E312-D7F1-8BFCA3B4B069}"/>
              </a:ext>
            </a:extLst>
          </p:cNvPr>
          <p:cNvSpPr txBox="1"/>
          <p:nvPr/>
        </p:nvSpPr>
        <p:spPr>
          <a:xfrm>
            <a:off x="3685189" y="2573467"/>
            <a:ext cx="5143128" cy="21884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2400" b="1" dirty="0">
                <a:solidFill>
                  <a:schemeClr val="accent1">
                    <a:lumMod val="50000"/>
                  </a:schemeClr>
                </a:solidFill>
                <a:effectLst/>
                <a:latin typeface="Montserra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Aforos: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GT" dirty="0">
                <a:solidFill>
                  <a:schemeClr val="accent1">
                    <a:lumMod val="50000"/>
                  </a:schemeClr>
                </a:solidFill>
                <a:latin typeface="Montserra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Se elimina la restricción de ocupación de espacios de definida  por aforos de acuerdo al color de alerta sanitaria por COVID-19.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s-GT" sz="2000" b="1" dirty="0">
              <a:solidFill>
                <a:schemeClr val="accent1">
                  <a:lumMod val="50000"/>
                </a:schemeClr>
              </a:solidFill>
              <a:effectLst/>
              <a:latin typeface="Montserrat" pitchFamily="2" charset="77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13 Rectángulo">
            <a:extLst>
              <a:ext uri="{FF2B5EF4-FFF2-40B4-BE49-F238E27FC236}">
                <a16:creationId xmlns:a16="http://schemas.microsoft.com/office/drawing/2014/main" id="{91B4D08C-F9A6-B640-4DF7-F4806CB6201C}"/>
              </a:ext>
            </a:extLst>
          </p:cNvPr>
          <p:cNvSpPr/>
          <p:nvPr/>
        </p:nvSpPr>
        <p:spPr>
          <a:xfrm>
            <a:off x="3685188" y="1149340"/>
            <a:ext cx="8714014" cy="109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s-ES" sz="2800" b="1" dirty="0">
                <a:solidFill>
                  <a:schemeClr val="accent1">
                    <a:lumMod val="50000"/>
                  </a:schemeClr>
                </a:solidFill>
                <a:latin typeface="Montserra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Fase III: Apertura a la Nueva Normalidad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s-ES" sz="2800" b="1" dirty="0">
                <a:solidFill>
                  <a:schemeClr val="accent1">
                    <a:lumMod val="50000"/>
                  </a:schemeClr>
                </a:solidFill>
                <a:latin typeface="Montserra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Nuevas medidas</a:t>
            </a:r>
            <a:endParaRPr lang="es-GT" sz="2800" b="1" dirty="0">
              <a:solidFill>
                <a:schemeClr val="accent1">
                  <a:lumMod val="50000"/>
                </a:schemeClr>
              </a:solidFill>
              <a:latin typeface="Montserrat" pitchFamily="2" charset="77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95459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554B0EDB-A229-00BA-7D7D-4CF2546CC3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28" y="1312494"/>
            <a:ext cx="2744982" cy="2744982"/>
          </a:xfrm>
          <a:prstGeom prst="rect">
            <a:avLst/>
          </a:prstGeom>
        </p:spPr>
      </p:pic>
      <p:sp>
        <p:nvSpPr>
          <p:cNvPr id="3076" name="AutoShape 2" descr="Esto se sabe del ataque en la emergencia del Hospital Roosevelt">
            <a:extLst>
              <a:ext uri="{FF2B5EF4-FFF2-40B4-BE49-F238E27FC236}">
                <a16:creationId xmlns:a16="http://schemas.microsoft.com/office/drawing/2014/main" id="{CC66746A-E4FE-CE55-8D28-1432BAB9638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s-GT" altLang="en-US"/>
          </a:p>
        </p:txBody>
      </p:sp>
      <p:sp>
        <p:nvSpPr>
          <p:cNvPr id="3078" name="AutoShape 8" descr="Hospital Roosevelt | Pandilleros matan a siete personas para rescatar a reo  – Prensa Libre">
            <a:extLst>
              <a:ext uri="{FF2B5EF4-FFF2-40B4-BE49-F238E27FC236}">
                <a16:creationId xmlns:a16="http://schemas.microsoft.com/office/drawing/2014/main" id="{C99789F8-C7D6-4E0C-FC1A-632DBB40549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s-GT" altLang="en-US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BF9C6C7A-6C04-4034-AC31-53D3B6C17923}"/>
              </a:ext>
            </a:extLst>
          </p:cNvPr>
          <p:cNvSpPr txBox="1"/>
          <p:nvPr/>
        </p:nvSpPr>
        <p:spPr>
          <a:xfrm>
            <a:off x="3685188" y="2515801"/>
            <a:ext cx="6861633" cy="18263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sz="2400" b="1" dirty="0">
                <a:solidFill>
                  <a:schemeClr val="accent1">
                    <a:lumMod val="50000"/>
                  </a:schemeClr>
                </a:solidFill>
                <a:effectLst/>
                <a:latin typeface="Montserra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Distanciamiento físico/social: 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accent1">
                    <a:lumMod val="50000"/>
                  </a:schemeClr>
                </a:solidFill>
                <a:effectLst/>
                <a:latin typeface="Montserra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1.5 metros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accent1">
                    <a:lumMod val="50000"/>
                  </a:schemeClr>
                </a:solidFill>
                <a:latin typeface="Montserra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Espacios abiertos y cerrados</a:t>
            </a:r>
            <a:endParaRPr lang="es-ES" dirty="0">
              <a:solidFill>
                <a:schemeClr val="accent1">
                  <a:lumMod val="50000"/>
                </a:schemeClr>
              </a:solidFill>
              <a:effectLst/>
              <a:latin typeface="Montserrat" pitchFamily="2" charset="77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s-GT" sz="2400" b="1" dirty="0">
              <a:solidFill>
                <a:schemeClr val="accent1">
                  <a:lumMod val="50000"/>
                </a:schemeClr>
              </a:solidFill>
              <a:effectLst/>
              <a:latin typeface="Montserrat" pitchFamily="2" charset="77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13 Rectángulo">
            <a:extLst>
              <a:ext uri="{FF2B5EF4-FFF2-40B4-BE49-F238E27FC236}">
                <a16:creationId xmlns:a16="http://schemas.microsoft.com/office/drawing/2014/main" id="{88F7AD30-F1BA-6D55-D094-D9FB33B442D3}"/>
              </a:ext>
            </a:extLst>
          </p:cNvPr>
          <p:cNvSpPr/>
          <p:nvPr/>
        </p:nvSpPr>
        <p:spPr>
          <a:xfrm>
            <a:off x="3685188" y="1149340"/>
            <a:ext cx="8714014" cy="1090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s-ES" sz="2800" b="1" dirty="0">
                <a:solidFill>
                  <a:schemeClr val="accent1">
                    <a:lumMod val="50000"/>
                  </a:schemeClr>
                </a:solidFill>
                <a:latin typeface="Montserra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Fase III: Apertura a la Nueva Normalidad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s-ES" sz="2800" b="1" dirty="0">
                <a:solidFill>
                  <a:schemeClr val="accent1">
                    <a:lumMod val="50000"/>
                  </a:schemeClr>
                </a:solidFill>
                <a:latin typeface="Montserra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Nuevas medidas</a:t>
            </a:r>
            <a:endParaRPr lang="es-GT" sz="2800" b="1" dirty="0">
              <a:solidFill>
                <a:schemeClr val="accent1">
                  <a:lumMod val="50000"/>
                </a:schemeClr>
              </a:solidFill>
              <a:latin typeface="Montserrat" pitchFamily="2" charset="77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75684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70D79B4D-EB41-F874-4332-BE80C1FFCB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28" y="1312538"/>
            <a:ext cx="2712358" cy="2712358"/>
          </a:xfrm>
          <a:prstGeom prst="rect">
            <a:avLst/>
          </a:prstGeom>
        </p:spPr>
      </p:pic>
      <p:sp>
        <p:nvSpPr>
          <p:cNvPr id="3076" name="AutoShape 2" descr="Esto se sabe del ataque en la emergencia del Hospital Roosevelt">
            <a:extLst>
              <a:ext uri="{FF2B5EF4-FFF2-40B4-BE49-F238E27FC236}">
                <a16:creationId xmlns:a16="http://schemas.microsoft.com/office/drawing/2014/main" id="{CC66746A-E4FE-CE55-8D28-1432BAB9638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s-GT" altLang="en-US"/>
          </a:p>
        </p:txBody>
      </p:sp>
      <p:sp>
        <p:nvSpPr>
          <p:cNvPr id="3078" name="AutoShape 8" descr="Hospital Roosevelt | Pandilleros matan a siete personas para rescatar a reo  – Prensa Libre">
            <a:extLst>
              <a:ext uri="{FF2B5EF4-FFF2-40B4-BE49-F238E27FC236}">
                <a16:creationId xmlns:a16="http://schemas.microsoft.com/office/drawing/2014/main" id="{C99789F8-C7D6-4E0C-FC1A-632DBB40549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s-GT" altLang="en-US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BF9C6C7A-6C04-4034-AC31-53D3B6C17923}"/>
              </a:ext>
            </a:extLst>
          </p:cNvPr>
          <p:cNvSpPr txBox="1"/>
          <p:nvPr/>
        </p:nvSpPr>
        <p:spPr>
          <a:xfrm>
            <a:off x="3685188" y="2668717"/>
            <a:ext cx="6861633" cy="25583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sz="2400" b="1" dirty="0">
                <a:solidFill>
                  <a:schemeClr val="accent1">
                    <a:lumMod val="50000"/>
                  </a:schemeClr>
                </a:solidFill>
                <a:effectLst/>
                <a:latin typeface="Montserra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Lavado y desinfección de manos: 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accent1">
                    <a:lumMod val="50000"/>
                  </a:schemeClr>
                </a:solidFill>
                <a:effectLst/>
                <a:latin typeface="Montserra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Constantemente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accent1">
                    <a:lumMod val="50000"/>
                  </a:schemeClr>
                </a:solidFill>
                <a:effectLst/>
                <a:latin typeface="Montserra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Durante 20 segundos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accent1">
                    <a:lumMod val="50000"/>
                  </a:schemeClr>
                </a:solidFill>
                <a:latin typeface="Montserra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Agua y jabón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accent1">
                    <a:lumMod val="50000"/>
                  </a:schemeClr>
                </a:solidFill>
                <a:effectLst/>
                <a:latin typeface="Montserra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s-ES" dirty="0">
                <a:solidFill>
                  <a:schemeClr val="accent1">
                    <a:lumMod val="50000"/>
                  </a:schemeClr>
                </a:solidFill>
                <a:latin typeface="Montserra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lcohol al 70%</a:t>
            </a:r>
            <a:endParaRPr lang="es-ES" dirty="0">
              <a:solidFill>
                <a:schemeClr val="accent1">
                  <a:lumMod val="50000"/>
                </a:schemeClr>
              </a:solidFill>
              <a:effectLst/>
              <a:latin typeface="Montserrat" pitchFamily="2" charset="77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endParaRPr lang="es-GT" sz="2400" b="1" dirty="0">
              <a:solidFill>
                <a:schemeClr val="accent1">
                  <a:lumMod val="50000"/>
                </a:schemeClr>
              </a:solidFill>
              <a:effectLst/>
              <a:latin typeface="Montserrat" pitchFamily="2" charset="77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13 Rectángulo">
            <a:extLst>
              <a:ext uri="{FF2B5EF4-FFF2-40B4-BE49-F238E27FC236}">
                <a16:creationId xmlns:a16="http://schemas.microsoft.com/office/drawing/2014/main" id="{EEF35727-36DD-EE0D-B8A8-D6EB827157B1}"/>
              </a:ext>
            </a:extLst>
          </p:cNvPr>
          <p:cNvSpPr/>
          <p:nvPr/>
        </p:nvSpPr>
        <p:spPr>
          <a:xfrm>
            <a:off x="3685188" y="1149340"/>
            <a:ext cx="8714014" cy="1090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s-ES" sz="2800" b="1" dirty="0">
                <a:solidFill>
                  <a:schemeClr val="accent1">
                    <a:lumMod val="50000"/>
                  </a:schemeClr>
                </a:solidFill>
                <a:latin typeface="Montserra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Fase III: Apertura a la Nueva Normalidad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s-ES" sz="2800" b="1" dirty="0">
                <a:solidFill>
                  <a:schemeClr val="accent1">
                    <a:lumMod val="50000"/>
                  </a:schemeClr>
                </a:solidFill>
                <a:latin typeface="Montserra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Nuevas medidas</a:t>
            </a:r>
            <a:endParaRPr lang="es-GT" sz="2800" b="1" dirty="0">
              <a:solidFill>
                <a:schemeClr val="accent1">
                  <a:lumMod val="50000"/>
                </a:schemeClr>
              </a:solidFill>
              <a:latin typeface="Montserrat" pitchFamily="2" charset="77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00541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AutoShape 2" descr="Esto se sabe del ataque en la emergencia del Hospital Roosevelt">
            <a:extLst>
              <a:ext uri="{FF2B5EF4-FFF2-40B4-BE49-F238E27FC236}">
                <a16:creationId xmlns:a16="http://schemas.microsoft.com/office/drawing/2014/main" id="{CC66746A-E4FE-CE55-8D28-1432BAB9638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s-GT" altLang="en-US"/>
          </a:p>
        </p:txBody>
      </p:sp>
      <p:sp>
        <p:nvSpPr>
          <p:cNvPr id="3078" name="AutoShape 8" descr="Hospital Roosevelt | Pandilleros matan a siete personas para rescatar a reo  – Prensa Libre">
            <a:extLst>
              <a:ext uri="{FF2B5EF4-FFF2-40B4-BE49-F238E27FC236}">
                <a16:creationId xmlns:a16="http://schemas.microsoft.com/office/drawing/2014/main" id="{C99789F8-C7D6-4E0C-FC1A-632DBB40549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endParaRPr lang="es-GT" altLang="en-US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BF9C6C7A-6C04-4034-AC31-53D3B6C17923}"/>
              </a:ext>
            </a:extLst>
          </p:cNvPr>
          <p:cNvSpPr txBox="1"/>
          <p:nvPr/>
        </p:nvSpPr>
        <p:spPr>
          <a:xfrm>
            <a:off x="3685189" y="2573467"/>
            <a:ext cx="5476064" cy="18611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2400" b="1" dirty="0">
                <a:solidFill>
                  <a:schemeClr val="accent1">
                    <a:lumMod val="50000"/>
                  </a:schemeClr>
                </a:solidFill>
                <a:effectLst/>
                <a:latin typeface="Montserra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Uso de mascarilla: 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accent1">
                    <a:lumMod val="50000"/>
                  </a:schemeClr>
                </a:solidFill>
                <a:latin typeface="Montserra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Espacios cerrados para municipios en alerta naranja y amarillas</a:t>
            </a:r>
          </a:p>
          <a:p>
            <a:pPr marL="342900" indent="-3429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accent1">
                    <a:lumMod val="50000"/>
                  </a:schemeClr>
                </a:solidFill>
                <a:latin typeface="Montserra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Espacios abiertos y cerrados para municipios en alerta roja</a:t>
            </a:r>
          </a:p>
        </p:txBody>
      </p:sp>
      <p:sp>
        <p:nvSpPr>
          <p:cNvPr id="8" name="13 Rectángulo">
            <a:extLst>
              <a:ext uri="{FF2B5EF4-FFF2-40B4-BE49-F238E27FC236}">
                <a16:creationId xmlns:a16="http://schemas.microsoft.com/office/drawing/2014/main" id="{26E8ACDC-40C6-0B29-C357-3497C680E53D}"/>
              </a:ext>
            </a:extLst>
          </p:cNvPr>
          <p:cNvSpPr/>
          <p:nvPr/>
        </p:nvSpPr>
        <p:spPr>
          <a:xfrm>
            <a:off x="3685188" y="1149340"/>
            <a:ext cx="8714014" cy="10904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s-ES" sz="2800" b="1" dirty="0">
                <a:solidFill>
                  <a:schemeClr val="accent1">
                    <a:lumMod val="50000"/>
                  </a:schemeClr>
                </a:solidFill>
                <a:latin typeface="Montserra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Fase III: Apertura a la Nueva Normalidad</a:t>
            </a:r>
          </a:p>
          <a:p>
            <a:pPr lvl="0">
              <a:lnSpc>
                <a:spcPct val="107000"/>
              </a:lnSpc>
              <a:spcAft>
                <a:spcPts val="800"/>
              </a:spcAft>
            </a:pPr>
            <a:r>
              <a:rPr lang="es-ES" sz="2800" b="1" dirty="0">
                <a:solidFill>
                  <a:schemeClr val="accent1">
                    <a:lumMod val="50000"/>
                  </a:schemeClr>
                </a:solidFill>
                <a:latin typeface="Montserra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Nuevas medidas</a:t>
            </a:r>
            <a:endParaRPr lang="es-GT" sz="2800" b="1" dirty="0">
              <a:solidFill>
                <a:schemeClr val="accent1">
                  <a:lumMod val="50000"/>
                </a:schemeClr>
              </a:solidFill>
              <a:latin typeface="Montserrat" pitchFamily="2" charset="77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4EAA2C8-BD78-777E-A43E-91928DDE01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328" y="1312538"/>
            <a:ext cx="2712358" cy="2712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9078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Gobierno de Guatemala habilita plataforma digital para acceder a ubicación  de centros de vacunación, horarios y vacunas COVID-19 | Recursos para  Prensa - Gobierno de Guatemala">
            <a:extLst>
              <a:ext uri="{FF2B5EF4-FFF2-40B4-BE49-F238E27FC236}">
                <a16:creationId xmlns:a16="http://schemas.microsoft.com/office/drawing/2014/main" id="{6C909EBE-E835-4387-F3E3-313AB8610E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93" r="6593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80345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542</TotalTime>
  <Words>313</Words>
  <Application>Microsoft Macintosh PowerPoint</Application>
  <PresentationFormat>Panorámica</PresentationFormat>
  <Paragraphs>35</Paragraphs>
  <Slides>8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Montserrat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HP</dc:creator>
  <cp:lastModifiedBy>Josue Elias Laj Cucul</cp:lastModifiedBy>
  <cp:revision>33</cp:revision>
  <dcterms:created xsi:type="dcterms:W3CDTF">2021-11-16T17:41:54Z</dcterms:created>
  <dcterms:modified xsi:type="dcterms:W3CDTF">2022-04-28T02:45:15Z</dcterms:modified>
</cp:coreProperties>
</file>