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D7B7"/>
    <a:srgbClr val="0F709B"/>
    <a:srgbClr val="69C8F2"/>
    <a:srgbClr val="C0EDE2"/>
    <a:srgbClr val="78D7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14"/>
    <p:restoredTop sz="97650"/>
  </p:normalViewPr>
  <p:slideViewPr>
    <p:cSldViewPr snapToGrid="0" snapToObjects="1" showGuides="1">
      <p:cViewPr varScale="1">
        <p:scale>
          <a:sx n="73" d="100"/>
          <a:sy n="73" d="100"/>
        </p:scale>
        <p:origin x="49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>
                <a:solidFill>
                  <a:srgbClr val="52D7B7"/>
                </a:solidFill>
                <a:latin typeface="Montserrat" pitchFamily="2" charset="77"/>
              </a:rPr>
              <a:t>Toneladas</a:t>
            </a:r>
            <a:r>
              <a:rPr lang="en-US" b="1" dirty="0">
                <a:solidFill>
                  <a:srgbClr val="52D7B7"/>
                </a:solidFill>
                <a:latin typeface="Montserrat" pitchFamily="2" charset="77"/>
              </a:rPr>
              <a:t> </a:t>
            </a:r>
            <a:r>
              <a:rPr lang="en-US" b="1" dirty="0" err="1">
                <a:solidFill>
                  <a:srgbClr val="52D7B7"/>
                </a:solidFill>
                <a:latin typeface="Montserrat" pitchFamily="2" charset="77"/>
              </a:rPr>
              <a:t>recolectadas</a:t>
            </a:r>
            <a:r>
              <a:rPr lang="en-US" b="1" dirty="0">
                <a:solidFill>
                  <a:srgbClr val="52D7B7"/>
                </a:solidFill>
                <a:latin typeface="Montserrat" pitchFamily="2" charset="77"/>
              </a:rPr>
              <a:t> </a:t>
            </a:r>
          </a:p>
          <a:p>
            <a:pPr>
              <a:defRPr/>
            </a:pPr>
            <a:r>
              <a:rPr lang="en-US" b="1" dirty="0" err="1">
                <a:solidFill>
                  <a:srgbClr val="52D7B7"/>
                </a:solidFill>
                <a:latin typeface="Montserrat" pitchFamily="2" charset="77"/>
              </a:rPr>
              <a:t>en</a:t>
            </a:r>
            <a:r>
              <a:rPr lang="en-US" b="1" dirty="0">
                <a:solidFill>
                  <a:srgbClr val="52D7B7"/>
                </a:solidFill>
                <a:latin typeface="Montserrat" pitchFamily="2" charset="77"/>
              </a:rPr>
              <a:t> 31 playas </a:t>
            </a:r>
            <a:r>
              <a:rPr lang="en-US" b="1" dirty="0" err="1">
                <a:solidFill>
                  <a:srgbClr val="52D7B7"/>
                </a:solidFill>
                <a:latin typeface="Montserrat" pitchFamily="2" charset="77"/>
              </a:rPr>
              <a:t>públicas</a:t>
            </a:r>
            <a:r>
              <a:rPr lang="en-US" b="1" dirty="0">
                <a:solidFill>
                  <a:srgbClr val="52D7B7"/>
                </a:solidFill>
                <a:latin typeface="Montserrat" pitchFamily="2" charset="77"/>
              </a:rPr>
              <a:t> </a:t>
            </a:r>
            <a:r>
              <a:rPr lang="en-US" b="1" dirty="0" err="1">
                <a:solidFill>
                  <a:srgbClr val="52D7B7"/>
                </a:solidFill>
                <a:latin typeface="Montserrat" pitchFamily="2" charset="77"/>
              </a:rPr>
              <a:t>en</a:t>
            </a:r>
            <a:r>
              <a:rPr lang="en-US" b="1" dirty="0">
                <a:solidFill>
                  <a:srgbClr val="52D7B7"/>
                </a:solidFill>
                <a:latin typeface="Montserrat" pitchFamily="2" charset="77"/>
              </a:rPr>
              <a:t> el 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Hoja3!$D$2</c:f>
              <c:strCache>
                <c:ptCount val="1"/>
                <c:pt idx="0">
                  <c:v>Toneladas</c:v>
                </c:pt>
              </c:strCache>
            </c:strRef>
          </c:tx>
          <c:spPr>
            <a:solidFill>
              <a:srgbClr val="69C8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0F709B"/>
                    </a:solidFill>
                    <a:latin typeface="Titillium Regular Upright" pitchFamily="2" charset="77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Hoja3!$C$3:$C$33</c:f>
              <c:strCache>
                <c:ptCount val="31"/>
                <c:pt idx="0">
                  <c:v>Las Lisas </c:v>
                </c:pt>
                <c:pt idx="1">
                  <c:v>Hawaii</c:v>
                </c:pt>
                <c:pt idx="2">
                  <c:v>Chapeton</c:v>
                </c:pt>
                <c:pt idx="3">
                  <c:v>Monterrico </c:v>
                </c:pt>
                <c:pt idx="4">
                  <c:v>Ocos </c:v>
                </c:pt>
                <c:pt idx="5">
                  <c:v>Tilapa </c:v>
                </c:pt>
                <c:pt idx="6">
                  <c:v>Tahuexco</c:v>
                </c:pt>
                <c:pt idx="7">
                  <c:v>Churririn</c:v>
                </c:pt>
                <c:pt idx="8">
                  <c:v>Santa Catarina Palopo</c:v>
                </c:pt>
                <c:pt idx="9">
                  <c:v>San Antonio Palopo</c:v>
                </c:pt>
                <c:pt idx="10">
                  <c:v>San Lucas Toliman</c:v>
                </c:pt>
                <c:pt idx="11">
                  <c:v>Panajachel</c:v>
                </c:pt>
                <c:pt idx="12">
                  <c:v>Livingston</c:v>
                </c:pt>
                <c:pt idx="13">
                  <c:v>Santo Tomas</c:v>
                </c:pt>
                <c:pt idx="14">
                  <c:v>Punta de Palma</c:v>
                </c:pt>
                <c:pt idx="15">
                  <c:v>Playa Dorada</c:v>
                </c:pt>
                <c:pt idx="16">
                  <c:v>Manabique</c:v>
                </c:pt>
                <c:pt idx="17">
                  <c:v>Sipacate</c:v>
                </c:pt>
                <c:pt idx="18">
                  <c:v>El semillero</c:v>
                </c:pt>
                <c:pt idx="19">
                  <c:v>Tecojate</c:v>
                </c:pt>
                <c:pt idx="20">
                  <c:v>San José</c:v>
                </c:pt>
                <c:pt idx="21">
                  <c:v>Iztapa</c:v>
                </c:pt>
                <c:pt idx="22">
                  <c:v>Champerico</c:v>
                </c:pt>
                <c:pt idx="23">
                  <c:v>Manchon Guamuchal</c:v>
                </c:pt>
                <c:pt idx="24">
                  <c:v>Tulate</c:v>
                </c:pt>
                <c:pt idx="25">
                  <c:v>San Benito</c:v>
                </c:pt>
                <c:pt idx="26">
                  <c:v>Flores</c:v>
                </c:pt>
                <c:pt idx="27">
                  <c:v>San Andrés </c:v>
                </c:pt>
                <c:pt idx="28">
                  <c:v>San José  </c:v>
                </c:pt>
                <c:pt idx="29">
                  <c:v>Jiote</c:v>
                </c:pt>
                <c:pt idx="30">
                  <c:v>Barrona</c:v>
                </c:pt>
              </c:strCache>
            </c:strRef>
          </c:cat>
          <c:val>
            <c:numRef>
              <c:f>Hoja3!$D$3:$D$33</c:f>
              <c:numCache>
                <c:formatCode>General</c:formatCode>
                <c:ptCount val="31"/>
                <c:pt idx="0">
                  <c:v>15</c:v>
                </c:pt>
                <c:pt idx="1">
                  <c:v>10.5</c:v>
                </c:pt>
                <c:pt idx="2">
                  <c:v>1</c:v>
                </c:pt>
                <c:pt idx="3">
                  <c:v>26</c:v>
                </c:pt>
                <c:pt idx="4">
                  <c:v>31.4</c:v>
                </c:pt>
                <c:pt idx="5">
                  <c:v>4.7</c:v>
                </c:pt>
                <c:pt idx="6">
                  <c:v>7.1</c:v>
                </c:pt>
                <c:pt idx="7">
                  <c:v>10.199999999999999</c:v>
                </c:pt>
                <c:pt idx="8" formatCode="0.00">
                  <c:v>3.2015000000000002</c:v>
                </c:pt>
                <c:pt idx="9">
                  <c:v>2</c:v>
                </c:pt>
                <c:pt idx="10" formatCode="0.00">
                  <c:v>0.48249999999999998</c:v>
                </c:pt>
                <c:pt idx="11" formatCode="0.00">
                  <c:v>2.1560000000000001</c:v>
                </c:pt>
                <c:pt idx="12">
                  <c:v>4</c:v>
                </c:pt>
                <c:pt idx="13">
                  <c:v>0.1</c:v>
                </c:pt>
                <c:pt idx="14">
                  <c:v>0.1</c:v>
                </c:pt>
                <c:pt idx="15">
                  <c:v>0.5</c:v>
                </c:pt>
                <c:pt idx="16">
                  <c:v>2</c:v>
                </c:pt>
                <c:pt idx="17">
                  <c:v>53.3</c:v>
                </c:pt>
                <c:pt idx="18">
                  <c:v>2.5</c:v>
                </c:pt>
                <c:pt idx="19">
                  <c:v>3.3</c:v>
                </c:pt>
                <c:pt idx="20">
                  <c:v>23.700000000000003</c:v>
                </c:pt>
                <c:pt idx="21">
                  <c:v>2</c:v>
                </c:pt>
                <c:pt idx="22">
                  <c:v>12.5</c:v>
                </c:pt>
                <c:pt idx="23">
                  <c:v>10</c:v>
                </c:pt>
                <c:pt idx="24">
                  <c:v>3.5</c:v>
                </c:pt>
                <c:pt idx="25">
                  <c:v>6.8</c:v>
                </c:pt>
                <c:pt idx="26">
                  <c:v>0.6</c:v>
                </c:pt>
                <c:pt idx="27">
                  <c:v>2</c:v>
                </c:pt>
                <c:pt idx="28">
                  <c:v>1</c:v>
                </c:pt>
                <c:pt idx="29">
                  <c:v>1</c:v>
                </c:pt>
                <c:pt idx="3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7E-F64C-B26C-DF4A2A2363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2425007"/>
        <c:axId val="588547935"/>
      </c:barChart>
      <c:catAx>
        <c:axId val="602425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tillium Regular Upright" pitchFamily="2" charset="77"/>
                <a:ea typeface="+mn-ea"/>
                <a:cs typeface="+mn-cs"/>
              </a:defRPr>
            </a:pPr>
            <a:endParaRPr lang="es-GT"/>
          </a:p>
        </c:txPr>
        <c:crossAx val="588547935"/>
        <c:crosses val="autoZero"/>
        <c:auto val="1"/>
        <c:lblAlgn val="ctr"/>
        <c:lblOffset val="100"/>
        <c:noMultiLvlLbl val="0"/>
      </c:catAx>
      <c:valAx>
        <c:axId val="58854793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024250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GT" b="1" dirty="0">
                <a:solidFill>
                  <a:srgbClr val="52D7B7"/>
                </a:solidFill>
                <a:latin typeface="Montserrat" pitchFamily="2" charset="77"/>
              </a:rPr>
              <a:t>Toneladas</a:t>
            </a:r>
            <a:r>
              <a:rPr lang="es-GT" b="1" baseline="0" dirty="0">
                <a:solidFill>
                  <a:srgbClr val="52D7B7"/>
                </a:solidFill>
                <a:latin typeface="Montserrat" pitchFamily="2" charset="77"/>
              </a:rPr>
              <a:t> recolectadas de desechos sólidos </a:t>
            </a:r>
          </a:p>
          <a:p>
            <a:pPr>
              <a:defRPr/>
            </a:pPr>
            <a:r>
              <a:rPr lang="es-GT" baseline="0" dirty="0">
                <a:solidFill>
                  <a:srgbClr val="52D7B7"/>
                </a:solidFill>
                <a:latin typeface="Montserrat" pitchFamily="2" charset="77"/>
              </a:rPr>
              <a:t>1 de abril de 2022</a:t>
            </a:r>
            <a:endParaRPr lang="es-GT" dirty="0">
              <a:solidFill>
                <a:srgbClr val="52D7B7"/>
              </a:solidFill>
              <a:latin typeface="Montserrat" pitchFamily="2" charset="77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title>
    <c:autoTitleDeleted val="0"/>
    <c:plotArea>
      <c:layout>
        <c:manualLayout>
          <c:layoutTarget val="inner"/>
          <c:xMode val="edge"/>
          <c:yMode val="edge"/>
          <c:x val="4.0524566546151247E-2"/>
          <c:y val="0.14347350137930029"/>
          <c:w val="0.93575455382557049"/>
          <c:h val="0.580461268038808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Hoja1!$E$1</c:f>
              <c:strCache>
                <c:ptCount val="1"/>
                <c:pt idx="0">
                  <c:v>LIMPIEZA TERRESTRE</c:v>
                </c:pt>
              </c:strCache>
            </c:strRef>
          </c:tx>
          <c:spPr>
            <a:solidFill>
              <a:srgbClr val="69C8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F709B"/>
                    </a:solidFill>
                    <a:latin typeface="Titillium Regular Upright" pitchFamily="2" charset="77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Hoja1!$D$2:$D$32</c:f>
              <c:strCache>
                <c:ptCount val="31"/>
                <c:pt idx="0">
                  <c:v>El Semillero</c:v>
                </c:pt>
                <c:pt idx="1">
                  <c:v>Tecojate</c:v>
                </c:pt>
                <c:pt idx="2">
                  <c:v>San José</c:v>
                </c:pt>
                <c:pt idx="3">
                  <c:v>Iztapa</c:v>
                </c:pt>
                <c:pt idx="4">
                  <c:v>Ocós</c:v>
                </c:pt>
                <c:pt idx="5">
                  <c:v>Tilapa</c:v>
                </c:pt>
                <c:pt idx="6">
                  <c:v>Champerico</c:v>
                </c:pt>
                <c:pt idx="7">
                  <c:v>El Manchon Guamuchal</c:v>
                </c:pt>
                <c:pt idx="8">
                  <c:v>Tulate</c:v>
                </c:pt>
                <c:pt idx="9">
                  <c:v>Churririn</c:v>
                </c:pt>
                <c:pt idx="10">
                  <c:v>Chiquistepeque</c:v>
                </c:pt>
                <c:pt idx="11">
                  <c:v>Tahuexco</c:v>
                </c:pt>
                <c:pt idx="12">
                  <c:v>Santo Tomás</c:v>
                </c:pt>
                <c:pt idx="13">
                  <c:v>Punta de Palma</c:v>
                </c:pt>
                <c:pt idx="14">
                  <c:v>Livingston</c:v>
                </c:pt>
                <c:pt idx="15">
                  <c:v>El Estor</c:v>
                </c:pt>
                <c:pt idx="16">
                  <c:v>Monterrico</c:v>
                </c:pt>
                <c:pt idx="17">
                  <c:v>El Sunzo</c:v>
                </c:pt>
                <c:pt idx="18">
                  <c:v>El Chapetón</c:v>
                </c:pt>
                <c:pt idx="19">
                  <c:v>Hawaii</c:v>
                </c:pt>
                <c:pt idx="20">
                  <c:v>Las Lisas</c:v>
                </c:pt>
                <c:pt idx="21">
                  <c:v>La Barrona</c:v>
                </c:pt>
                <c:pt idx="22">
                  <c:v>Panajachel</c:v>
                </c:pt>
                <c:pt idx="23">
                  <c:v>San Antonio Palopó</c:v>
                </c:pt>
                <c:pt idx="24">
                  <c:v>San Lucas Tolimán</c:v>
                </c:pt>
                <c:pt idx="25">
                  <c:v>Santa Catarina Palopó</c:v>
                </c:pt>
                <c:pt idx="26">
                  <c:v>Flores</c:v>
                </c:pt>
                <c:pt idx="28">
                  <c:v>San Benito</c:v>
                </c:pt>
                <c:pt idx="29">
                  <c:v>San José</c:v>
                </c:pt>
                <c:pt idx="30">
                  <c:v>San Andrés </c:v>
                </c:pt>
              </c:strCache>
            </c:strRef>
          </c:cat>
          <c:val>
            <c:numRef>
              <c:f>Hoja1!$E$2:$E$32</c:f>
              <c:numCache>
                <c:formatCode>General</c:formatCode>
                <c:ptCount val="31"/>
                <c:pt idx="0">
                  <c:v>2.5</c:v>
                </c:pt>
                <c:pt idx="1">
                  <c:v>2</c:v>
                </c:pt>
                <c:pt idx="2">
                  <c:v>2.5</c:v>
                </c:pt>
                <c:pt idx="3">
                  <c:v>1.5</c:v>
                </c:pt>
                <c:pt idx="4">
                  <c:v>1.81</c:v>
                </c:pt>
                <c:pt idx="5">
                  <c:v>1.81</c:v>
                </c:pt>
                <c:pt idx="6">
                  <c:v>0.45</c:v>
                </c:pt>
                <c:pt idx="7">
                  <c:v>0.45</c:v>
                </c:pt>
                <c:pt idx="8">
                  <c:v>1.1299999999999999</c:v>
                </c:pt>
                <c:pt idx="9">
                  <c:v>1</c:v>
                </c:pt>
                <c:pt idx="10">
                  <c:v>1</c:v>
                </c:pt>
                <c:pt idx="11">
                  <c:v>0.91</c:v>
                </c:pt>
                <c:pt idx="12">
                  <c:v>0.34</c:v>
                </c:pt>
                <c:pt idx="13">
                  <c:v>3</c:v>
                </c:pt>
                <c:pt idx="14">
                  <c:v>2</c:v>
                </c:pt>
                <c:pt idx="15">
                  <c:v>3</c:v>
                </c:pt>
                <c:pt idx="16">
                  <c:v>0.4</c:v>
                </c:pt>
                <c:pt idx="17">
                  <c:v>0.4</c:v>
                </c:pt>
                <c:pt idx="18">
                  <c:v>0.4</c:v>
                </c:pt>
                <c:pt idx="19">
                  <c:v>0.4</c:v>
                </c:pt>
                <c:pt idx="20">
                  <c:v>0.4</c:v>
                </c:pt>
                <c:pt idx="21">
                  <c:v>0.45</c:v>
                </c:pt>
                <c:pt idx="22">
                  <c:v>7.0000000000000007E-2</c:v>
                </c:pt>
                <c:pt idx="23">
                  <c:v>0.45</c:v>
                </c:pt>
                <c:pt idx="24">
                  <c:v>0.17</c:v>
                </c:pt>
                <c:pt idx="25">
                  <c:v>0.41</c:v>
                </c:pt>
                <c:pt idx="26">
                  <c:v>0.23</c:v>
                </c:pt>
                <c:pt idx="27">
                  <c:v>0.3</c:v>
                </c:pt>
                <c:pt idx="28">
                  <c:v>0.5</c:v>
                </c:pt>
                <c:pt idx="29">
                  <c:v>0.5</c:v>
                </c:pt>
                <c:pt idx="3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43-BE4F-8244-41B4C01DF2BD}"/>
            </c:ext>
          </c:extLst>
        </c:ser>
        <c:ser>
          <c:idx val="1"/>
          <c:order val="1"/>
          <c:tx>
            <c:strRef>
              <c:f>Hoja1!$F$1</c:f>
              <c:strCache>
                <c:ptCount val="1"/>
                <c:pt idx="0">
                  <c:v>LIMPIEZA SUBACUATICA</c:v>
                </c:pt>
              </c:strCache>
            </c:strRef>
          </c:tx>
          <c:spPr>
            <a:solidFill>
              <a:srgbClr val="52D7B7"/>
            </a:solidFill>
            <a:ln>
              <a:noFill/>
            </a:ln>
            <a:effectLst/>
          </c:spPr>
          <c:invertIfNegative val="0"/>
          <c:cat>
            <c:strRef>
              <c:f>Hoja1!$D$2:$D$32</c:f>
              <c:strCache>
                <c:ptCount val="31"/>
                <c:pt idx="0">
                  <c:v>El Semillero</c:v>
                </c:pt>
                <c:pt idx="1">
                  <c:v>Tecojate</c:v>
                </c:pt>
                <c:pt idx="2">
                  <c:v>San José</c:v>
                </c:pt>
                <c:pt idx="3">
                  <c:v>Iztapa</c:v>
                </c:pt>
                <c:pt idx="4">
                  <c:v>Ocós</c:v>
                </c:pt>
                <c:pt idx="5">
                  <c:v>Tilapa</c:v>
                </c:pt>
                <c:pt idx="6">
                  <c:v>Champerico</c:v>
                </c:pt>
                <c:pt idx="7">
                  <c:v>El Manchon Guamuchal</c:v>
                </c:pt>
                <c:pt idx="8">
                  <c:v>Tulate</c:v>
                </c:pt>
                <c:pt idx="9">
                  <c:v>Churririn</c:v>
                </c:pt>
                <c:pt idx="10">
                  <c:v>Chiquistepeque</c:v>
                </c:pt>
                <c:pt idx="11">
                  <c:v>Tahuexco</c:v>
                </c:pt>
                <c:pt idx="12">
                  <c:v>Santo Tomás</c:v>
                </c:pt>
                <c:pt idx="13">
                  <c:v>Punta de Palma</c:v>
                </c:pt>
                <c:pt idx="14">
                  <c:v>Livingston</c:v>
                </c:pt>
                <c:pt idx="15">
                  <c:v>El Estor</c:v>
                </c:pt>
                <c:pt idx="16">
                  <c:v>Monterrico</c:v>
                </c:pt>
                <c:pt idx="17">
                  <c:v>El Sunzo</c:v>
                </c:pt>
                <c:pt idx="18">
                  <c:v>El Chapetón</c:v>
                </c:pt>
                <c:pt idx="19">
                  <c:v>Hawaii</c:v>
                </c:pt>
                <c:pt idx="20">
                  <c:v>Las Lisas</c:v>
                </c:pt>
                <c:pt idx="21">
                  <c:v>La Barrona</c:v>
                </c:pt>
                <c:pt idx="22">
                  <c:v>Panajachel</c:v>
                </c:pt>
                <c:pt idx="23">
                  <c:v>San Antonio Palopó</c:v>
                </c:pt>
                <c:pt idx="24">
                  <c:v>San Lucas Tolimán</c:v>
                </c:pt>
                <c:pt idx="25">
                  <c:v>Santa Catarina Palopó</c:v>
                </c:pt>
                <c:pt idx="26">
                  <c:v>Flores</c:v>
                </c:pt>
                <c:pt idx="28">
                  <c:v>San Benito</c:v>
                </c:pt>
                <c:pt idx="29">
                  <c:v>San José</c:v>
                </c:pt>
                <c:pt idx="30">
                  <c:v>San Andrés </c:v>
                </c:pt>
              </c:strCache>
            </c:strRef>
          </c:cat>
          <c:val>
            <c:numRef>
              <c:f>Hoja1!$F$2:$F$32</c:f>
              <c:numCache>
                <c:formatCode>General</c:formatCode>
                <c:ptCount val="31"/>
                <c:pt idx="26">
                  <c:v>0.1</c:v>
                </c:pt>
                <c:pt idx="28">
                  <c:v>0.114</c:v>
                </c:pt>
                <c:pt idx="29">
                  <c:v>0.11600000000000001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43-BE4F-8244-41B4C01DF2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4330304"/>
        <c:axId val="452601824"/>
      </c:barChart>
      <c:catAx>
        <c:axId val="51433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tillium Regular Upright" pitchFamily="2" charset="77"/>
                <a:ea typeface="+mn-ea"/>
                <a:cs typeface="+mn-cs"/>
              </a:defRPr>
            </a:pPr>
            <a:endParaRPr lang="es-GT"/>
          </a:p>
        </c:txPr>
        <c:crossAx val="452601824"/>
        <c:crosses val="autoZero"/>
        <c:auto val="1"/>
        <c:lblAlgn val="ctr"/>
        <c:lblOffset val="100"/>
        <c:noMultiLvlLbl val="0"/>
      </c:catAx>
      <c:valAx>
        <c:axId val="452601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tillium Regular Upright" pitchFamily="2" charset="77"/>
                <a:ea typeface="+mn-ea"/>
                <a:cs typeface="+mn-cs"/>
              </a:defRPr>
            </a:pPr>
            <a:endParaRPr lang="es-GT"/>
          </a:p>
        </c:txPr>
        <c:crossAx val="514330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52D7B7"/>
                </a:solidFill>
                <a:latin typeface="Montserrat" pitchFamily="2" charset="77"/>
                <a:ea typeface="+mn-ea"/>
                <a:cs typeface="+mn-cs"/>
              </a:defRPr>
            </a:pPr>
            <a:r>
              <a:rPr lang="en-US" b="1" dirty="0">
                <a:solidFill>
                  <a:srgbClr val="52D7B7"/>
                </a:solidFill>
                <a:latin typeface="Montserrat" pitchFamily="2" charset="77"/>
              </a:rPr>
              <a:t>Personas </a:t>
            </a:r>
            <a:r>
              <a:rPr lang="en-US" b="1" dirty="0" err="1">
                <a:solidFill>
                  <a:srgbClr val="52D7B7"/>
                </a:solidFill>
                <a:latin typeface="Montserrat" pitchFamily="2" charset="77"/>
              </a:rPr>
              <a:t>voluntarias</a:t>
            </a:r>
            <a:endParaRPr lang="en-US" b="1" dirty="0">
              <a:solidFill>
                <a:srgbClr val="52D7B7"/>
              </a:solidFill>
              <a:latin typeface="Montserrat" pitchFamily="2" charset="77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52D7B7"/>
              </a:solidFill>
              <a:latin typeface="Montserrat" pitchFamily="2" charset="77"/>
              <a:ea typeface="+mn-ea"/>
              <a:cs typeface="+mn-cs"/>
            </a:defRPr>
          </a:pPr>
          <a:endParaRPr lang="es-G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Hoja3!$B$1</c:f>
              <c:strCache>
                <c:ptCount val="1"/>
                <c:pt idx="0">
                  <c:v>NO. DE PERSONAS VOLUNTARIAS</c:v>
                </c:pt>
              </c:strCache>
            </c:strRef>
          </c:tx>
          <c:spPr>
            <a:solidFill>
              <a:srgbClr val="69C8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F709B"/>
                    </a:solidFill>
                    <a:latin typeface="Titillium Regular Upright" pitchFamily="2" charset="77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Hoja3!$A$2:$A$32</c:f>
              <c:strCache>
                <c:ptCount val="31"/>
                <c:pt idx="0">
                  <c:v>El Semillero</c:v>
                </c:pt>
                <c:pt idx="1">
                  <c:v>Tecojate</c:v>
                </c:pt>
                <c:pt idx="2">
                  <c:v>San José</c:v>
                </c:pt>
                <c:pt idx="3">
                  <c:v>Iztapa</c:v>
                </c:pt>
                <c:pt idx="4">
                  <c:v>Ocós</c:v>
                </c:pt>
                <c:pt idx="5">
                  <c:v>Tilapa</c:v>
                </c:pt>
                <c:pt idx="6">
                  <c:v>Champerico</c:v>
                </c:pt>
                <c:pt idx="7">
                  <c:v>El Manchon Guamuchal</c:v>
                </c:pt>
                <c:pt idx="8">
                  <c:v>Tulate</c:v>
                </c:pt>
                <c:pt idx="9">
                  <c:v>Churririn</c:v>
                </c:pt>
                <c:pt idx="10">
                  <c:v>Chiquistepeque</c:v>
                </c:pt>
                <c:pt idx="11">
                  <c:v>Tahuexco</c:v>
                </c:pt>
                <c:pt idx="12">
                  <c:v>Santo Tomás</c:v>
                </c:pt>
                <c:pt idx="13">
                  <c:v>Punta de Palma</c:v>
                </c:pt>
                <c:pt idx="14">
                  <c:v>Livingston</c:v>
                </c:pt>
                <c:pt idx="15">
                  <c:v>El Estor</c:v>
                </c:pt>
                <c:pt idx="16">
                  <c:v>Monterrico</c:v>
                </c:pt>
                <c:pt idx="17">
                  <c:v>El Sunzo</c:v>
                </c:pt>
                <c:pt idx="18">
                  <c:v>El Chapetón</c:v>
                </c:pt>
                <c:pt idx="19">
                  <c:v>Hawaii</c:v>
                </c:pt>
                <c:pt idx="20">
                  <c:v>Las Lisas</c:v>
                </c:pt>
                <c:pt idx="21">
                  <c:v>La Barrona</c:v>
                </c:pt>
                <c:pt idx="22">
                  <c:v>Panajachel</c:v>
                </c:pt>
                <c:pt idx="23">
                  <c:v>San Antonio Palopó</c:v>
                </c:pt>
                <c:pt idx="24">
                  <c:v>San Lucas Tolimán</c:v>
                </c:pt>
                <c:pt idx="25">
                  <c:v>Santa Catarina Palopó</c:v>
                </c:pt>
                <c:pt idx="26">
                  <c:v>Flores</c:v>
                </c:pt>
                <c:pt idx="28">
                  <c:v>San Benito</c:v>
                </c:pt>
                <c:pt idx="29">
                  <c:v>San José</c:v>
                </c:pt>
                <c:pt idx="30">
                  <c:v>San Andrés </c:v>
                </c:pt>
              </c:strCache>
            </c:strRef>
          </c:cat>
          <c:val>
            <c:numRef>
              <c:f>Hoja3!$B$2:$B$32</c:f>
              <c:numCache>
                <c:formatCode>General</c:formatCode>
                <c:ptCount val="31"/>
                <c:pt idx="0">
                  <c:v>65</c:v>
                </c:pt>
                <c:pt idx="1">
                  <c:v>50</c:v>
                </c:pt>
                <c:pt idx="2">
                  <c:v>35</c:v>
                </c:pt>
                <c:pt idx="3">
                  <c:v>15</c:v>
                </c:pt>
                <c:pt idx="4">
                  <c:v>180</c:v>
                </c:pt>
                <c:pt idx="5">
                  <c:v>32</c:v>
                </c:pt>
                <c:pt idx="6">
                  <c:v>47</c:v>
                </c:pt>
                <c:pt idx="7">
                  <c:v>75</c:v>
                </c:pt>
                <c:pt idx="8">
                  <c:v>52</c:v>
                </c:pt>
                <c:pt idx="9">
                  <c:v>60</c:v>
                </c:pt>
                <c:pt idx="10">
                  <c:v>25</c:v>
                </c:pt>
                <c:pt idx="11">
                  <c:v>80</c:v>
                </c:pt>
                <c:pt idx="12">
                  <c:v>50</c:v>
                </c:pt>
                <c:pt idx="13">
                  <c:v>50</c:v>
                </c:pt>
                <c:pt idx="14">
                  <c:v>100</c:v>
                </c:pt>
                <c:pt idx="15">
                  <c:v>250</c:v>
                </c:pt>
                <c:pt idx="16">
                  <c:v>150</c:v>
                </c:pt>
                <c:pt idx="21">
                  <c:v>35</c:v>
                </c:pt>
                <c:pt idx="22">
                  <c:v>20</c:v>
                </c:pt>
                <c:pt idx="23">
                  <c:v>20</c:v>
                </c:pt>
                <c:pt idx="24">
                  <c:v>75</c:v>
                </c:pt>
                <c:pt idx="25">
                  <c:v>23</c:v>
                </c:pt>
                <c:pt idx="26">
                  <c:v>241</c:v>
                </c:pt>
                <c:pt idx="28">
                  <c:v>14</c:v>
                </c:pt>
                <c:pt idx="29">
                  <c:v>20</c:v>
                </c:pt>
                <c:pt idx="3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48-104C-890B-731955B812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2003152"/>
        <c:axId val="515488304"/>
      </c:barChart>
      <c:catAx>
        <c:axId val="46200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tillium Regular Upright" pitchFamily="2" charset="77"/>
                <a:ea typeface="+mn-ea"/>
                <a:cs typeface="+mn-cs"/>
              </a:defRPr>
            </a:pPr>
            <a:endParaRPr lang="es-GT"/>
          </a:p>
        </c:txPr>
        <c:crossAx val="515488304"/>
        <c:crosses val="autoZero"/>
        <c:auto val="1"/>
        <c:lblAlgn val="ctr"/>
        <c:lblOffset val="100"/>
        <c:noMultiLvlLbl val="0"/>
      </c:catAx>
      <c:valAx>
        <c:axId val="515488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tillium Regular Upright" pitchFamily="2" charset="77"/>
                <a:ea typeface="+mn-ea"/>
                <a:cs typeface="+mn-cs"/>
              </a:defRPr>
            </a:pPr>
            <a:endParaRPr lang="es-GT"/>
          </a:p>
        </c:txPr>
        <c:crossAx val="462003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6CD3EC-0432-3345-AA59-8A9018C54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CB9F20-6723-C243-AF4C-D2E5A1A056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94C544-ADBB-914F-B528-7689253F5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04BB-6DA2-E146-9919-745AAF59D124}" type="datetimeFigureOut">
              <a:rPr lang="es-GT" smtClean="0"/>
              <a:t>11/04/2022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DF115B-00D0-714E-AB02-49A5D8DFF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983B0D-277F-534B-B06A-122C0E701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B844-109B-0446-BB1D-1CA52870A9F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38276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CD615F-611F-1F4A-8E39-1148B9635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2178956-E225-C94D-BA7B-A76CECDD0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DC0478-247B-A34B-8807-E2F5088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04BB-6DA2-E146-9919-745AAF59D124}" type="datetimeFigureOut">
              <a:rPr lang="es-GT" smtClean="0"/>
              <a:t>11/04/2022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A7A673-6767-3249-A9D4-E179CEB97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907387-6F72-FC42-A739-9468D74AD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B844-109B-0446-BB1D-1CA52870A9F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2046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2CF1208-EBC5-474B-BAF5-F2380CB522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6A86F70-8E88-3F4E-B749-C9DFDC8181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E6128E-1457-AC45-BA07-CD18FB3C2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04BB-6DA2-E146-9919-745AAF59D124}" type="datetimeFigureOut">
              <a:rPr lang="es-GT" smtClean="0"/>
              <a:t>11/04/2022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1789C6-C798-D94C-88E6-7A7A61B25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39C4CC-1436-9042-8B1B-B422A28F4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B844-109B-0446-BB1D-1CA52870A9F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09763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B256EE-A6CE-CE48-9051-856E6C924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4AE5DF-B342-3F46-8866-1D107655E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A39342-9E59-4D47-80D7-6C3E67D83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04BB-6DA2-E146-9919-745AAF59D124}" type="datetimeFigureOut">
              <a:rPr lang="es-GT" smtClean="0"/>
              <a:t>11/04/2022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7F9FE6-4466-3D45-9D8A-4F1F6A003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F28BE7-74C9-2A4D-8745-90F3C4AAC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B844-109B-0446-BB1D-1CA52870A9F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7579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9D2550-9CCA-B44D-9753-5BF9E1646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F4BC6B-0DE9-8849-A992-61CBFA365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46EF57-6E0A-824F-8D55-50A0FA1BB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04BB-6DA2-E146-9919-745AAF59D124}" type="datetimeFigureOut">
              <a:rPr lang="es-GT" smtClean="0"/>
              <a:t>11/04/2022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08A8A7-CF6A-0E4C-B040-EA1CDA992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2344BA-F31A-6D4E-A0CA-3B90DFE46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B844-109B-0446-BB1D-1CA52870A9F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42166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5EB38D-BD35-774A-BE19-0AEA0B54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D66E59-47B3-6A4F-A6F7-16D05DC467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D9A263-76D1-A04A-A817-C19662D41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AA37CB-024F-834B-A0DF-B8FDB1176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04BB-6DA2-E146-9919-745AAF59D124}" type="datetimeFigureOut">
              <a:rPr lang="es-GT" smtClean="0"/>
              <a:t>11/04/2022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0AF4BC-04F3-2C49-B352-F11A43BEF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C4DB3FF-73B2-5446-A7B3-C543169D3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B844-109B-0446-BB1D-1CA52870A9F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19637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50361B-9687-4143-898C-84AFE011D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C706ED-0CEE-AE49-AC28-5E897F222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322AD18-18B8-1946-B82F-60E09F695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1CF08DD-D1B3-5940-B03E-CC64CAE468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56DB601-06DB-A74E-AF31-5194410ADB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4DD8316-997F-4349-BA65-25206BF72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04BB-6DA2-E146-9919-745AAF59D124}" type="datetimeFigureOut">
              <a:rPr lang="es-GT" smtClean="0"/>
              <a:t>11/04/2022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3F99EFB-F457-3E4C-91B9-326EA79A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460C06F-B338-204A-BA86-E8379983C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B844-109B-0446-BB1D-1CA52870A9F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89822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9FDAAE-C95E-1D4B-B437-B960DF59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F249B98-8267-F34F-A8C9-8C551280C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04BB-6DA2-E146-9919-745AAF59D124}" type="datetimeFigureOut">
              <a:rPr lang="es-GT" smtClean="0"/>
              <a:t>11/04/2022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EF4FEBF-5AC2-7F4F-B803-0D5CC5A6A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69CB6E0-F3E2-6441-96AF-2C73425F4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B844-109B-0446-BB1D-1CA52870A9F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52696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20B7B2-FF01-4941-B15F-D92873E9A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04BB-6DA2-E146-9919-745AAF59D124}" type="datetimeFigureOut">
              <a:rPr lang="es-GT" smtClean="0"/>
              <a:t>11/04/2022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82E3B3F-8F17-4942-B54E-4FEDA63CD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95C811A-5D6F-D145-A1AD-BA4A673FC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B844-109B-0446-BB1D-1CA52870A9F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0607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DF073D-E660-C041-B553-6370ECD08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376889-EA73-3B4E-906A-3BDD1AF7E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AA182F-5818-7D4F-957B-28FD98E05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1920EA-7828-984B-A6F7-0341BD58A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04BB-6DA2-E146-9919-745AAF59D124}" type="datetimeFigureOut">
              <a:rPr lang="es-GT" smtClean="0"/>
              <a:t>11/04/2022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16CBF7-B747-6D43-BE9E-ACD372185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89BB23-C99D-3441-B298-D3BE98889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B844-109B-0446-BB1D-1CA52870A9F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69469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498B19-A8B9-214B-B36E-DD597FF2E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0D20B46-32EB-E44A-8354-CB1D88735A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F4B435F-3896-1F41-A029-7E9A52C4C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3E0CD5-04A1-254B-9B2B-8936A726A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04BB-6DA2-E146-9919-745AAF59D124}" type="datetimeFigureOut">
              <a:rPr lang="es-GT" smtClean="0"/>
              <a:t>11/04/2022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8283C9-2E11-124A-AE35-76E17622F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DD94D2-79D3-1F46-8332-7C5076791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B844-109B-0446-BB1D-1CA52870A9F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24099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8B783BD-5216-AE43-AEE4-BC0F213F3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4E4363-AA3B-8044-AD1C-DDC541AA2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6A0CD9-FFE6-6744-8165-2EE8717D88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004BB-6DA2-E146-9919-745AAF59D124}" type="datetimeFigureOut">
              <a:rPr lang="es-GT" smtClean="0"/>
              <a:t>11/04/2022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76A572-FDAE-B94D-8666-7790817FB5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705B65-7BAF-0E42-B6AF-BDCDC99960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CB844-109B-0446-BB1D-1CA52870A9F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8688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7CAE2FF2-EFA2-5746-B6A5-6E299FF447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C17D7DF-E97B-1044-82AF-5884CF20190D}"/>
              </a:ext>
            </a:extLst>
          </p:cNvPr>
          <p:cNvSpPr/>
          <p:nvPr/>
        </p:nvSpPr>
        <p:spPr>
          <a:xfrm>
            <a:off x="307522" y="269421"/>
            <a:ext cx="11576957" cy="62865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F3211C2E-D14C-9F44-9789-F2BBE765DA61}"/>
              </a:ext>
            </a:extLst>
          </p:cNvPr>
          <p:cNvSpPr/>
          <p:nvPr/>
        </p:nvSpPr>
        <p:spPr>
          <a:xfrm>
            <a:off x="4427034" y="-118946"/>
            <a:ext cx="4088752" cy="10110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1FC24EE-6CE2-6440-88A0-E5CAA60FF0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201" y="78569"/>
            <a:ext cx="2546549" cy="76466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F822739-3DE4-5E43-87A5-3C2F33391F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750" y="-131228"/>
            <a:ext cx="1097652" cy="1097652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E40659C7-0426-F44A-8F65-652A5AFE34BB}"/>
              </a:ext>
            </a:extLst>
          </p:cNvPr>
          <p:cNvSpPr txBox="1">
            <a:spLocks/>
          </p:cNvSpPr>
          <p:nvPr/>
        </p:nvSpPr>
        <p:spPr>
          <a:xfrm>
            <a:off x="431180" y="2533857"/>
            <a:ext cx="11329640" cy="1611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5600" b="1" dirty="0">
                <a:solidFill>
                  <a:srgbClr val="69C8F2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itchFamily="2" charset="77"/>
                <a:ea typeface="Calibri" charset="0"/>
                <a:cs typeface="Calibri" charset="0"/>
              </a:rPr>
              <a:t>Playas Limpias 2022</a:t>
            </a:r>
          </a:p>
          <a:p>
            <a:pPr algn="ctr"/>
            <a:r>
              <a:rPr lang="es-MX" sz="4000" b="1" dirty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itchFamily="2" charset="77"/>
                <a:cs typeface="Calibri" charset="0"/>
              </a:rPr>
              <a:t>Semana Santa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0BF53EC6-89C8-AB4C-A768-B5471576D3EB}"/>
              </a:ext>
            </a:extLst>
          </p:cNvPr>
          <p:cNvSpPr txBox="1">
            <a:spLocks/>
          </p:cNvSpPr>
          <p:nvPr/>
        </p:nvSpPr>
        <p:spPr>
          <a:xfrm>
            <a:off x="554839" y="5046836"/>
            <a:ext cx="11329640" cy="1611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>
                <a:solidFill>
                  <a:srgbClr val="52D7B7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Titillium Regular Upright" pitchFamily="2" charset="77"/>
                <a:cs typeface="Calibri" charset="0"/>
              </a:rPr>
              <a:t>Dirección para el Manejo de Residuos y Desechos Sólidos</a:t>
            </a:r>
            <a:r>
              <a:rPr lang="es-MX" sz="2400" b="1" dirty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Titillium Regular Upright" pitchFamily="2" charset="77"/>
                <a:cs typeface="Calibri" charset="0"/>
              </a:rPr>
              <a:t/>
            </a:r>
            <a:br>
              <a:rPr lang="es-MX" sz="2400" b="1" dirty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Titillium Regular Upright" pitchFamily="2" charset="77"/>
                <a:cs typeface="Calibri" charset="0"/>
              </a:rPr>
            </a:br>
            <a:r>
              <a:rPr lang="es-MX" sz="2400" dirty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Titillium Regular Upright" pitchFamily="2" charset="77"/>
                <a:cs typeface="Calibri" charset="0"/>
              </a:rPr>
              <a:t>Viceministerio de Recursos Naturales y Cambio Climático</a:t>
            </a:r>
            <a:br>
              <a:rPr lang="es-MX" sz="2400" dirty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Titillium Regular Upright" pitchFamily="2" charset="77"/>
                <a:cs typeface="Calibri" charset="0"/>
              </a:rPr>
            </a:br>
            <a:r>
              <a:rPr lang="es-MX" sz="2400" dirty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Titillium Regular Upright" pitchFamily="2" charset="77"/>
                <a:cs typeface="Calibri" charset="0"/>
              </a:rPr>
              <a:t>Ministerio de Ambiente y Recursos Naturales</a:t>
            </a:r>
          </a:p>
        </p:txBody>
      </p:sp>
    </p:spTree>
    <p:extLst>
      <p:ext uri="{BB962C8B-B14F-4D97-AF65-F5344CB8AC3E}">
        <p14:creationId xmlns:p14="http://schemas.microsoft.com/office/powerpoint/2010/main" val="3793609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8844807D-D00C-AE4D-8061-29F4C54B33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1819074"/>
              </p:ext>
            </p:extLst>
          </p:nvPr>
        </p:nvGraphicFramePr>
        <p:xfrm>
          <a:off x="1364291" y="849086"/>
          <a:ext cx="9463418" cy="5159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FB91CA83-EB80-7C47-A4D3-06CFDD954261}"/>
              </a:ext>
            </a:extLst>
          </p:cNvPr>
          <p:cNvSpPr/>
          <p:nvPr/>
        </p:nvSpPr>
        <p:spPr>
          <a:xfrm>
            <a:off x="8596993" y="6101956"/>
            <a:ext cx="3192235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1750" b="1" dirty="0">
                <a:solidFill>
                  <a:srgbClr val="52D7B7"/>
                </a:solidFill>
                <a:latin typeface="Montserrat" pitchFamily="2" charset="77"/>
              </a:rPr>
              <a:t>Total de 1,824 voluntarios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FC723FF-DDB6-674A-8BCE-96B72DBBE401}"/>
              </a:ext>
            </a:extLst>
          </p:cNvPr>
          <p:cNvSpPr/>
          <p:nvPr/>
        </p:nvSpPr>
        <p:spPr>
          <a:xfrm>
            <a:off x="8596993" y="6059784"/>
            <a:ext cx="3192236" cy="420138"/>
          </a:xfrm>
          <a:prstGeom prst="rect">
            <a:avLst/>
          </a:prstGeom>
          <a:noFill/>
          <a:ln w="28575">
            <a:solidFill>
              <a:srgbClr val="69C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04481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07C42DC-13D2-C942-9AC1-D302750C40E2}"/>
              </a:ext>
            </a:extLst>
          </p:cNvPr>
          <p:cNvSpPr/>
          <p:nvPr/>
        </p:nvSpPr>
        <p:spPr>
          <a:xfrm>
            <a:off x="687236" y="841246"/>
            <a:ext cx="5672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2400" b="1" dirty="0">
                <a:solidFill>
                  <a:srgbClr val="52D7B7"/>
                </a:solidFill>
                <a:latin typeface="Montserrat" pitchFamily="2" charset="77"/>
              </a:rPr>
              <a:t>Acciones durante la Semana Santa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020963C-94FC-9342-90AA-B881DCE20905}"/>
              </a:ext>
            </a:extLst>
          </p:cNvPr>
          <p:cNvSpPr/>
          <p:nvPr/>
        </p:nvSpPr>
        <p:spPr>
          <a:xfrm>
            <a:off x="687236" y="774081"/>
            <a:ext cx="5746221" cy="595993"/>
          </a:xfrm>
          <a:prstGeom prst="rect">
            <a:avLst/>
          </a:prstGeom>
          <a:noFill/>
          <a:ln w="38100">
            <a:solidFill>
              <a:srgbClr val="69C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7A61219-025C-7847-B3F7-61B029995716}"/>
              </a:ext>
            </a:extLst>
          </p:cNvPr>
          <p:cNvSpPr/>
          <p:nvPr/>
        </p:nvSpPr>
        <p:spPr>
          <a:xfrm>
            <a:off x="687236" y="1700529"/>
            <a:ext cx="514206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78D7C0"/>
              </a:buClr>
            </a:pPr>
            <a:r>
              <a:rPr lang="es-MX" sz="2000" dirty="0">
                <a:solidFill>
                  <a:srgbClr val="00223B"/>
                </a:solidFill>
                <a:latin typeface="Titillium Regular Upright" pitchFamily="2" charset="77"/>
              </a:rPr>
              <a:t>Después del lanzamiento, del 4 al 8 de abril de 2022, se entregaron insumos a las municipalidades, quienes apoyarán con personal para las brigadas de limpieza que estarán activas antes, durante y después de la Semana Santa. </a:t>
            </a:r>
          </a:p>
          <a:p>
            <a:pPr algn="just">
              <a:buClr>
                <a:srgbClr val="78D7C0"/>
              </a:buClr>
            </a:pPr>
            <a:endParaRPr lang="es-MX" sz="2000" dirty="0">
              <a:solidFill>
                <a:srgbClr val="00223B"/>
              </a:solidFill>
              <a:latin typeface="Titillium Regular Upright" pitchFamily="2" charset="77"/>
            </a:endParaRPr>
          </a:p>
          <a:p>
            <a:pPr algn="just">
              <a:buClr>
                <a:srgbClr val="78D7C0"/>
              </a:buClr>
            </a:pPr>
            <a:r>
              <a:rPr lang="es-MX" sz="2000" dirty="0">
                <a:solidFill>
                  <a:srgbClr val="00223B"/>
                </a:solidFill>
                <a:latin typeface="Titillium Regular Upright" pitchFamily="2" charset="77"/>
              </a:rPr>
              <a:t>Personal de la Dirección para el Manejo de Residuos y Desechos Sólidos, Dirección de Cumplimiento Legal, a través de las Patrullas Ambientales y las  delegaciones departamentales del MARN, harán las supervisiones de las diferentes brigadas de limpieza que estarán activas durante la Semana Santa.</a:t>
            </a:r>
          </a:p>
        </p:txBody>
      </p:sp>
      <p:pic>
        <p:nvPicPr>
          <p:cNvPr id="5" name="Imagen 4" descr="Vista previa de imagen">
            <a:extLst>
              <a:ext uri="{FF2B5EF4-FFF2-40B4-BE49-F238E27FC236}">
                <a16:creationId xmlns:a16="http://schemas.microsoft.com/office/drawing/2014/main" id="{AE6E81D2-E703-1C43-84E3-3C110E90F380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7531" y="1700529"/>
            <a:ext cx="5583022" cy="4185921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613582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5194EE0C-3BF5-B743-A09F-E4CB7A69B380}"/>
              </a:ext>
            </a:extLst>
          </p:cNvPr>
          <p:cNvSpPr/>
          <p:nvPr/>
        </p:nvSpPr>
        <p:spPr>
          <a:xfrm>
            <a:off x="416379" y="1559056"/>
            <a:ext cx="48563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78D7C0"/>
              </a:buClr>
            </a:pPr>
            <a:r>
              <a:rPr lang="es-MX" sz="2000" dirty="0">
                <a:solidFill>
                  <a:srgbClr val="00223B"/>
                </a:solidFill>
                <a:latin typeface="Titillium Regular Upright" pitchFamily="2" charset="77"/>
              </a:rPr>
              <a:t>Playa pública: </a:t>
            </a:r>
            <a:r>
              <a:rPr lang="es-MX" sz="2000" b="1" dirty="0">
                <a:solidFill>
                  <a:srgbClr val="0F709B"/>
                </a:solidFill>
                <a:latin typeface="Titillium Regular Upright" pitchFamily="2" charset="77"/>
              </a:rPr>
              <a:t>San José, Escuintla</a:t>
            </a:r>
          </a:p>
          <a:p>
            <a:pPr algn="just">
              <a:buClr>
                <a:srgbClr val="78D7C0"/>
              </a:buClr>
            </a:pPr>
            <a:r>
              <a:rPr lang="es-MX" sz="2000" dirty="0">
                <a:solidFill>
                  <a:srgbClr val="00223B"/>
                </a:solidFill>
                <a:latin typeface="Titillium Regular Upright" pitchFamily="2" charset="77"/>
              </a:rPr>
              <a:t>Hora del cierre del programa: </a:t>
            </a:r>
            <a:r>
              <a:rPr lang="es-MX" sz="2000" b="1" dirty="0">
                <a:solidFill>
                  <a:srgbClr val="0F709B"/>
                </a:solidFill>
                <a:latin typeface="Titillium Regular Upright" pitchFamily="2" charset="77"/>
              </a:rPr>
              <a:t>9:00 horas</a:t>
            </a:r>
          </a:p>
          <a:p>
            <a:pPr algn="just">
              <a:buClr>
                <a:srgbClr val="78D7C0"/>
              </a:buClr>
            </a:pPr>
            <a:r>
              <a:rPr lang="es-MX" sz="2000" dirty="0">
                <a:solidFill>
                  <a:srgbClr val="00223B"/>
                </a:solidFill>
                <a:latin typeface="Titillium Regular Upright" pitchFamily="2" charset="77"/>
              </a:rPr>
              <a:t>Fecha: </a:t>
            </a:r>
            <a:r>
              <a:rPr lang="es-MX" sz="2000" b="1" dirty="0">
                <a:solidFill>
                  <a:srgbClr val="0F709B"/>
                </a:solidFill>
                <a:latin typeface="Titillium Regular Upright" pitchFamily="2" charset="77"/>
              </a:rPr>
              <a:t>18 de abril de 2022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72E131B-1FC5-B145-A098-9F51E4D14DFB}"/>
              </a:ext>
            </a:extLst>
          </p:cNvPr>
          <p:cNvSpPr/>
          <p:nvPr/>
        </p:nvSpPr>
        <p:spPr>
          <a:xfrm>
            <a:off x="5070022" y="1559056"/>
            <a:ext cx="6711042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78D7C0"/>
              </a:buClr>
            </a:pPr>
            <a:r>
              <a:rPr lang="es-MX" sz="1900" dirty="0">
                <a:solidFill>
                  <a:srgbClr val="00223B"/>
                </a:solidFill>
                <a:latin typeface="Titillium Regular Upright" pitchFamily="2" charset="77"/>
              </a:rPr>
              <a:t>Para el cierre se contará en la mesa principal con la presencia de representantes:</a:t>
            </a:r>
          </a:p>
          <a:p>
            <a:pPr marL="342900" indent="-342900" algn="just">
              <a:buClr>
                <a:srgbClr val="78D7C0"/>
              </a:buClr>
              <a:buFont typeface="Arial" panose="020B0604020202020204" pitchFamily="34" charset="0"/>
              <a:buChar char="•"/>
            </a:pPr>
            <a:r>
              <a:rPr lang="es-MX" sz="1900" dirty="0">
                <a:solidFill>
                  <a:srgbClr val="00223B"/>
                </a:solidFill>
                <a:latin typeface="Titillium Regular Upright" pitchFamily="2" charset="77"/>
              </a:rPr>
              <a:t>Ministerio de Ambiente y Recursos Naturales</a:t>
            </a:r>
          </a:p>
          <a:p>
            <a:pPr marL="342900" indent="-342900" algn="just">
              <a:buClr>
                <a:srgbClr val="78D7C0"/>
              </a:buClr>
              <a:buFont typeface="Arial" panose="020B0604020202020204" pitchFamily="34" charset="0"/>
              <a:buChar char="•"/>
            </a:pPr>
            <a:r>
              <a:rPr lang="es-MX" sz="1900" dirty="0">
                <a:solidFill>
                  <a:srgbClr val="00223B"/>
                </a:solidFill>
                <a:latin typeface="Titillium Regular Upright" pitchFamily="2" charset="77"/>
              </a:rPr>
              <a:t>Gobierno local</a:t>
            </a:r>
          </a:p>
          <a:p>
            <a:pPr marL="342900" indent="-342900" algn="just">
              <a:buClr>
                <a:srgbClr val="78D7C0"/>
              </a:buClr>
              <a:buFont typeface="Arial" panose="020B0604020202020204" pitchFamily="34" charset="0"/>
              <a:buChar char="•"/>
            </a:pPr>
            <a:r>
              <a:rPr lang="es-MX" sz="1900" dirty="0">
                <a:solidFill>
                  <a:srgbClr val="00223B"/>
                </a:solidFill>
                <a:latin typeface="Titillium Regular Upright" pitchFamily="2" charset="77"/>
              </a:rPr>
              <a:t>Otras instituciones gubernamentales</a:t>
            </a:r>
          </a:p>
          <a:p>
            <a:pPr marL="342900" indent="-342900" algn="just">
              <a:buClr>
                <a:srgbClr val="78D7C0"/>
              </a:buClr>
              <a:buFont typeface="Arial" panose="020B0604020202020204" pitchFamily="34" charset="0"/>
              <a:buChar char="•"/>
            </a:pPr>
            <a:r>
              <a:rPr lang="es-MX" sz="1900" dirty="0">
                <a:solidFill>
                  <a:srgbClr val="00223B"/>
                </a:solidFill>
                <a:latin typeface="Titillium Regular Upright" pitchFamily="2" charset="77"/>
              </a:rPr>
              <a:t>Sector privado involucrado</a:t>
            </a:r>
          </a:p>
          <a:p>
            <a:pPr marL="342900" indent="-342900" algn="just">
              <a:buClr>
                <a:srgbClr val="78D7C0"/>
              </a:buClr>
              <a:buFont typeface="Arial" panose="020B0604020202020204" pitchFamily="34" charset="0"/>
              <a:buChar char="•"/>
            </a:pPr>
            <a:r>
              <a:rPr lang="es-MX" sz="1900" dirty="0">
                <a:solidFill>
                  <a:srgbClr val="00223B"/>
                </a:solidFill>
                <a:latin typeface="Titillium Regular Upright" pitchFamily="2" charset="77"/>
              </a:rPr>
              <a:t>Sociedad Civil</a:t>
            </a:r>
          </a:p>
          <a:p>
            <a:pPr marL="342900" indent="-342900" algn="just">
              <a:buClr>
                <a:srgbClr val="78D7C0"/>
              </a:buClr>
              <a:buFont typeface="Arial" panose="020B0604020202020204" pitchFamily="34" charset="0"/>
              <a:buChar char="•"/>
            </a:pPr>
            <a:r>
              <a:rPr lang="es-MX" sz="1900" dirty="0">
                <a:solidFill>
                  <a:srgbClr val="00223B"/>
                </a:solidFill>
                <a:latin typeface="Titillium Regular Upright" pitchFamily="2" charset="77"/>
              </a:rPr>
              <a:t>Voluntarios</a:t>
            </a:r>
          </a:p>
          <a:p>
            <a:pPr algn="just">
              <a:buClr>
                <a:srgbClr val="78D7C0"/>
              </a:buClr>
            </a:pPr>
            <a:endParaRPr lang="es-MX" sz="1900" dirty="0">
              <a:solidFill>
                <a:srgbClr val="00223B"/>
              </a:solidFill>
              <a:latin typeface="Titillium Regular Upright" pitchFamily="2" charset="77"/>
            </a:endParaRPr>
          </a:p>
          <a:p>
            <a:pPr algn="just">
              <a:buClr>
                <a:srgbClr val="78D7C0"/>
              </a:buClr>
            </a:pPr>
            <a:r>
              <a:rPr lang="es-MX" sz="1900" dirty="0">
                <a:solidFill>
                  <a:srgbClr val="00223B"/>
                </a:solidFill>
                <a:latin typeface="Titillium Regular Upright" pitchFamily="2" charset="77"/>
              </a:rPr>
              <a:t>Se hará una jornada de limpieza terrestre con aproximadamente </a:t>
            </a:r>
            <a:r>
              <a:rPr lang="es-MX" sz="1900" b="1" dirty="0">
                <a:solidFill>
                  <a:srgbClr val="0F709B"/>
                </a:solidFill>
                <a:latin typeface="Titillium Regular Upright" pitchFamily="2" charset="77"/>
              </a:rPr>
              <a:t>100 voluntario</a:t>
            </a:r>
            <a:r>
              <a:rPr lang="es-MX" sz="1900" dirty="0">
                <a:solidFill>
                  <a:srgbClr val="00223B"/>
                </a:solidFill>
                <a:latin typeface="Titillium Regular Upright" pitchFamily="2" charset="77"/>
              </a:rPr>
              <a:t>s en las áreas de la playa públicas referidas por la municipalidad.</a:t>
            </a:r>
          </a:p>
          <a:p>
            <a:pPr algn="just">
              <a:buClr>
                <a:srgbClr val="78D7C0"/>
              </a:buClr>
            </a:pPr>
            <a:endParaRPr lang="es-MX" sz="1900" dirty="0">
              <a:solidFill>
                <a:srgbClr val="00223B"/>
              </a:solidFill>
              <a:latin typeface="Titillium Regular Upright" pitchFamily="2" charset="77"/>
            </a:endParaRPr>
          </a:p>
          <a:p>
            <a:pPr algn="just">
              <a:buClr>
                <a:srgbClr val="78D7C0"/>
              </a:buClr>
            </a:pPr>
            <a:r>
              <a:rPr lang="es-MX" sz="1900" dirty="0">
                <a:solidFill>
                  <a:srgbClr val="00223B"/>
                </a:solidFill>
                <a:latin typeface="Titillium Regular Upright" pitchFamily="2" charset="77"/>
              </a:rPr>
              <a:t>Las municipalidades brindaran los datos de las toneladas recolectadas y número de personas que conformarán las brigadas durante la Semana Mayor, informes, fotos y datos de las actividades hechas por las delegaciones departamentales.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BB7E5BC-0C8D-4941-BE8A-ABBA20BD0DF0}"/>
              </a:ext>
            </a:extLst>
          </p:cNvPr>
          <p:cNvSpPr/>
          <p:nvPr/>
        </p:nvSpPr>
        <p:spPr>
          <a:xfrm>
            <a:off x="5657850" y="908411"/>
            <a:ext cx="5886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2400" b="1" dirty="0">
                <a:solidFill>
                  <a:srgbClr val="52D7B7"/>
                </a:solidFill>
                <a:latin typeface="Montserrat" pitchFamily="2" charset="77"/>
              </a:rPr>
              <a:t>Acciones después de Semana Santa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A6F79B3-D843-FA43-8E86-0E91B725C632}"/>
              </a:ext>
            </a:extLst>
          </p:cNvPr>
          <p:cNvSpPr/>
          <p:nvPr/>
        </p:nvSpPr>
        <p:spPr>
          <a:xfrm>
            <a:off x="5657850" y="841246"/>
            <a:ext cx="5886451" cy="595993"/>
          </a:xfrm>
          <a:prstGeom prst="rect">
            <a:avLst/>
          </a:prstGeom>
          <a:noFill/>
          <a:ln w="38100">
            <a:solidFill>
              <a:srgbClr val="69C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3B311D43-D226-E14A-A5BD-10B2435BFCA8}"/>
              </a:ext>
            </a:extLst>
          </p:cNvPr>
          <p:cNvGrpSpPr/>
          <p:nvPr/>
        </p:nvGrpSpPr>
        <p:grpSpPr>
          <a:xfrm>
            <a:off x="416379" y="2788193"/>
            <a:ext cx="4528088" cy="2975793"/>
            <a:chOff x="179897" y="2763699"/>
            <a:chExt cx="5290174" cy="3476625"/>
          </a:xfrm>
        </p:grpSpPr>
        <p:pic>
          <p:nvPicPr>
            <p:cNvPr id="11" name="Imagen 10" descr="Vista previa de imagen">
              <a:extLst>
                <a:ext uri="{FF2B5EF4-FFF2-40B4-BE49-F238E27FC236}">
                  <a16:creationId xmlns:a16="http://schemas.microsoft.com/office/drawing/2014/main" id="{CBD1DEB3-583B-6F4F-8666-7B86A9F93D41}"/>
                </a:ext>
              </a:extLst>
            </p:cNvPr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97" y="2763699"/>
              <a:ext cx="2606618" cy="347662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2" name="Imagen 11" descr="Vista previa de imagen">
              <a:extLst>
                <a:ext uri="{FF2B5EF4-FFF2-40B4-BE49-F238E27FC236}">
                  <a16:creationId xmlns:a16="http://schemas.microsoft.com/office/drawing/2014/main" id="{7049DF16-8CA6-9749-8534-5C6E6C8539ED}"/>
                </a:ext>
              </a:extLst>
            </p:cNvPr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396" y="2763699"/>
              <a:ext cx="2606675" cy="3476625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635972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65BF101E-91C2-614F-A56B-D5E70DE61B3D}"/>
              </a:ext>
            </a:extLst>
          </p:cNvPr>
          <p:cNvSpPr/>
          <p:nvPr/>
        </p:nvSpPr>
        <p:spPr>
          <a:xfrm>
            <a:off x="4427034" y="-118946"/>
            <a:ext cx="3337932" cy="10110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982AEEA-EF43-2B45-8C80-0560FA8946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2725" y="127431"/>
            <a:ext cx="2546549" cy="76466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825EB32-A8B8-5241-8122-76C4A3A555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2291" y="1387861"/>
            <a:ext cx="4627418" cy="462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11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73694B9-3CBE-954F-95FE-59C86160E6CB}"/>
              </a:ext>
            </a:extLst>
          </p:cNvPr>
          <p:cNvSpPr/>
          <p:nvPr/>
        </p:nvSpPr>
        <p:spPr>
          <a:xfrm>
            <a:off x="687236" y="841246"/>
            <a:ext cx="51012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2400" b="1" dirty="0">
                <a:solidFill>
                  <a:srgbClr val="52D7B7"/>
                </a:solidFill>
                <a:latin typeface="Montserrat" pitchFamily="2" charset="77"/>
              </a:rPr>
              <a:t>¿En que consiste el programa?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1FCDD14-918E-9A4D-8383-48777505AE5F}"/>
              </a:ext>
            </a:extLst>
          </p:cNvPr>
          <p:cNvSpPr/>
          <p:nvPr/>
        </p:nvSpPr>
        <p:spPr>
          <a:xfrm>
            <a:off x="687236" y="774081"/>
            <a:ext cx="5053693" cy="595993"/>
          </a:xfrm>
          <a:prstGeom prst="rect">
            <a:avLst/>
          </a:prstGeom>
          <a:noFill/>
          <a:ln w="38100">
            <a:solidFill>
              <a:srgbClr val="69C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BEEEB1B-5D43-404E-90C6-852D4CBADC5C}"/>
              </a:ext>
            </a:extLst>
          </p:cNvPr>
          <p:cNvSpPr/>
          <p:nvPr/>
        </p:nvSpPr>
        <p:spPr>
          <a:xfrm>
            <a:off x="605817" y="1795818"/>
            <a:ext cx="44476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solidFill>
                  <a:srgbClr val="00223B"/>
                </a:solidFill>
                <a:latin typeface="Titillium Regular Upright" pitchFamily="2" charset="77"/>
              </a:rPr>
              <a:t>Este programa consiste en </a:t>
            </a:r>
            <a:r>
              <a:rPr lang="es-MX" sz="2000" b="1" dirty="0">
                <a:solidFill>
                  <a:srgbClr val="0F709B"/>
                </a:solidFill>
                <a:latin typeface="Titillium Regular Upright" pitchFamily="2" charset="77"/>
              </a:rPr>
              <a:t>acompañar, asesorar, capacitar </a:t>
            </a:r>
            <a:r>
              <a:rPr lang="es-MX" sz="2000" dirty="0">
                <a:solidFill>
                  <a:srgbClr val="00223B"/>
                </a:solidFill>
                <a:latin typeface="Titillium Regular Upright" pitchFamily="2" charset="77"/>
              </a:rPr>
              <a:t>y </a:t>
            </a:r>
            <a:r>
              <a:rPr lang="es-MX" sz="2000" b="1" dirty="0">
                <a:solidFill>
                  <a:srgbClr val="0F709B"/>
                </a:solidFill>
                <a:latin typeface="Titillium Regular Upright" pitchFamily="2" charset="77"/>
              </a:rPr>
              <a:t>apoyar con insumos </a:t>
            </a:r>
            <a:r>
              <a:rPr lang="es-MX" sz="2000" dirty="0">
                <a:solidFill>
                  <a:srgbClr val="00223B"/>
                </a:solidFill>
                <a:latin typeface="Titillium Regular Upright" pitchFamily="2" charset="77"/>
              </a:rPr>
              <a:t>y </a:t>
            </a:r>
            <a:r>
              <a:rPr lang="es-MX" sz="2000" b="1" dirty="0">
                <a:solidFill>
                  <a:srgbClr val="0F709B"/>
                </a:solidFill>
                <a:latin typeface="Titillium Regular Upright" pitchFamily="2" charset="77"/>
              </a:rPr>
              <a:t>herramientas</a:t>
            </a:r>
            <a:r>
              <a:rPr lang="es-MX" sz="2000" dirty="0">
                <a:solidFill>
                  <a:srgbClr val="00223B"/>
                </a:solidFill>
                <a:latin typeface="Titillium Regular Upright" pitchFamily="2" charset="77"/>
              </a:rPr>
              <a:t> a las municipalidades, para la gestión integral de los residuos y los desechos sólidos, generados en  Semana Santa por los diferentes visitantes que llegan a las áreas turísticas donde existen cuerpos de agua marítimos y lacustres, y evitar que se contaminen. Desde el 2013, hasta la fecha, se han recolectado aproximadamente </a:t>
            </a:r>
            <a:r>
              <a:rPr lang="es-MX" sz="2000" b="1" dirty="0">
                <a:solidFill>
                  <a:srgbClr val="0F709B"/>
                </a:solidFill>
                <a:latin typeface="Titillium Regular Upright" pitchFamily="2" charset="77"/>
              </a:rPr>
              <a:t>955.46 toneladas por año</a:t>
            </a:r>
            <a:r>
              <a:rPr lang="es-MX" sz="1400" dirty="0">
                <a:solidFill>
                  <a:srgbClr val="00223B"/>
                </a:solidFill>
                <a:latin typeface="Titillium Regular Upright" pitchFamily="2" charset="77"/>
              </a:rPr>
              <a:t>.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3783DE02-FB72-A84A-A9AE-EE7BB78E8E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7445273"/>
              </p:ext>
            </p:extLst>
          </p:nvPr>
        </p:nvGraphicFramePr>
        <p:xfrm>
          <a:off x="5453231" y="1840553"/>
          <a:ext cx="6483048" cy="3858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7352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BAE9A02-7C68-1E4F-9487-A4874ED1BCEF}"/>
              </a:ext>
            </a:extLst>
          </p:cNvPr>
          <p:cNvSpPr/>
          <p:nvPr/>
        </p:nvSpPr>
        <p:spPr>
          <a:xfrm>
            <a:off x="5192486" y="815227"/>
            <a:ext cx="64252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2400" b="1" dirty="0">
                <a:solidFill>
                  <a:srgbClr val="52D7B7"/>
                </a:solidFill>
                <a:latin typeface="Montserrat" pitchFamily="2" charset="77"/>
              </a:rPr>
              <a:t>¿Por qué es importante Playas Limpias?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6F27BA7-B8A4-D841-A721-9A3F3319F615}"/>
              </a:ext>
            </a:extLst>
          </p:cNvPr>
          <p:cNvSpPr/>
          <p:nvPr/>
        </p:nvSpPr>
        <p:spPr>
          <a:xfrm>
            <a:off x="5192486" y="748062"/>
            <a:ext cx="6377744" cy="595993"/>
          </a:xfrm>
          <a:prstGeom prst="rect">
            <a:avLst/>
          </a:prstGeom>
          <a:noFill/>
          <a:ln w="38100">
            <a:solidFill>
              <a:srgbClr val="69C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BF43EA8-52AB-B143-BC61-E361986EBE20}"/>
              </a:ext>
            </a:extLst>
          </p:cNvPr>
          <p:cNvSpPr/>
          <p:nvPr/>
        </p:nvSpPr>
        <p:spPr>
          <a:xfrm>
            <a:off x="4937957" y="1737791"/>
            <a:ext cx="667982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52D7B7"/>
              </a:buClr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223B"/>
                </a:solidFill>
                <a:latin typeface="Titillium Regular Upright" pitchFamily="2" charset="77"/>
              </a:rPr>
              <a:t>Es parte de los compromisos adquiridos como Estado de Guatemala para el cumplimiento del Objetivo de Desarrollo Sostenible 14.</a:t>
            </a:r>
          </a:p>
          <a:p>
            <a:pPr marL="342900" indent="-342900" algn="just">
              <a:buClr>
                <a:srgbClr val="52D7B7"/>
              </a:buClr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223B"/>
              </a:solidFill>
              <a:latin typeface="Titillium Regular Upright" pitchFamily="2" charset="77"/>
            </a:endParaRPr>
          </a:p>
          <a:p>
            <a:pPr marL="342900" indent="-342900" algn="just">
              <a:buClr>
                <a:srgbClr val="52D7B7"/>
              </a:buClr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223B"/>
                </a:solidFill>
                <a:latin typeface="Titillium Regular Upright" pitchFamily="2" charset="77"/>
              </a:rPr>
              <a:t>La actividad está bajo el programa 11 del POASAN 2022, Política de Gobierno 2020-2024 y prioridades del despacho superior.</a:t>
            </a:r>
          </a:p>
          <a:p>
            <a:pPr marL="342900" indent="-342900" algn="just">
              <a:buClr>
                <a:srgbClr val="52D7B7"/>
              </a:buClr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223B"/>
              </a:solidFill>
              <a:latin typeface="Titillium Regular Upright" pitchFamily="2" charset="77"/>
            </a:endParaRPr>
          </a:p>
          <a:p>
            <a:pPr marL="342900" indent="-342900" algn="just">
              <a:buClr>
                <a:srgbClr val="52D7B7"/>
              </a:buClr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223B"/>
                </a:solidFill>
                <a:latin typeface="Titillium Regular Upright" pitchFamily="2" charset="77"/>
              </a:rPr>
              <a:t>Durante el 2021 participaron aproximadamente 3,000 personas en las brigadas de limpieza, quienes recolectaron 247.64 toneladas de desechos sólidos en 31 playas, a nivel nacional, en cuerpos de agua marítimos y lacustres.</a:t>
            </a:r>
          </a:p>
          <a:p>
            <a:pPr marL="342900" indent="-342900" algn="just">
              <a:buClr>
                <a:srgbClr val="52D7B7"/>
              </a:buClr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223B"/>
              </a:solidFill>
              <a:latin typeface="Titillium Regular Upright" pitchFamily="2" charset="77"/>
            </a:endParaRPr>
          </a:p>
          <a:p>
            <a:pPr marL="342900" indent="-342900" algn="just">
              <a:buClr>
                <a:srgbClr val="52D7B7"/>
              </a:buClr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223B"/>
                </a:solidFill>
                <a:latin typeface="Titillium Regular Upright" pitchFamily="2" charset="77"/>
              </a:rPr>
              <a:t>Es un programa que implementa acciones participativas entre el Gobierno Central, local, sector privado y sociedad civil.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9FBAD29-FF8F-4447-9BB7-085475BECE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42663" y="-969819"/>
            <a:ext cx="7897790" cy="8470211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790567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5ADCE07-D6FE-4941-87AE-C2459CE35D09}"/>
              </a:ext>
            </a:extLst>
          </p:cNvPr>
          <p:cNvSpPr/>
          <p:nvPr/>
        </p:nvSpPr>
        <p:spPr>
          <a:xfrm>
            <a:off x="810418" y="931054"/>
            <a:ext cx="479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2400" b="1" dirty="0">
                <a:solidFill>
                  <a:srgbClr val="52D7B7"/>
                </a:solidFill>
                <a:latin typeface="Montserrat" pitchFamily="2" charset="77"/>
              </a:rPr>
              <a:t>Objetivo general</a:t>
            </a:r>
          </a:p>
          <a:p>
            <a:pPr algn="just"/>
            <a:r>
              <a:rPr lang="es-MX" sz="2400" dirty="0">
                <a:solidFill>
                  <a:srgbClr val="00223B"/>
                </a:solidFill>
                <a:latin typeface="Titillium Regular Upright" pitchFamily="2" charset="77"/>
              </a:rPr>
              <a:t>Impulsar jornadas de limpieza y recolección de residuos sólidos junto a las municipalidades y otras entidades para contribuir al saneamiento hídrico.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1293954-A1EC-F746-929C-2F4FDBF2E539}"/>
              </a:ext>
            </a:extLst>
          </p:cNvPr>
          <p:cNvSpPr/>
          <p:nvPr/>
        </p:nvSpPr>
        <p:spPr>
          <a:xfrm>
            <a:off x="679072" y="855724"/>
            <a:ext cx="5053693" cy="2116076"/>
          </a:xfrm>
          <a:prstGeom prst="rect">
            <a:avLst/>
          </a:prstGeom>
          <a:noFill/>
          <a:ln w="38100">
            <a:solidFill>
              <a:srgbClr val="69C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8C67A0A-68A5-7148-B213-70820626846E}"/>
              </a:ext>
            </a:extLst>
          </p:cNvPr>
          <p:cNvSpPr/>
          <p:nvPr/>
        </p:nvSpPr>
        <p:spPr>
          <a:xfrm>
            <a:off x="6545828" y="4613145"/>
            <a:ext cx="48644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2400" b="1" dirty="0">
                <a:solidFill>
                  <a:srgbClr val="52D7B7"/>
                </a:solidFill>
                <a:latin typeface="Montserrat" pitchFamily="2" charset="77"/>
              </a:rPr>
              <a:t>Meta</a:t>
            </a:r>
          </a:p>
          <a:p>
            <a:pPr algn="just"/>
            <a:r>
              <a:rPr lang="es-MX" sz="2400" dirty="0">
                <a:solidFill>
                  <a:srgbClr val="00223B"/>
                </a:solidFill>
                <a:latin typeface="Titillium Regular Upright" pitchFamily="2" charset="77"/>
              </a:rPr>
              <a:t>Atender 31 sitios para la gestión integral de residuos y desechos sólidos.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002ABCE-F0AE-D748-BFB9-F37B35440498}"/>
              </a:ext>
            </a:extLst>
          </p:cNvPr>
          <p:cNvSpPr/>
          <p:nvPr/>
        </p:nvSpPr>
        <p:spPr>
          <a:xfrm>
            <a:off x="6451222" y="4545980"/>
            <a:ext cx="5053693" cy="1373127"/>
          </a:xfrm>
          <a:prstGeom prst="rect">
            <a:avLst/>
          </a:prstGeom>
          <a:noFill/>
          <a:ln w="38100">
            <a:solidFill>
              <a:srgbClr val="69C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6" name="Imagen 5" descr="Puede ser una imagen de una o varias personas y personas de pie">
            <a:extLst>
              <a:ext uri="{FF2B5EF4-FFF2-40B4-BE49-F238E27FC236}">
                <a16:creationId xmlns:a16="http://schemas.microsoft.com/office/drawing/2014/main" id="{35D07703-CE09-9546-99D8-E6D35944F498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9072" y="3194087"/>
            <a:ext cx="5053693" cy="308424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Imagen 6" descr="Puede ser una imagen de 1 persona y ropa de abrigo">
            <a:extLst>
              <a:ext uri="{FF2B5EF4-FFF2-40B4-BE49-F238E27FC236}">
                <a16:creationId xmlns:a16="http://schemas.microsoft.com/office/drawing/2014/main" id="{2C80BB3B-0A65-7A43-BA2D-D6D7F3213A3C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51222" y="855724"/>
            <a:ext cx="5080604" cy="3283569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09797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0A0EF8D-6EF2-2C4F-B5B4-2EDE01D37E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6614" y="1074904"/>
            <a:ext cx="4435607" cy="5265457"/>
          </a:xfrm>
          <a:prstGeom prst="rect">
            <a:avLst/>
          </a:prstGeom>
          <a:ln>
            <a:noFill/>
          </a:ln>
          <a:effectLst/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5F9E21F-613A-FF49-BAE7-1D0DE40A1D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061292"/>
              </p:ext>
            </p:extLst>
          </p:nvPr>
        </p:nvGraphicFramePr>
        <p:xfrm>
          <a:off x="651568" y="1096567"/>
          <a:ext cx="5300196" cy="5243794"/>
        </p:xfrm>
        <a:graphic>
          <a:graphicData uri="http://schemas.openxmlformats.org/drawingml/2006/table">
            <a:tbl>
              <a:tblPr/>
              <a:tblGrid>
                <a:gridCol w="1348136">
                  <a:extLst>
                    <a:ext uri="{9D8B030D-6E8A-4147-A177-3AD203B41FA5}">
                      <a16:colId xmlns:a16="http://schemas.microsoft.com/office/drawing/2014/main" val="1149189655"/>
                    </a:ext>
                  </a:extLst>
                </a:gridCol>
                <a:gridCol w="1976030">
                  <a:extLst>
                    <a:ext uri="{9D8B030D-6E8A-4147-A177-3AD203B41FA5}">
                      <a16:colId xmlns:a16="http://schemas.microsoft.com/office/drawing/2014/main" val="679146353"/>
                    </a:ext>
                  </a:extLst>
                </a:gridCol>
                <a:gridCol w="1976030">
                  <a:extLst>
                    <a:ext uri="{9D8B030D-6E8A-4147-A177-3AD203B41FA5}">
                      <a16:colId xmlns:a16="http://schemas.microsoft.com/office/drawing/2014/main" val="4165720137"/>
                    </a:ext>
                  </a:extLst>
                </a:gridCol>
              </a:tblGrid>
              <a:tr h="157721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1" i="0" u="none" strike="noStrike" dirty="0">
                          <a:solidFill>
                            <a:srgbClr val="0F709B"/>
                          </a:solidFill>
                          <a:effectLst/>
                          <a:latin typeface="Montserrat" pitchFamily="2" charset="77"/>
                        </a:rPr>
                        <a:t>Departamento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D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1" i="0" u="none" strike="noStrike" dirty="0">
                          <a:solidFill>
                            <a:srgbClr val="0F709B"/>
                          </a:solidFill>
                          <a:effectLst/>
                          <a:latin typeface="Montserrat" pitchFamily="2" charset="77"/>
                        </a:rPr>
                        <a:t>Municipio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D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800" b="1" i="0" u="none" strike="noStrike" dirty="0">
                          <a:solidFill>
                            <a:srgbClr val="0F709B"/>
                          </a:solidFill>
                          <a:effectLst/>
                          <a:latin typeface="Montserrat" pitchFamily="2" charset="77"/>
                        </a:rPr>
                        <a:t>Playa</a:t>
                      </a:r>
                    </a:p>
                  </a:txBody>
                  <a:tcPr marL="6573" marR="6573" marT="6573" marB="0" anchor="b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D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532754"/>
                  </a:ext>
                </a:extLst>
              </a:tr>
              <a:tr h="1502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800" b="1" i="0" u="none" strike="noStrike" dirty="0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San Marcos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0" i="0" u="none" strike="noStrike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Ocós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0" i="0" u="none" strike="noStrike" dirty="0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Ocós 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8535829"/>
                  </a:ext>
                </a:extLst>
              </a:tr>
              <a:tr h="150210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0" i="0" u="none" strike="noStrike" dirty="0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La Blanca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0" i="0" u="none" strike="noStrike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Tilapa 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0538160"/>
                  </a:ext>
                </a:extLst>
              </a:tr>
              <a:tr h="15021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GT" sz="800" b="1" i="0" u="none" strike="noStrike" dirty="0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Retalhuleu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0" i="0" u="none" strike="noStrike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Champerico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0" i="0" u="none" strike="noStrike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Champerico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085198"/>
                  </a:ext>
                </a:extLst>
              </a:tr>
              <a:tr h="150210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0" i="0" u="none" strike="noStrike" dirty="0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Retalhuleu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0" i="0" u="none" strike="noStrike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Manchon Guamuchal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737006"/>
                  </a:ext>
                </a:extLst>
              </a:tr>
              <a:tr h="150210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0" i="0" u="none" strike="noStrike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San Andres Villa Seca 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0" i="0" u="none" strike="noStrike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Tulate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1777956"/>
                  </a:ext>
                </a:extLst>
              </a:tr>
              <a:tr h="1502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800" b="1" i="0" u="none" strike="noStrike" dirty="0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Suchitepéquez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800" b="0" i="0" u="none" strike="noStrike" dirty="0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Mazatenango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0" i="0" u="none" strike="noStrike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Tahuexco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1360219"/>
                  </a:ext>
                </a:extLst>
              </a:tr>
              <a:tr h="150210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0" i="0" u="none" strike="noStrike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Churririn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78375"/>
                  </a:ext>
                </a:extLst>
              </a:tr>
              <a:tr h="15021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GT" sz="800" b="1" i="0" u="none" strike="noStrike" dirty="0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Escuintla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0" i="0" u="none" strike="noStrike" dirty="0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Sipacate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0" i="0" u="none" strike="noStrike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Sipacate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7785812"/>
                  </a:ext>
                </a:extLst>
              </a:tr>
              <a:tr h="150210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0" i="0" u="none" strike="noStrike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Tiquisate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0" i="0" u="none" strike="noStrike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El semillero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8134522"/>
                  </a:ext>
                </a:extLst>
              </a:tr>
              <a:tr h="286131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0" i="0" u="none" strike="noStrike" dirty="0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La Nueva Concepcción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0" i="0" u="none" strike="noStrike" dirty="0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Tecojate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7874511"/>
                  </a:ext>
                </a:extLst>
              </a:tr>
              <a:tr h="150210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0" i="0" u="none" strike="noStrike" dirty="0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San José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0" i="0" u="none" strike="noStrike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San José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0296436"/>
                  </a:ext>
                </a:extLst>
              </a:tr>
              <a:tr h="150210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0" i="0" u="none" strike="noStrike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Iztapa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0" i="0" u="none" strike="noStrike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Iztapa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9997424"/>
                  </a:ext>
                </a:extLst>
              </a:tr>
              <a:tr h="15021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GT" sz="800" b="1" i="0" u="none" strike="noStrike" dirty="0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Santa Rosa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800" b="0" i="0" u="none" strike="noStrike" dirty="0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Chiquimulilla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0" i="0" u="none" strike="noStrike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Las lisas 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854765"/>
                  </a:ext>
                </a:extLst>
              </a:tr>
              <a:tr h="150210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0" i="0" u="none" strike="noStrike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Hawaii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8054297"/>
                  </a:ext>
                </a:extLst>
              </a:tr>
              <a:tr h="150210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800" b="0" i="0" u="none" strike="noStrike" dirty="0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Taxisco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0" i="0" u="none" strike="noStrike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Chapetón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2733638"/>
                  </a:ext>
                </a:extLst>
              </a:tr>
              <a:tr h="150210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0" i="0" u="none" strike="noStrike" dirty="0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Monterrico 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5238182"/>
                  </a:ext>
                </a:extLst>
              </a:tr>
              <a:tr h="1502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800" b="1" i="0" u="none" strike="noStrike" dirty="0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Jutiapa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800" b="0" i="0" u="none" strike="noStrike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Moyuta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0" i="0" u="none" strike="noStrike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Jiote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5863843"/>
                  </a:ext>
                </a:extLst>
              </a:tr>
              <a:tr h="150210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0" i="0" u="none" strike="noStrike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Barrona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0671139"/>
                  </a:ext>
                </a:extLst>
              </a:tr>
              <a:tr h="28613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GT" sz="800" b="1" i="0" u="none" strike="noStrike" dirty="0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Solola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0" i="0" u="none" strike="noStrike" dirty="0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Santa Catarina Palopo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0" i="0" u="none" strike="noStrike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Santa Catarina Palopó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5462385"/>
                  </a:ext>
                </a:extLst>
              </a:tr>
              <a:tr h="150210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0" i="0" u="none" strike="noStrike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San Antonio Palopo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0" i="0" u="none" strike="noStrike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San Antonio Palopó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2300512"/>
                  </a:ext>
                </a:extLst>
              </a:tr>
              <a:tr h="150210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0" i="0" u="none" strike="noStrike" dirty="0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San Lucas Toliman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0" i="0" u="none" strike="noStrike" dirty="0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San Lucas Tolimán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2030740"/>
                  </a:ext>
                </a:extLst>
              </a:tr>
              <a:tr h="150210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0" i="0" u="none" strike="noStrike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Panajachel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0" i="0" u="none" strike="noStrike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Panajachel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138845"/>
                  </a:ext>
                </a:extLst>
              </a:tr>
              <a:tr h="15021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GT" sz="800" b="1" i="0" u="none" strike="noStrike" dirty="0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Izabal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800" b="0" i="0" u="none" strike="noStrike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Livingston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0" i="0" u="none" strike="noStrike" dirty="0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Livingston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5607825"/>
                  </a:ext>
                </a:extLst>
              </a:tr>
              <a:tr h="150210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0" i="0" u="none" strike="noStrike" dirty="0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Rio Dulce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196725"/>
                  </a:ext>
                </a:extLst>
              </a:tr>
              <a:tr h="150210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800" b="0" i="0" u="none" strike="noStrike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Puerto Barrios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0" i="0" u="none" strike="noStrike" dirty="0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Santo Tomas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408100"/>
                  </a:ext>
                </a:extLst>
              </a:tr>
              <a:tr h="150210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0" i="0" u="none" strike="noStrike" dirty="0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Punta de Palma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3720976"/>
                  </a:ext>
                </a:extLst>
              </a:tr>
              <a:tr h="150210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0" i="0" u="none" strike="noStrike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El Estor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0" i="0" u="none" strike="noStrike" dirty="0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El Estor 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540260"/>
                  </a:ext>
                </a:extLst>
              </a:tr>
              <a:tr h="150210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0" i="0" u="none" strike="noStrike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Los Amates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0" i="0" u="none" strike="noStrike" dirty="0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Playa Dorada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171440"/>
                  </a:ext>
                </a:extLst>
              </a:tr>
              <a:tr h="15021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GT" sz="800" b="1" i="0" u="none" strike="noStrike" dirty="0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Peten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0" i="0" u="none" strike="noStrike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San Benito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0" i="0" u="none" strike="noStrike" dirty="0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San Benito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2427"/>
                  </a:ext>
                </a:extLst>
              </a:tr>
              <a:tr h="150210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0" i="0" u="none" strike="noStrike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Flores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0" i="0" u="none" strike="noStrike" dirty="0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Flores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0908476"/>
                  </a:ext>
                </a:extLst>
              </a:tr>
              <a:tr h="150210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0" i="0" u="none" strike="noStrike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San Andrés 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0" i="0" u="none" strike="noStrike" dirty="0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San Andrés 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7367764"/>
                  </a:ext>
                </a:extLst>
              </a:tr>
              <a:tr h="157721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0" i="0" u="none" strike="noStrike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San José  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0" i="0" u="none" strike="noStrike" dirty="0">
                          <a:solidFill>
                            <a:srgbClr val="0F709B"/>
                          </a:solidFill>
                          <a:effectLst/>
                          <a:latin typeface="Titillium Regular Upright" pitchFamily="2" charset="77"/>
                        </a:rPr>
                        <a:t>San José  </a:t>
                      </a:r>
                    </a:p>
                  </a:txBody>
                  <a:tcPr marL="6573" marR="6573" marT="6573" marB="0" anchor="ctr">
                    <a:lnL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D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4537005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980A1056-7462-7B48-B350-7EF9AA4AF658}"/>
              </a:ext>
            </a:extLst>
          </p:cNvPr>
          <p:cNvSpPr/>
          <p:nvPr/>
        </p:nvSpPr>
        <p:spPr>
          <a:xfrm>
            <a:off x="560688" y="515701"/>
            <a:ext cx="8183263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1750" dirty="0">
                <a:solidFill>
                  <a:srgbClr val="52D7B7"/>
                </a:solidFill>
                <a:latin typeface="Montserrat" pitchFamily="2" charset="77"/>
              </a:rPr>
              <a:t>Tabla 1. </a:t>
            </a:r>
            <a:r>
              <a:rPr lang="es-GT" sz="1750" b="1" dirty="0">
                <a:solidFill>
                  <a:srgbClr val="52D7B7"/>
                </a:solidFill>
                <a:latin typeface="Montserrat" pitchFamily="2" charset="77"/>
              </a:rPr>
              <a:t>Listado de playas a atender en el periodo Semana Santa 2022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1EB01FB-6FEE-A54E-8BCF-F4CE29C54A3C}"/>
              </a:ext>
            </a:extLst>
          </p:cNvPr>
          <p:cNvSpPr/>
          <p:nvPr/>
        </p:nvSpPr>
        <p:spPr>
          <a:xfrm>
            <a:off x="523951" y="473529"/>
            <a:ext cx="8220000" cy="420138"/>
          </a:xfrm>
          <a:prstGeom prst="rect">
            <a:avLst/>
          </a:prstGeom>
          <a:noFill/>
          <a:ln w="38100">
            <a:solidFill>
              <a:srgbClr val="69C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6226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839D3DD-76D1-3548-9C4E-A639CD137EE5}"/>
              </a:ext>
            </a:extLst>
          </p:cNvPr>
          <p:cNvSpPr/>
          <p:nvPr/>
        </p:nvSpPr>
        <p:spPr>
          <a:xfrm>
            <a:off x="687236" y="841246"/>
            <a:ext cx="40398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2400" b="1" dirty="0">
                <a:solidFill>
                  <a:srgbClr val="52D7B7"/>
                </a:solidFill>
                <a:latin typeface="Montserrat" pitchFamily="2" charset="77"/>
              </a:rPr>
              <a:t>Desarrollo del programa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89EC9C8-4CC0-7546-9CEF-8452D6CAD6C7}"/>
              </a:ext>
            </a:extLst>
          </p:cNvPr>
          <p:cNvSpPr/>
          <p:nvPr/>
        </p:nvSpPr>
        <p:spPr>
          <a:xfrm>
            <a:off x="687236" y="774081"/>
            <a:ext cx="4039885" cy="595993"/>
          </a:xfrm>
          <a:prstGeom prst="rect">
            <a:avLst/>
          </a:prstGeom>
          <a:noFill/>
          <a:ln w="38100">
            <a:solidFill>
              <a:srgbClr val="69C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6E244B7-0DB6-1F46-A6AC-33CE51A46461}"/>
              </a:ext>
            </a:extLst>
          </p:cNvPr>
          <p:cNvSpPr/>
          <p:nvPr/>
        </p:nvSpPr>
        <p:spPr>
          <a:xfrm>
            <a:off x="687236" y="1608040"/>
            <a:ext cx="483976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rgbClr val="0F709B"/>
                </a:solidFill>
                <a:latin typeface="Montserrat" pitchFamily="2" charset="77"/>
              </a:rPr>
              <a:t>Acciones previas:</a:t>
            </a:r>
          </a:p>
          <a:p>
            <a:pPr algn="just">
              <a:buClr>
                <a:srgbClr val="78D7C0"/>
              </a:buClr>
            </a:pPr>
            <a:r>
              <a:rPr lang="es-MX" sz="2000" dirty="0">
                <a:solidFill>
                  <a:srgbClr val="00223B"/>
                </a:solidFill>
                <a:latin typeface="Titillium Regular Upright" pitchFamily="2" charset="77"/>
              </a:rPr>
              <a:t>Las acciones que se realizaran principalmente, se basan en la coordinación, asesoría y capacitación de los diferentes actores involucrados, de los cuales se puede destacar:</a:t>
            </a:r>
          </a:p>
          <a:p>
            <a:pPr marL="342900" indent="-342900" algn="just">
              <a:buClr>
                <a:srgbClr val="78D7C0"/>
              </a:buClr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223B"/>
              </a:solidFill>
              <a:latin typeface="Titillium Regular Upright" pitchFamily="2" charset="77"/>
            </a:endParaRPr>
          </a:p>
          <a:p>
            <a:pPr marL="342900" indent="-342900" algn="just">
              <a:buClr>
                <a:srgbClr val="78D7C0"/>
              </a:buClr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223B"/>
                </a:solidFill>
                <a:latin typeface="Titillium Regular Upright" pitchFamily="2" charset="77"/>
              </a:rPr>
              <a:t>Gestiones internas en el MARN</a:t>
            </a:r>
          </a:p>
          <a:p>
            <a:pPr marL="342900" indent="-342900" algn="just">
              <a:buClr>
                <a:srgbClr val="78D7C0"/>
              </a:buClr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223B"/>
              </a:solidFill>
              <a:latin typeface="Titillium Regular Upright" pitchFamily="2" charset="77"/>
            </a:endParaRPr>
          </a:p>
          <a:p>
            <a:pPr marL="342900" indent="-342900" algn="just">
              <a:buClr>
                <a:srgbClr val="78D7C0"/>
              </a:buClr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223B"/>
                </a:solidFill>
                <a:latin typeface="Titillium Regular Upright" pitchFamily="2" charset="77"/>
              </a:rPr>
              <a:t>Gestiones con el sector privado</a:t>
            </a:r>
          </a:p>
          <a:p>
            <a:pPr marL="342900" indent="-342900" algn="just">
              <a:buClr>
                <a:srgbClr val="78D7C0"/>
              </a:buClr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223B"/>
              </a:solidFill>
              <a:latin typeface="Titillium Regular Upright" pitchFamily="2" charset="77"/>
            </a:endParaRPr>
          </a:p>
          <a:p>
            <a:pPr marL="342900" indent="-342900" algn="just">
              <a:buClr>
                <a:srgbClr val="78D7C0"/>
              </a:buClr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223B"/>
                </a:solidFill>
                <a:latin typeface="Titillium Regular Upright" pitchFamily="2" charset="77"/>
              </a:rPr>
              <a:t>Gestiones con los gobiernos municipales, Consejos Comunitarios de Desarrollo (COCODES), autoridades de lagos y delegaciones departamentales del MARN.</a:t>
            </a:r>
          </a:p>
          <a:p>
            <a:pPr algn="just"/>
            <a:endParaRPr lang="es-MX" sz="2000" dirty="0">
              <a:solidFill>
                <a:srgbClr val="00223B"/>
              </a:solidFill>
              <a:latin typeface="Titillium Regular Upright" pitchFamily="2" charset="77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FCFB261-57CD-0C4B-BA4D-A8F474EADF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5628" y="-811629"/>
            <a:ext cx="8409125" cy="8306937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897860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592188B-45BA-3B40-8AB5-A6D13395DB5D}"/>
              </a:ext>
            </a:extLst>
          </p:cNvPr>
          <p:cNvSpPr/>
          <p:nvPr/>
        </p:nvSpPr>
        <p:spPr>
          <a:xfrm>
            <a:off x="7447264" y="1076481"/>
            <a:ext cx="41229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2400" b="1" dirty="0">
                <a:solidFill>
                  <a:srgbClr val="52D7B7"/>
                </a:solidFill>
                <a:latin typeface="Montserrat" pitchFamily="2" charset="77"/>
              </a:rPr>
              <a:t>Campaña de divulgación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0645046-19B9-594F-98F3-0ADA0A15F9A0}"/>
              </a:ext>
            </a:extLst>
          </p:cNvPr>
          <p:cNvSpPr/>
          <p:nvPr/>
        </p:nvSpPr>
        <p:spPr>
          <a:xfrm>
            <a:off x="7380514" y="1009318"/>
            <a:ext cx="4189715" cy="595993"/>
          </a:xfrm>
          <a:prstGeom prst="rect">
            <a:avLst/>
          </a:prstGeom>
          <a:noFill/>
          <a:ln w="38100">
            <a:solidFill>
              <a:srgbClr val="69C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B217A27-B6EC-454E-B049-ABC7DB367D08}"/>
              </a:ext>
            </a:extLst>
          </p:cNvPr>
          <p:cNvSpPr/>
          <p:nvPr/>
        </p:nvSpPr>
        <p:spPr>
          <a:xfrm>
            <a:off x="5095950" y="1999048"/>
            <a:ext cx="647427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52D7B7"/>
              </a:buClr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223B"/>
                </a:solidFill>
                <a:latin typeface="Titillium Regular Upright" pitchFamily="2" charset="77"/>
              </a:rPr>
              <a:t>Con la asesoría y apoyo de la Unidad de Comunicación Social, la divulgación se hará a través de </a:t>
            </a:r>
            <a:r>
              <a:rPr lang="es-MX" sz="2000" b="1" dirty="0">
                <a:solidFill>
                  <a:srgbClr val="0F709B"/>
                </a:solidFill>
                <a:latin typeface="Titillium Regular Upright" pitchFamily="2" charset="77"/>
              </a:rPr>
              <a:t>medios masivos</a:t>
            </a:r>
            <a:r>
              <a:rPr lang="es-MX" sz="2000" b="1" dirty="0">
                <a:solidFill>
                  <a:srgbClr val="00223B"/>
                </a:solidFill>
                <a:latin typeface="Titillium Regular Upright" pitchFamily="2" charset="77"/>
              </a:rPr>
              <a:t> </a:t>
            </a:r>
            <a:r>
              <a:rPr lang="es-MX" sz="2000" dirty="0">
                <a:solidFill>
                  <a:srgbClr val="00223B"/>
                </a:solidFill>
                <a:latin typeface="Titillium Regular Upright" pitchFamily="2" charset="77"/>
              </a:rPr>
              <a:t>y </a:t>
            </a:r>
            <a:r>
              <a:rPr lang="es-MX" sz="2000" b="1" dirty="0">
                <a:solidFill>
                  <a:srgbClr val="0F709B"/>
                </a:solidFill>
                <a:latin typeface="Titillium Regular Upright" pitchFamily="2" charset="77"/>
              </a:rPr>
              <a:t>redes sociales</a:t>
            </a:r>
            <a:r>
              <a:rPr lang="es-MX" sz="2000" dirty="0">
                <a:solidFill>
                  <a:srgbClr val="00223B"/>
                </a:solidFill>
                <a:latin typeface="Titillium Regular Upright" pitchFamily="2" charset="77"/>
              </a:rPr>
              <a:t>. </a:t>
            </a:r>
          </a:p>
          <a:p>
            <a:pPr marL="342900" indent="-342900" algn="just">
              <a:buClr>
                <a:srgbClr val="52D7B7"/>
              </a:buClr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223B"/>
              </a:solidFill>
              <a:latin typeface="Titillium Regular Upright" pitchFamily="2" charset="77"/>
            </a:endParaRPr>
          </a:p>
          <a:p>
            <a:pPr marL="342900" indent="-342900" algn="just">
              <a:buClr>
                <a:srgbClr val="52D7B7"/>
              </a:buClr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223B"/>
                </a:solidFill>
                <a:latin typeface="Titillium Regular Upright" pitchFamily="2" charset="77"/>
              </a:rPr>
              <a:t>Dicha campaña será fortalecida con el slogan del programa </a:t>
            </a:r>
            <a:r>
              <a:rPr lang="es-MX" sz="2000" b="1" dirty="0">
                <a:solidFill>
                  <a:srgbClr val="0F709B"/>
                </a:solidFill>
                <a:latin typeface="Titillium Regular Upright" pitchFamily="2" charset="77"/>
              </a:rPr>
              <a:t>Playas Limpias</a:t>
            </a:r>
            <a:r>
              <a:rPr lang="es-MX" sz="2000" dirty="0">
                <a:solidFill>
                  <a:srgbClr val="00223B"/>
                </a:solidFill>
                <a:latin typeface="Titillium Regular Upright" pitchFamily="2" charset="77"/>
              </a:rPr>
              <a:t>, con playeras y gorras que incluyen el logo de la campaña ambiental </a:t>
            </a:r>
            <a:r>
              <a:rPr lang="es-MX" sz="2000" b="1" dirty="0">
                <a:solidFill>
                  <a:srgbClr val="0F709B"/>
                </a:solidFill>
                <a:latin typeface="Titillium Regular Upright" pitchFamily="2" charset="77"/>
              </a:rPr>
              <a:t>Hace tu parte, no más basura</a:t>
            </a:r>
            <a:r>
              <a:rPr lang="es-MX" sz="2000" dirty="0">
                <a:solidFill>
                  <a:srgbClr val="00223B"/>
                </a:solidFill>
                <a:latin typeface="Titillium Regular Upright" pitchFamily="2" charset="77"/>
              </a:rPr>
              <a:t>, que serán portadas por las brigadas de limpieza.</a:t>
            </a:r>
          </a:p>
          <a:p>
            <a:pPr marL="342900" indent="-342900" algn="just">
              <a:buClr>
                <a:srgbClr val="52D7B7"/>
              </a:buClr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223B"/>
              </a:solidFill>
              <a:latin typeface="Titillium Regular Upright" pitchFamily="2" charset="77"/>
            </a:endParaRPr>
          </a:p>
          <a:p>
            <a:pPr marL="342900" indent="-342900" algn="just">
              <a:buClr>
                <a:srgbClr val="52D7B7"/>
              </a:buClr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223B"/>
                </a:solidFill>
                <a:latin typeface="Titillium Regular Upright" pitchFamily="2" charset="77"/>
              </a:rPr>
              <a:t>La campaña de divulgación en los distintos medios promueve el eslogan </a:t>
            </a:r>
            <a:r>
              <a:rPr lang="es-MX" sz="2000" b="1" dirty="0">
                <a:solidFill>
                  <a:srgbClr val="0F709B"/>
                </a:solidFill>
                <a:latin typeface="Titillium Regular Upright" pitchFamily="2" charset="77"/>
              </a:rPr>
              <a:t>Playas Limpias para todos </a:t>
            </a:r>
            <a:r>
              <a:rPr lang="es-MX" sz="2000" dirty="0">
                <a:solidFill>
                  <a:srgbClr val="00223B"/>
                </a:solidFill>
                <a:latin typeface="Titillium Regular Upright" pitchFamily="2" charset="77"/>
              </a:rPr>
              <a:t>que tiene como fin sensibilizar a la población del cuidado de nuestros recursos hídricos y la valorización de los residuos sólidos. 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9D76161B-9F39-EC44-9318-439DD18C37DC}"/>
              </a:ext>
            </a:extLst>
          </p:cNvPr>
          <p:cNvGrpSpPr/>
          <p:nvPr/>
        </p:nvGrpSpPr>
        <p:grpSpPr>
          <a:xfrm>
            <a:off x="437540" y="542770"/>
            <a:ext cx="4575331" cy="1896489"/>
            <a:chOff x="437540" y="624373"/>
            <a:chExt cx="4875370" cy="2020856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3DFC4560-60EE-BF46-9B16-9CBB80D8A6B4}"/>
                </a:ext>
              </a:extLst>
            </p:cNvPr>
            <p:cNvPicPr/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37540" y="624373"/>
              <a:ext cx="3100165" cy="20208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DC5DF8D6-5315-504D-A0BC-620DE81B6BA6}"/>
                </a:ext>
              </a:extLst>
            </p:cNvPr>
            <p:cNvPicPr/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37706" y="624373"/>
              <a:ext cx="1775204" cy="20208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F061F192-64BE-DC4B-A9DB-22773DB1DF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590" y="2541016"/>
            <a:ext cx="3775231" cy="377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50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E405F3C-B160-854A-AEDB-3452F021D8E6}"/>
              </a:ext>
            </a:extLst>
          </p:cNvPr>
          <p:cNvSpPr/>
          <p:nvPr/>
        </p:nvSpPr>
        <p:spPr>
          <a:xfrm>
            <a:off x="687236" y="841246"/>
            <a:ext cx="77464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2400" b="1" dirty="0">
                <a:solidFill>
                  <a:srgbClr val="52D7B7"/>
                </a:solidFill>
                <a:latin typeface="Montserrat" pitchFamily="2" charset="77"/>
              </a:rPr>
              <a:t>Lanzamiento del programa Playas Limpias 2021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5D9BA56-04B7-8247-8E8E-27AE9B5B2937}"/>
              </a:ext>
            </a:extLst>
          </p:cNvPr>
          <p:cNvSpPr/>
          <p:nvPr/>
        </p:nvSpPr>
        <p:spPr>
          <a:xfrm>
            <a:off x="687236" y="774081"/>
            <a:ext cx="7746471" cy="595993"/>
          </a:xfrm>
          <a:prstGeom prst="rect">
            <a:avLst/>
          </a:prstGeom>
          <a:noFill/>
          <a:ln w="38100">
            <a:solidFill>
              <a:srgbClr val="69C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DB4E08A-9632-7A4F-AC9B-038581C23131}"/>
              </a:ext>
            </a:extLst>
          </p:cNvPr>
          <p:cNvSpPr/>
          <p:nvPr/>
        </p:nvSpPr>
        <p:spPr>
          <a:xfrm>
            <a:off x="687236" y="1608040"/>
            <a:ext cx="48563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78D7C0"/>
              </a:buClr>
            </a:pPr>
            <a:r>
              <a:rPr lang="es-MX" sz="2000" dirty="0">
                <a:solidFill>
                  <a:srgbClr val="00223B"/>
                </a:solidFill>
                <a:latin typeface="Titillium Regular Upright" pitchFamily="2" charset="77"/>
              </a:rPr>
              <a:t>Fecha de lanzamiento: </a:t>
            </a:r>
            <a:r>
              <a:rPr lang="es-MX" sz="2000" b="1" dirty="0">
                <a:solidFill>
                  <a:srgbClr val="0F709B"/>
                </a:solidFill>
                <a:latin typeface="Titillium Regular Upright" pitchFamily="2" charset="77"/>
              </a:rPr>
              <a:t>1 de abril del 2022.</a:t>
            </a:r>
          </a:p>
          <a:p>
            <a:pPr algn="just">
              <a:buClr>
                <a:srgbClr val="78D7C0"/>
              </a:buClr>
            </a:pPr>
            <a:r>
              <a:rPr lang="es-MX" sz="2000" dirty="0">
                <a:solidFill>
                  <a:srgbClr val="00223B"/>
                </a:solidFill>
                <a:latin typeface="Titillium Regular Upright" pitchFamily="2" charset="77"/>
              </a:rPr>
              <a:t>Hora: </a:t>
            </a:r>
            <a:r>
              <a:rPr lang="es-MX" sz="2000" b="1" dirty="0">
                <a:solidFill>
                  <a:srgbClr val="0F709B"/>
                </a:solidFill>
                <a:latin typeface="Titillium Regular Upright" pitchFamily="2" charset="77"/>
              </a:rPr>
              <a:t>08:30 </a:t>
            </a:r>
          </a:p>
          <a:p>
            <a:pPr algn="just">
              <a:buClr>
                <a:srgbClr val="78D7C0"/>
              </a:buClr>
            </a:pPr>
            <a:r>
              <a:rPr lang="es-MX" sz="2000" dirty="0">
                <a:solidFill>
                  <a:srgbClr val="00223B"/>
                </a:solidFill>
                <a:latin typeface="Titillium Regular Upright" pitchFamily="2" charset="77"/>
              </a:rPr>
              <a:t>Lugar: </a:t>
            </a:r>
            <a:r>
              <a:rPr lang="es-MX" sz="2000" b="1" dirty="0">
                <a:solidFill>
                  <a:srgbClr val="0F709B"/>
                </a:solidFill>
                <a:latin typeface="Titillium Regular Upright" pitchFamily="2" charset="77"/>
              </a:rPr>
              <a:t>playa pública del Pueblo, Flores, Petén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B4FC7E6-3B8E-C742-9105-07CBA9E15CCE}"/>
              </a:ext>
            </a:extLst>
          </p:cNvPr>
          <p:cNvSpPr/>
          <p:nvPr/>
        </p:nvSpPr>
        <p:spPr>
          <a:xfrm>
            <a:off x="6408965" y="1608040"/>
            <a:ext cx="52496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78D7C0"/>
              </a:buClr>
            </a:pPr>
            <a:r>
              <a:rPr lang="es-MX" sz="2000" dirty="0">
                <a:solidFill>
                  <a:srgbClr val="00223B"/>
                </a:solidFill>
                <a:latin typeface="Titillium Regular Upright" pitchFamily="2" charset="77"/>
              </a:rPr>
              <a:t>Para el lanzamiento, se  contó en la mesa principal con la presencia de:</a:t>
            </a:r>
          </a:p>
          <a:p>
            <a:pPr marL="342900" indent="-342900" algn="just">
              <a:buClr>
                <a:srgbClr val="78D7C0"/>
              </a:buClr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223B"/>
                </a:solidFill>
                <a:latin typeface="Titillium Regular Upright" pitchFamily="2" charset="77"/>
              </a:rPr>
              <a:t>El presidente Alejandro Giammattei</a:t>
            </a:r>
          </a:p>
          <a:p>
            <a:pPr marL="342900" indent="-342900" algn="just">
              <a:buClr>
                <a:srgbClr val="78D7C0"/>
              </a:buClr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223B"/>
                </a:solidFill>
                <a:latin typeface="Titillium Regular Upright" pitchFamily="2" charset="77"/>
              </a:rPr>
              <a:t>Ministro de Ambiente, Mario Rojas Espino </a:t>
            </a:r>
          </a:p>
          <a:p>
            <a:pPr marL="342900" indent="-342900" algn="just">
              <a:buClr>
                <a:srgbClr val="78D7C0"/>
              </a:buClr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223B"/>
                </a:solidFill>
                <a:latin typeface="Titillium Regular Upright" pitchFamily="2" charset="77"/>
              </a:rPr>
              <a:t>Alcaldes de Petén</a:t>
            </a:r>
          </a:p>
          <a:p>
            <a:pPr marL="342900" indent="-342900" algn="just">
              <a:buClr>
                <a:srgbClr val="78D7C0"/>
              </a:buClr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223B"/>
                </a:solidFill>
                <a:latin typeface="Titillium Regular Upright" pitchFamily="2" charset="77"/>
              </a:rPr>
              <a:t>Diputados </a:t>
            </a:r>
          </a:p>
          <a:p>
            <a:pPr marL="342900" indent="-342900" algn="just">
              <a:buClr>
                <a:srgbClr val="78D7C0"/>
              </a:buClr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223B"/>
                </a:solidFill>
                <a:latin typeface="Titillium Regular Upright" pitchFamily="2" charset="77"/>
              </a:rPr>
              <a:t>Gobernador </a:t>
            </a:r>
          </a:p>
          <a:p>
            <a:pPr marL="342900" indent="-342900" algn="just">
              <a:buClr>
                <a:srgbClr val="78D7C0"/>
              </a:buClr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223B"/>
                </a:solidFill>
                <a:latin typeface="Titillium Regular Upright" pitchFamily="2" charset="77"/>
              </a:rPr>
              <a:t>Instituciones gubernamentales</a:t>
            </a:r>
          </a:p>
          <a:p>
            <a:pPr marL="342900" indent="-342900" algn="just">
              <a:buClr>
                <a:srgbClr val="78D7C0"/>
              </a:buClr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223B"/>
                </a:solidFill>
                <a:latin typeface="Titillium Regular Upright" pitchFamily="2" charset="77"/>
              </a:rPr>
              <a:t>Sector privado </a:t>
            </a:r>
          </a:p>
          <a:p>
            <a:pPr marL="342900" indent="-342900" algn="just">
              <a:buClr>
                <a:srgbClr val="78D7C0"/>
              </a:buClr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223B"/>
                </a:solidFill>
                <a:latin typeface="Titillium Regular Upright" pitchFamily="2" charset="77"/>
              </a:rPr>
              <a:t>Sociedad civil</a:t>
            </a:r>
          </a:p>
          <a:p>
            <a:pPr marL="342900" indent="-342900" algn="just">
              <a:buClr>
                <a:srgbClr val="78D7C0"/>
              </a:buClr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223B"/>
                </a:solidFill>
                <a:latin typeface="Titillium Regular Upright" pitchFamily="2" charset="77"/>
              </a:rPr>
              <a:t>Voluntarios</a:t>
            </a:r>
          </a:p>
          <a:p>
            <a:pPr algn="just">
              <a:buClr>
                <a:srgbClr val="78D7C0"/>
              </a:buClr>
            </a:pPr>
            <a:endParaRPr lang="es-MX" sz="2000" dirty="0">
              <a:solidFill>
                <a:srgbClr val="00223B"/>
              </a:solidFill>
              <a:latin typeface="Titillium Regular Upright" pitchFamily="2" charset="77"/>
            </a:endParaRPr>
          </a:p>
          <a:p>
            <a:pPr algn="just">
              <a:buClr>
                <a:srgbClr val="78D7C0"/>
              </a:buClr>
            </a:pPr>
            <a:r>
              <a:rPr lang="es-MX" sz="2000" dirty="0">
                <a:solidFill>
                  <a:srgbClr val="00223B"/>
                </a:solidFill>
                <a:latin typeface="Titillium Regular Upright" pitchFamily="2" charset="77"/>
              </a:rPr>
              <a:t>Posteriormente se hizo una jornada de limpieza terrestre con </a:t>
            </a:r>
            <a:r>
              <a:rPr lang="es-MX" sz="2000" b="1" dirty="0">
                <a:solidFill>
                  <a:srgbClr val="0F709B"/>
                </a:solidFill>
                <a:latin typeface="Titillium Regular Upright" pitchFamily="2" charset="77"/>
              </a:rPr>
              <a:t>250 voluntarios </a:t>
            </a:r>
            <a:r>
              <a:rPr lang="es-MX" sz="2000" dirty="0">
                <a:solidFill>
                  <a:srgbClr val="00223B"/>
                </a:solidFill>
                <a:latin typeface="Titillium Regular Upright" pitchFamily="2" charset="77"/>
              </a:rPr>
              <a:t>y participaron </a:t>
            </a:r>
            <a:r>
              <a:rPr lang="es-MX" sz="2000" b="1" dirty="0">
                <a:solidFill>
                  <a:srgbClr val="0F709B"/>
                </a:solidFill>
                <a:latin typeface="Titillium Regular Upright" pitchFamily="2" charset="77"/>
              </a:rPr>
              <a:t>28 buzos</a:t>
            </a:r>
            <a:r>
              <a:rPr lang="es-MX" sz="2000" dirty="0">
                <a:solidFill>
                  <a:srgbClr val="00223B"/>
                </a:solidFill>
                <a:latin typeface="Titillium Regular Upright" pitchFamily="2" charset="77"/>
              </a:rPr>
              <a:t> para la jornada subacuática.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E5CCD57-5B88-6841-A936-8AB0BE25BD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721" y="2738003"/>
            <a:ext cx="5143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49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D6A8964B-6F64-E044-BBB9-EDFD017BC5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6422934"/>
              </p:ext>
            </p:extLst>
          </p:nvPr>
        </p:nvGraphicFramePr>
        <p:xfrm>
          <a:off x="1607911" y="798215"/>
          <a:ext cx="9095468" cy="5261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4CBDB41F-4D99-EE4B-8EE8-358129AA746E}"/>
              </a:ext>
            </a:extLst>
          </p:cNvPr>
          <p:cNvSpPr/>
          <p:nvPr/>
        </p:nvSpPr>
        <p:spPr>
          <a:xfrm>
            <a:off x="7484003" y="6101956"/>
            <a:ext cx="4305226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1750" b="1" dirty="0">
                <a:solidFill>
                  <a:srgbClr val="52D7B7"/>
                </a:solidFill>
                <a:latin typeface="Montserrat" pitchFamily="2" charset="77"/>
              </a:rPr>
              <a:t>Total de 31.31 ton/desechos sólidos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97CA6C8-F1E0-9447-B252-A1895AB13BCC}"/>
              </a:ext>
            </a:extLst>
          </p:cNvPr>
          <p:cNvSpPr/>
          <p:nvPr/>
        </p:nvSpPr>
        <p:spPr>
          <a:xfrm>
            <a:off x="7447265" y="6059784"/>
            <a:ext cx="4341964" cy="420138"/>
          </a:xfrm>
          <a:prstGeom prst="rect">
            <a:avLst/>
          </a:prstGeom>
          <a:noFill/>
          <a:ln w="28575">
            <a:solidFill>
              <a:srgbClr val="69C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65707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795</Words>
  <Application>Microsoft Office PowerPoint</Application>
  <PresentationFormat>Panorámica</PresentationFormat>
  <Paragraphs>145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Montserrat</vt:lpstr>
      <vt:lpstr>Titillium Regular Upright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Julio Lara</cp:lastModifiedBy>
  <cp:revision>15</cp:revision>
  <dcterms:created xsi:type="dcterms:W3CDTF">2022-04-11T13:54:40Z</dcterms:created>
  <dcterms:modified xsi:type="dcterms:W3CDTF">2022-04-11T18:41:04Z</dcterms:modified>
</cp:coreProperties>
</file>