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348" r:id="rId2"/>
    <p:sldId id="339" r:id="rId3"/>
    <p:sldId id="398" r:id="rId4"/>
    <p:sldId id="400" r:id="rId5"/>
    <p:sldId id="402" r:id="rId6"/>
    <p:sldId id="415" r:id="rId7"/>
    <p:sldId id="370" r:id="rId8"/>
    <p:sldId id="403" r:id="rId9"/>
    <p:sldId id="417" r:id="rId10"/>
    <p:sldId id="416" r:id="rId1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FA6"/>
    <a:srgbClr val="F7AF01"/>
    <a:srgbClr val="038CA5"/>
    <a:srgbClr val="00336A"/>
    <a:srgbClr val="00326A"/>
    <a:srgbClr val="003399"/>
    <a:srgbClr val="F3F3F3"/>
    <a:srgbClr val="F3E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5" autoAdjust="0"/>
    <p:restoredTop sz="96405"/>
  </p:normalViewPr>
  <p:slideViewPr>
    <p:cSldViewPr snapToGrid="0" snapToObjects="1">
      <p:cViewPr varScale="1">
        <p:scale>
          <a:sx n="73" d="100"/>
          <a:sy n="73" d="100"/>
        </p:scale>
        <p:origin x="9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9E2F-0AF6-F343-9C27-07556B07A245}" type="datetimeFigureOut">
              <a:rPr lang="es-ES_tradnl" smtClean="0"/>
              <a:t>11/04/2022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0071-9BD1-EE43-AECB-2952674D4A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0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A46C-9DC1-A241-9A15-85BE949645D4}" type="datetimeFigureOut">
              <a:rPr lang="es-GT" smtClean="0"/>
              <a:pPr/>
              <a:t>11/04/2022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CFE0-075F-F04D-BF1B-0E82E57F7BF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887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0337" y="5902638"/>
            <a:ext cx="12065391" cy="9412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0" y="1888477"/>
            <a:ext cx="12192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anchor="b">
            <a:spAutoFit/>
          </a:bodyPr>
          <a:lstStyle/>
          <a:p>
            <a:pPr algn="ctr" defTabSz="410400"/>
            <a:r>
              <a:rPr lang="es-GT" sz="4400" b="1" dirty="0">
                <a:solidFill>
                  <a:srgbClr val="00326A"/>
                </a:solidFill>
                <a:latin typeface="Montserrat ExtraBold"/>
                <a:ea typeface="Montserrat" charset="0"/>
                <a:cs typeface="Montserrat" charset="0"/>
              </a:rPr>
              <a:t>VICEMINISTERIO</a:t>
            </a:r>
          </a:p>
          <a:p>
            <a:pPr algn="ctr" defTabSz="410400"/>
            <a:r>
              <a:rPr lang="es-GT" sz="4400" b="1" dirty="0">
                <a:solidFill>
                  <a:srgbClr val="00326A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</a:p>
          <a:p>
            <a:pPr algn="ctr" defTabSz="410400"/>
            <a:r>
              <a:rPr lang="es-GT" sz="3200" dirty="0">
                <a:solidFill>
                  <a:srgbClr val="00326A"/>
                </a:solidFill>
                <a:effectLst>
                  <a:outerShdw sx="1000" sy="1000" algn="tl">
                    <a:srgbClr val="000000">
                      <a:alpha val="0"/>
                    </a:srgbClr>
                  </a:outerShdw>
                </a:effectLst>
                <a:latin typeface="Montserrat Medium" charset="0"/>
                <a:ea typeface="Montserrat Medium" charset="0"/>
                <a:cs typeface="Montserrat Medium" charset="0"/>
              </a:rPr>
              <a:t>Semana Santa 2022</a:t>
            </a:r>
            <a:endParaRPr lang="en-US" sz="3200" dirty="0">
              <a:solidFill>
                <a:srgbClr val="00326A"/>
              </a:solidFill>
              <a:effectLst>
                <a:outerShdw sx="1000" sy="1000" algn="tl">
                  <a:srgbClr val="000000">
                    <a:alpha val="0"/>
                  </a:srgbClr>
                </a:outerShdw>
              </a:effectLst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5" y="5860362"/>
            <a:ext cx="4384431" cy="9976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2462856"/>
            <a:ext cx="12191999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4400" b="1" dirty="0">
                <a:solidFill>
                  <a:srgbClr val="00326A"/>
                </a:solidFill>
                <a:latin typeface="Montserrat ExtraBold"/>
                <a:ea typeface="Montserrat" charset="0"/>
                <a:cs typeface="Montserrat" charset="0"/>
              </a:rPr>
              <a:t>DE TRANSPORTES</a:t>
            </a:r>
          </a:p>
          <a:p>
            <a:pPr algn="ctr"/>
            <a:endParaRPr lang="es-ES_tradnl" dirty="0">
              <a:latin typeface="Montserrat ExtraBol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0B7971-D4CC-401C-AB7E-50E61C352643}"/>
              </a:ext>
            </a:extLst>
          </p:cNvPr>
          <p:cNvSpPr txBox="1"/>
          <p:nvPr/>
        </p:nvSpPr>
        <p:spPr>
          <a:xfrm>
            <a:off x="7032" y="38883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Operativos Interinstitucionales</a:t>
            </a:r>
          </a:p>
          <a:p>
            <a:pPr algn="ctr"/>
            <a:r>
              <a:rPr lang="es-GT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#JuntosPorTuSeguridadVial</a:t>
            </a:r>
          </a:p>
        </p:txBody>
      </p:sp>
    </p:spTree>
    <p:extLst>
      <p:ext uri="{BB962C8B-B14F-4D97-AF65-F5344CB8AC3E}">
        <p14:creationId xmlns:p14="http://schemas.microsoft.com/office/powerpoint/2010/main" val="25414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078FD37-E3B8-CA4D-B62C-F50A62CB1461}"/>
              </a:ext>
            </a:extLst>
          </p:cNvPr>
          <p:cNvSpPr/>
          <p:nvPr/>
        </p:nvSpPr>
        <p:spPr>
          <a:xfrm>
            <a:off x="0" y="0"/>
            <a:ext cx="12192000" cy="68576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26" y="5022069"/>
            <a:ext cx="5569548" cy="126658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D998559-97E9-4C41-A73C-C08172B51AA1}"/>
              </a:ext>
            </a:extLst>
          </p:cNvPr>
          <p:cNvSpPr/>
          <p:nvPr/>
        </p:nvSpPr>
        <p:spPr>
          <a:xfrm>
            <a:off x="3116658" y="2492418"/>
            <a:ext cx="5958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ExtraBold" panose="00000900000000000000" pitchFamily="2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9598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5;p13">
            <a:extLst>
              <a:ext uri="{FF2B5EF4-FFF2-40B4-BE49-F238E27FC236}">
                <a16:creationId xmlns:a16="http://schemas.microsoft.com/office/drawing/2014/main" id="{3272B92E-C766-3940-B7EF-EBF1EA7924B6}"/>
              </a:ext>
            </a:extLst>
          </p:cNvPr>
          <p:cNvSpPr txBox="1">
            <a:spLocks/>
          </p:cNvSpPr>
          <p:nvPr/>
        </p:nvSpPr>
        <p:spPr>
          <a:xfrm>
            <a:off x="818228" y="1942918"/>
            <a:ext cx="10555544" cy="25710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Por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iniciativa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s-GT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Viceministerio de Transportes del Ministerio de Comunicaciones Infraestructura y Vivienda, 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Semana</a:t>
            </a:r>
            <a:r>
              <a:rPr lang="es-GT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Santa 2022 se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formularon</a:t>
            </a:r>
            <a:r>
              <a:rPr lang="es-GT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planes para </a:t>
            </a:r>
            <a:r>
              <a:rPr lang="es-GT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efectuar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operativos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campamentos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, los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cuales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están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diseñados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brindar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una </a:t>
            </a:r>
            <a:r>
              <a:rPr lang="x-none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cobertura</a:t>
            </a:r>
            <a:r>
              <a:rPr lang="en-US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 interinstitutional a </a:t>
            </a:r>
            <a:r>
              <a:rPr lang="es-GT" sz="227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la población guatemalteca en temas de seguridad vial, asistencia y acompañamiento en beneficio de usuarios que transitan las principales rutas del país durante la semana mayor.</a:t>
            </a:r>
            <a:endParaRPr lang="en-US" sz="227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algn="l" fontAlgn="base"/>
            <a:endParaRPr lang="es-MX" sz="28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es-MX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9573" y="128467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326A"/>
                </a:solidFill>
                <a:latin typeface="Montserrat Medium"/>
                <a:ea typeface="Montserrat" charset="0"/>
                <a:cs typeface="Montserrat" charset="0"/>
              </a:rPr>
              <a:t>Viceministerio de </a:t>
            </a:r>
            <a:r>
              <a:rPr lang="x-none" sz="4000" b="1" dirty="0">
                <a:solidFill>
                  <a:srgbClr val="00326A"/>
                </a:solidFill>
                <a:latin typeface="Montserrat Medium"/>
                <a:ea typeface="Montserrat" charset="0"/>
                <a:cs typeface="Montserrat" charset="0"/>
              </a:rPr>
              <a:t>Transportes</a:t>
            </a:r>
            <a:endParaRPr lang="es-ES_tradnl" sz="4000" b="1">
              <a:solidFill>
                <a:srgbClr val="00326A"/>
              </a:solidFill>
              <a:latin typeface="Montserrat Medium"/>
              <a:ea typeface="Montserrat" charset="0"/>
              <a:cs typeface="Montserrat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86711" y="135720"/>
            <a:ext cx="4044152" cy="9506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0"/>
            <a:ext cx="3773366" cy="858596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9E108C-D795-4905-B121-E8DD562D0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3" y="4764947"/>
            <a:ext cx="1795163" cy="1295798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1D24E6A4-F4CB-4592-A8CE-6A0E80FB8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72" y="4447194"/>
            <a:ext cx="1763017" cy="176301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1809319-8B8E-40F5-928C-470E7BD870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2694" r="15115" b="16806"/>
          <a:stretch/>
        </p:blipFill>
        <p:spPr>
          <a:xfrm>
            <a:off x="3353072" y="4460820"/>
            <a:ext cx="1764872" cy="1749391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1852C45-32CF-5F14-6B36-88D35F004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231" y="4604925"/>
            <a:ext cx="1449965" cy="1514353"/>
          </a:xfrm>
          <a:prstGeom prst="rect">
            <a:avLst/>
          </a:prstGeom>
        </p:spPr>
      </p:pic>
      <p:pic>
        <p:nvPicPr>
          <p:cNvPr id="1026" name="Picture 2" descr="DGAC Guatemala Logo [ Download - Logo - icon ] png svg">
            <a:extLst>
              <a:ext uri="{FF2B5EF4-FFF2-40B4-BE49-F238E27FC236}">
                <a16:creationId xmlns:a16="http://schemas.microsoft.com/office/drawing/2014/main" id="{524B9C13-59B2-4E48-8735-487AAA82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65" y="4359538"/>
            <a:ext cx="1951952" cy="19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9573" y="121641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b="1" dirty="0">
                <a:solidFill>
                  <a:srgbClr val="00326A"/>
                </a:solidFill>
                <a:latin typeface="Montserrat" charset="0"/>
                <a:ea typeface="Montserrat" charset="0"/>
                <a:cs typeface="Montserrat" charset="0"/>
              </a:rPr>
              <a:t>OPERATIVOS SEMANA SANTA 2022</a:t>
            </a:r>
            <a:endParaRPr lang="es-ES_tradnl" sz="4400" b="1" dirty="0">
              <a:solidFill>
                <a:srgbClr val="00326A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86711" y="135720"/>
            <a:ext cx="4044152" cy="9506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0"/>
            <a:ext cx="3773366" cy="858596"/>
          </a:xfrm>
          <a:prstGeom prst="rect">
            <a:avLst/>
          </a:prstGeom>
        </p:spPr>
      </p:pic>
      <p:sp>
        <p:nvSpPr>
          <p:cNvPr id="11" name="Google Shape;172;p13">
            <a:extLst>
              <a:ext uri="{FF2B5EF4-FFF2-40B4-BE49-F238E27FC236}">
                <a16:creationId xmlns:a16="http://schemas.microsoft.com/office/drawing/2014/main" id="{DAA5A3B5-02C9-48BB-A75C-70C6E3EE37FA}"/>
              </a:ext>
            </a:extLst>
          </p:cNvPr>
          <p:cNvSpPr txBox="1">
            <a:spLocks/>
          </p:cNvSpPr>
          <p:nvPr/>
        </p:nvSpPr>
        <p:spPr>
          <a:xfrm>
            <a:off x="734774" y="3185239"/>
            <a:ext cx="10703305" cy="30688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GT" sz="24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marL="584200" indent="-314325" algn="just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Realizar operativos interinstitucionales en las principales rutas del país, con el apoyo de PROVIAL, DGT, Tránsito PNC y DGAC en el ámbito de sus competencias para brindar asistencia a todos los conductores y viajeros en general que en el periodo de semana santa se desplacen en las principales carreteras y puntos turísticos del territorio nacional.</a:t>
            </a:r>
          </a:p>
          <a:p>
            <a:pPr marL="584200" indent="-314325" algn="just">
              <a:buFont typeface="Arial" panose="020B0604020202020204" pitchFamily="34" charset="0"/>
              <a:buChar char="•"/>
            </a:pPr>
            <a:endParaRPr lang="es-GT" sz="24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marL="584200" indent="-314325" algn="just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Verificar autobuses, vehículos livianos y motocicletas a través de las instituciones participantes en el ámbito de su competencia para reducir y evitar hechos de tránsito.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2152090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4000" b="1" dirty="0">
                <a:solidFill>
                  <a:srgbClr val="00326A"/>
                </a:solidFill>
                <a:latin typeface="Montserrat" charset="0"/>
                <a:ea typeface="Montserrat" charset="0"/>
                <a:cs typeface="Montserrat" charset="0"/>
              </a:rPr>
              <a:t>Objetivos Generales</a:t>
            </a:r>
            <a:endParaRPr lang="es-ES" sz="4000" b="1" dirty="0">
              <a:solidFill>
                <a:srgbClr val="00326A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986711" y="135720"/>
            <a:ext cx="4044152" cy="9506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0"/>
            <a:ext cx="3773366" cy="858596"/>
          </a:xfrm>
          <a:prstGeom prst="rect">
            <a:avLst/>
          </a:prstGeom>
        </p:spPr>
      </p:pic>
      <p:sp>
        <p:nvSpPr>
          <p:cNvPr id="11" name="Google Shape;172;p13">
            <a:extLst>
              <a:ext uri="{FF2B5EF4-FFF2-40B4-BE49-F238E27FC236}">
                <a16:creationId xmlns:a16="http://schemas.microsoft.com/office/drawing/2014/main" id="{DAA5A3B5-02C9-48BB-A75C-70C6E3EE37FA}"/>
              </a:ext>
            </a:extLst>
          </p:cNvPr>
          <p:cNvSpPr txBox="1">
            <a:spLocks/>
          </p:cNvSpPr>
          <p:nvPr/>
        </p:nvSpPr>
        <p:spPr>
          <a:xfrm>
            <a:off x="556591" y="2219156"/>
            <a:ext cx="11203486" cy="35322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GT" sz="24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Salvar vidas.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Mantener presencia en las principales rutas del país.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Concientizar a conductores que con prevención se evitan hechos de tránsito.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Garantizar que la circulación vehicular en rutas nacionales esté libre de obstáculos.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Velar por el cumplimiento de los protocolos de bioseguridad establecidos por los entes competentes.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Efectuar prevención a través de verificación de documentos y concientización.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Brindar trifoliares informativos.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Dar asistencia en ruta al turismo internacional que ingresará por el AILA.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151126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4000" b="1" dirty="0">
                <a:solidFill>
                  <a:srgbClr val="00326A"/>
                </a:solidFill>
                <a:latin typeface="Montserrat" charset="0"/>
                <a:ea typeface="Montserrat" charset="0"/>
                <a:cs typeface="Montserrat" charset="0"/>
              </a:rPr>
              <a:t>Objetivos Específicos</a:t>
            </a:r>
            <a:endParaRPr lang="es-ES" sz="4000" b="1" dirty="0">
              <a:solidFill>
                <a:srgbClr val="00326A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986711" y="135720"/>
            <a:ext cx="4044152" cy="9506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0"/>
            <a:ext cx="3773366" cy="858596"/>
          </a:xfrm>
          <a:prstGeom prst="rect">
            <a:avLst/>
          </a:prstGeom>
        </p:spPr>
      </p:pic>
      <p:sp>
        <p:nvSpPr>
          <p:cNvPr id="11" name="Google Shape;172;p13">
            <a:extLst>
              <a:ext uri="{FF2B5EF4-FFF2-40B4-BE49-F238E27FC236}">
                <a16:creationId xmlns:a16="http://schemas.microsoft.com/office/drawing/2014/main" id="{DAA5A3B5-02C9-48BB-A75C-70C6E3EE37FA}"/>
              </a:ext>
            </a:extLst>
          </p:cNvPr>
          <p:cNvSpPr txBox="1">
            <a:spLocks/>
          </p:cNvSpPr>
          <p:nvPr/>
        </p:nvSpPr>
        <p:spPr>
          <a:xfrm>
            <a:off x="769818" y="2300279"/>
            <a:ext cx="10652364" cy="41395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Los operativos y campamentos que se llevarán a cabo y se ejecutaran con apoyo interinstitucional de las siguientes dependencias:</a:t>
            </a:r>
          </a:p>
          <a:p>
            <a:pPr algn="just"/>
            <a:endParaRPr lang="es-GT" sz="24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Departamento de Transito de la Policía Nacional Civil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Dirección General de Protección y Seguridad Vial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Dirección General de Transportes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Dirección General de Aeronáutica Civil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GT" sz="24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GT" sz="2400" dirty="0">
                <a:solidFill>
                  <a:srgbClr val="00326A"/>
                </a:solidFill>
                <a:latin typeface="Arial" charset="0"/>
                <a:ea typeface="Arial" charset="0"/>
                <a:cs typeface="Arial" charset="0"/>
              </a:rPr>
              <a:t>Cada una de las instituciones que estarán involucradas en los operativos y campamentos estarán enmarcadas en sus competencias y funciones designadas en apoyo mutuo y en beneficio de los guatemaltecos.</a:t>
            </a:r>
          </a:p>
          <a:p>
            <a:pPr marL="584200" indent="-314325" algn="just">
              <a:buFont typeface="Arial" panose="020B0604020202020204" pitchFamily="34" charset="0"/>
              <a:buChar char="•"/>
            </a:pPr>
            <a:endParaRPr lang="es-GT" sz="2400" dirty="0">
              <a:solidFill>
                <a:srgbClr val="0032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1477917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4000" b="1" dirty="0">
                <a:solidFill>
                  <a:srgbClr val="00326A"/>
                </a:solidFill>
                <a:latin typeface="Montserrat" charset="0"/>
                <a:ea typeface="Montserrat" charset="0"/>
                <a:cs typeface="Montserrat" charset="0"/>
              </a:rPr>
              <a:t>Coordinación Interinstitucional</a:t>
            </a:r>
            <a:endParaRPr lang="es-ES" sz="4000" b="1" dirty="0">
              <a:solidFill>
                <a:srgbClr val="00326A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C6BBA4-074C-4433-9339-97EC1C739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981" y="227754"/>
            <a:ext cx="554784" cy="518205"/>
          </a:xfrm>
          <a:prstGeom prst="rect">
            <a:avLst/>
          </a:prstGeom>
        </p:spPr>
      </p:pic>
      <p:sp>
        <p:nvSpPr>
          <p:cNvPr id="10" name="Google Shape;172;p13">
            <a:extLst>
              <a:ext uri="{FF2B5EF4-FFF2-40B4-BE49-F238E27FC236}">
                <a16:creationId xmlns:a16="http://schemas.microsoft.com/office/drawing/2014/main" id="{2306B48D-2292-46FA-897F-96AD842995EF}"/>
              </a:ext>
            </a:extLst>
          </p:cNvPr>
          <p:cNvSpPr txBox="1">
            <a:spLocks/>
          </p:cNvSpPr>
          <p:nvPr/>
        </p:nvSpPr>
        <p:spPr>
          <a:xfrm>
            <a:off x="7045860" y="1907955"/>
            <a:ext cx="3960905" cy="14169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GT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72;p13">
            <a:extLst>
              <a:ext uri="{FF2B5EF4-FFF2-40B4-BE49-F238E27FC236}">
                <a16:creationId xmlns:a16="http://schemas.microsoft.com/office/drawing/2014/main" id="{DAA5A3B5-02C9-48BB-A75C-70C6E3EE37FA}"/>
              </a:ext>
            </a:extLst>
          </p:cNvPr>
          <p:cNvSpPr txBox="1">
            <a:spLocks/>
          </p:cNvSpPr>
          <p:nvPr/>
        </p:nvSpPr>
        <p:spPr>
          <a:xfrm>
            <a:off x="422032" y="2032421"/>
            <a:ext cx="11338046" cy="40071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2800" b="1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Descripción del proyecto</a:t>
            </a:r>
          </a:p>
          <a:p>
            <a:pPr marL="584200" indent="-314325" algn="just">
              <a:buFont typeface="Arial" panose="020B0604020202020204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DGAC ha aumentado la presencia de controladores aéreos para atender la alta demanda de vuelos durante la semana mayor.</a:t>
            </a:r>
          </a:p>
          <a:p>
            <a:pPr marL="584200" indent="-314325" algn="just">
              <a:buFont typeface="Arial" panose="020B0604020202020204" pitchFamily="34" charset="0"/>
              <a:buChar char="•"/>
            </a:pPr>
            <a:endParaRPr lang="es-GT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84200" indent="-314325" algn="just">
              <a:buFont typeface="Arial" panose="020B0604020202020204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AILA ya se encuentra ejecutando los protocolos de seguridad implementados por DGAC para atender la alta demanda de vuelos.</a:t>
            </a:r>
          </a:p>
          <a:p>
            <a:pPr marL="584200" indent="-314325" algn="just">
              <a:buFont typeface="Arial" panose="020B0604020202020204" pitchFamily="34" charset="0"/>
              <a:buChar char="•"/>
            </a:pPr>
            <a:endParaRPr lang="es-GT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84200" indent="-314325" algn="just">
              <a:buFont typeface="Arial" panose="020B0604020202020204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aumentará la presencia de personal de DGAC, como también de personal interinstitucional como: SGAIA, MAGA entre otras instituciones de importancia que convergen en los diferentes aeródromos y en el AILA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968553" y="130005"/>
            <a:ext cx="4044152" cy="749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0" y="1347503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36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Plan de Operativos Interinstitucionales</a:t>
            </a: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Semana Santa 2022</a:t>
            </a:r>
            <a:endParaRPr lang="es-ES" sz="36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44672"/>
            <a:ext cx="3773366" cy="8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448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C6BBA4-074C-4433-9339-97EC1C739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981" y="227754"/>
            <a:ext cx="554784" cy="518205"/>
          </a:xfrm>
          <a:prstGeom prst="rect">
            <a:avLst/>
          </a:prstGeom>
        </p:spPr>
      </p:pic>
      <p:sp>
        <p:nvSpPr>
          <p:cNvPr id="10" name="Google Shape;172;p13">
            <a:extLst>
              <a:ext uri="{FF2B5EF4-FFF2-40B4-BE49-F238E27FC236}">
                <a16:creationId xmlns:a16="http://schemas.microsoft.com/office/drawing/2014/main" id="{2306B48D-2292-46FA-897F-96AD842995EF}"/>
              </a:ext>
            </a:extLst>
          </p:cNvPr>
          <p:cNvSpPr txBox="1">
            <a:spLocks/>
          </p:cNvSpPr>
          <p:nvPr/>
        </p:nvSpPr>
        <p:spPr>
          <a:xfrm>
            <a:off x="7045860" y="1907955"/>
            <a:ext cx="3960905" cy="14169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GT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72;p13">
            <a:extLst>
              <a:ext uri="{FF2B5EF4-FFF2-40B4-BE49-F238E27FC236}">
                <a16:creationId xmlns:a16="http://schemas.microsoft.com/office/drawing/2014/main" id="{DAA5A3B5-02C9-48BB-A75C-70C6E3EE37FA}"/>
              </a:ext>
            </a:extLst>
          </p:cNvPr>
          <p:cNvSpPr txBox="1">
            <a:spLocks/>
          </p:cNvSpPr>
          <p:nvPr/>
        </p:nvSpPr>
        <p:spPr>
          <a:xfrm>
            <a:off x="543339" y="2989031"/>
            <a:ext cx="10810959" cy="32718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2800" b="1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Descripción del proyecto</a:t>
            </a:r>
          </a:p>
          <a:p>
            <a:pPr algn="just"/>
            <a:endParaRPr lang="es-GT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84200" indent="-314325" algn="just">
              <a:buFont typeface="Arial" panose="020B0604020202020204" pitchFamily="34" charset="0"/>
              <a:buChar char="•"/>
            </a:pPr>
            <a:r>
              <a:rPr lang="es-GT" sz="233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Viceministerio de Transportes del CIV, diseño estrategias que incluyen la ejecución de: operativos, patrullajes, protocolos y campamentos en las rutas más importantes del país; dichos puntos estarán equipados con brigadas de protección vial, autopatrullas, grúas, motocicletas, y personal de distintas instituciones dispuestos a brindar un servicio a la población guatemalteca y visitantes extranjeros. Lo anterior derivado de las actividades religiosas, familiares, recreativas, turísticas  y comerciales que se llevaran acabo en la semana mayor.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968553" y="130005"/>
            <a:ext cx="4044152" cy="749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0" y="1409074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Plan de Operativos Interinstitucionales</a:t>
            </a:r>
          </a:p>
          <a:p>
            <a:pPr algn="ctr"/>
            <a:r>
              <a:rPr lang="es-GT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Semana Santa 2022</a:t>
            </a:r>
            <a:endParaRPr lang="es-ES" sz="40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44672"/>
            <a:ext cx="3773366" cy="8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21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986711" y="135720"/>
            <a:ext cx="4044152" cy="9506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0"/>
            <a:ext cx="3773366" cy="85859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01C5294-FBE2-4B31-921B-7485C56517EA}"/>
              </a:ext>
            </a:extLst>
          </p:cNvPr>
          <p:cNvSpPr/>
          <p:nvPr/>
        </p:nvSpPr>
        <p:spPr>
          <a:xfrm>
            <a:off x="645446" y="4224118"/>
            <a:ext cx="10818987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3100" dirty="0">
                <a:solidFill>
                  <a:srgbClr val="00336A"/>
                </a:solidFill>
                <a:latin typeface="Montserrat Bold" panose="00000800000000000000" pitchFamily="2" charset="0"/>
              </a:rPr>
              <a:t>Operativos Interinstitucionales Semana Santa 2022</a:t>
            </a:r>
          </a:p>
          <a:p>
            <a:pPr algn="ctr"/>
            <a:endParaRPr lang="es-GT" dirty="0">
              <a:solidFill>
                <a:srgbClr val="00336A"/>
              </a:solidFill>
              <a:latin typeface="Montserrat Bold" panose="00000800000000000000" pitchFamily="2" charset="0"/>
            </a:endParaRPr>
          </a:p>
          <a:p>
            <a:pPr algn="ctr"/>
            <a:r>
              <a:rPr lang="es-GT" sz="3300" b="1" dirty="0">
                <a:solidFill>
                  <a:srgbClr val="00336A"/>
                </a:solidFill>
                <a:latin typeface="Montserrat ExtraBold" pitchFamily="2" charset="0"/>
              </a:rPr>
              <a:t>#JuntosPorTuSeguridadVial</a:t>
            </a:r>
          </a:p>
          <a:p>
            <a:pPr algn="ctr"/>
            <a:endParaRPr lang="es-GT" sz="3200" dirty="0">
              <a:solidFill>
                <a:srgbClr val="00336A"/>
              </a:solidFill>
              <a:latin typeface="Montserrat ExtraBold" pitchFamily="2" charset="0"/>
            </a:endParaRP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D08C365-62F3-4251-9E46-BC4856729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9" y="1882457"/>
            <a:ext cx="1795163" cy="1295798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DE9A9D5-04A8-4B65-99B6-EE25BE8EA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88" y="1564704"/>
            <a:ext cx="1763017" cy="1763017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3B67A05-24C1-4B5A-99EA-0C6BCD6A99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2694" r="15115" b="16806"/>
          <a:stretch/>
        </p:blipFill>
        <p:spPr>
          <a:xfrm>
            <a:off x="3323588" y="1578330"/>
            <a:ext cx="1764872" cy="174939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F2A4430-923C-404C-9E14-004B43EA7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747" y="1722435"/>
            <a:ext cx="1449965" cy="1514353"/>
          </a:xfrm>
          <a:prstGeom prst="rect">
            <a:avLst/>
          </a:prstGeom>
        </p:spPr>
      </p:pic>
      <p:pic>
        <p:nvPicPr>
          <p:cNvPr id="18" name="Picture 2" descr="DGAC Guatemala Logo [ Download - Logo - icon ] png svg">
            <a:extLst>
              <a:ext uri="{FF2B5EF4-FFF2-40B4-BE49-F238E27FC236}">
                <a16:creationId xmlns:a16="http://schemas.microsoft.com/office/drawing/2014/main" id="{89B78D26-7A65-442D-A72F-74DF1DF2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81" y="1477048"/>
            <a:ext cx="1951952" cy="19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7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D293A58-FE98-4608-9CF6-24E808E8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46" y="0"/>
            <a:ext cx="683790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5FEEBD1-6305-4F9A-A765-8655E33E991A}"/>
              </a:ext>
            </a:extLst>
          </p:cNvPr>
          <p:cNvSpPr/>
          <p:nvPr/>
        </p:nvSpPr>
        <p:spPr>
          <a:xfrm rot="21116124">
            <a:off x="4232457" y="2320744"/>
            <a:ext cx="5004616" cy="61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5726CF-3F6E-4545-B20F-0E5A3208BFB3}"/>
              </a:ext>
            </a:extLst>
          </p:cNvPr>
          <p:cNvSpPr/>
          <p:nvPr/>
        </p:nvSpPr>
        <p:spPr>
          <a:xfrm>
            <a:off x="3425924" y="2290962"/>
            <a:ext cx="6478055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3300" b="1" i="1" dirty="0">
                <a:ln w="0">
                  <a:noFill/>
                </a:ln>
                <a:solidFill>
                  <a:srgbClr val="018FA6"/>
                </a:solidFill>
                <a:latin typeface="Montserrat ExtraBold" panose="00000900000000000000" pitchFamily="2" charset="0"/>
              </a:rPr>
              <a:t>#</a:t>
            </a:r>
            <a:r>
              <a:rPr lang="es-ES" sz="2700" b="1" i="1" dirty="0">
                <a:ln w="0">
                  <a:noFill/>
                </a:ln>
                <a:solidFill>
                  <a:srgbClr val="018FA6"/>
                </a:solidFill>
                <a:latin typeface="Montserrat ExtraBold" panose="00000900000000000000" pitchFamily="2" charset="0"/>
              </a:rPr>
              <a:t>Juntos</a:t>
            </a:r>
            <a:r>
              <a:rPr lang="es-ES" sz="2700" b="1" i="1" dirty="0">
                <a:ln w="0">
                  <a:noFill/>
                </a:ln>
                <a:solidFill>
                  <a:srgbClr val="F7AF01"/>
                </a:solidFill>
                <a:latin typeface="Montserrat ExtraBold" panose="00000900000000000000" pitchFamily="2" charset="0"/>
              </a:rPr>
              <a:t>PorTuSeguridadVial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90B6FB-13DF-4D53-9B83-740273780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50" b="89902"/>
          <a:stretch/>
        </p:blipFill>
        <p:spPr>
          <a:xfrm flipH="1">
            <a:off x="9514954" y="0"/>
            <a:ext cx="2677046" cy="6924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812FE8-6C6A-4452-8925-DD043998A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50" b="93043"/>
          <a:stretch/>
        </p:blipFill>
        <p:spPr>
          <a:xfrm flipH="1">
            <a:off x="0" y="0"/>
            <a:ext cx="2677046" cy="47707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5C54301-0247-4ED2-9A95-1BF6AFAE41D0}"/>
              </a:ext>
            </a:extLst>
          </p:cNvPr>
          <p:cNvSpPr/>
          <p:nvPr/>
        </p:nvSpPr>
        <p:spPr>
          <a:xfrm rot="21378671">
            <a:off x="10575279" y="477920"/>
            <a:ext cx="1614454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5E7A42E-50EE-4BB6-96DE-4CD1DD28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7" r="60850"/>
          <a:stretch/>
        </p:blipFill>
        <p:spPr>
          <a:xfrm flipH="1">
            <a:off x="0" y="1749286"/>
            <a:ext cx="2677046" cy="51087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E183F9A-8283-4F83-B314-27C146E6D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50" t="25507"/>
          <a:stretch/>
        </p:blipFill>
        <p:spPr>
          <a:xfrm flipH="1">
            <a:off x="9514954" y="1762933"/>
            <a:ext cx="2677046" cy="510871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1792565-F4F9-4B50-B181-389B78A44F7D}"/>
              </a:ext>
            </a:extLst>
          </p:cNvPr>
          <p:cNvSpPr/>
          <p:nvPr/>
        </p:nvSpPr>
        <p:spPr>
          <a:xfrm>
            <a:off x="1338523" y="1603513"/>
            <a:ext cx="949498" cy="36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73E316-292F-40F4-9486-8137A06799C8}"/>
              </a:ext>
            </a:extLst>
          </p:cNvPr>
          <p:cNvSpPr/>
          <p:nvPr/>
        </p:nvSpPr>
        <p:spPr>
          <a:xfrm rot="831672">
            <a:off x="-1571841" y="2370005"/>
            <a:ext cx="2356697" cy="668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460890-A727-4862-878A-11968B8E3B3D}"/>
              </a:ext>
            </a:extLst>
          </p:cNvPr>
          <p:cNvSpPr/>
          <p:nvPr/>
        </p:nvSpPr>
        <p:spPr>
          <a:xfrm rot="504940" flipH="1">
            <a:off x="10768139" y="2370004"/>
            <a:ext cx="2356697" cy="668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8" name="Imagen 1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62FE2AE-1925-4D8E-A1CE-658C7A726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7132" r="15115" b="16806"/>
          <a:stretch/>
        </p:blipFill>
        <p:spPr>
          <a:xfrm>
            <a:off x="2963679" y="1008487"/>
            <a:ext cx="1068759" cy="9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8515</TotalTime>
  <Words>527</Words>
  <Application>Microsoft Office PowerPoint</Application>
  <PresentationFormat>Panorámica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Bold</vt:lpstr>
      <vt:lpstr>Montserrat ExtraBold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Estrada Zamora</dc:creator>
  <cp:lastModifiedBy>Julio Lara</cp:lastModifiedBy>
  <cp:revision>327</cp:revision>
  <dcterms:created xsi:type="dcterms:W3CDTF">2021-03-02T15:44:02Z</dcterms:created>
  <dcterms:modified xsi:type="dcterms:W3CDTF">2022-04-11T18:40:34Z</dcterms:modified>
</cp:coreProperties>
</file>