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58" r:id="rId3"/>
    <p:sldId id="276" r:id="rId4"/>
    <p:sldId id="280" r:id="rId5"/>
    <p:sldId id="283" r:id="rId6"/>
    <p:sldId id="281" r:id="rId7"/>
    <p:sldId id="282" r:id="rId8"/>
    <p:sldId id="269" r:id="rId9"/>
  </p:sldIdLst>
  <p:sldSz cx="12192000" cy="6858000"/>
  <p:notesSz cx="6858000" cy="9144000"/>
  <p:defaultTextStyle>
    <a:defPPr>
      <a:defRPr lang="es-G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62A46"/>
    <a:srgbClr val="FFFFFF"/>
    <a:srgbClr val="178CC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62" autoAdjust="0"/>
  </p:normalViewPr>
  <p:slideViewPr>
    <p:cSldViewPr snapToGrid="0" snapToObjects="1">
      <p:cViewPr>
        <p:scale>
          <a:sx n="70" d="100"/>
          <a:sy n="70" d="100"/>
        </p:scale>
        <p:origin x="714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237CCC1-5623-4C84-AA04-1766263C77A0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GT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GT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GT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5FF9061-F913-4502-9E50-E5A817BC782F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3283372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F9061-F913-4502-9E50-E5A817BC782F}" type="slidenum">
              <a:rPr lang="es-GT" smtClean="0"/>
              <a:t>1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47605944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GT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5FF9061-F913-4502-9E50-E5A817BC782F}" type="slidenum">
              <a:rPr lang="es-GT" smtClean="0"/>
              <a:t>2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907602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2B3578A-9157-6141-8D8B-0147C28EC3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BD462E0-B8B4-354F-B48A-FB65A684DDE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2CE932C-FEF6-D242-9AAF-D16F841601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A073356-E3CF-4442-A9F4-814AE7FEB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DA816A5-86B9-7647-BA1C-B814A8164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691399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EB487-EAA1-A84B-849A-42DEB1AF7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B29034A-01EE-0C47-8FEC-BA5E7EEF8A6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C1761A3-0142-7E42-804E-E4BAB3213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DE0058-26C4-9B4B-A8D5-79F31DAF58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AD1DE97-164E-9746-B7FA-691C7DBF90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884627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57BBF326-B631-5448-8F72-F16818B2767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BCE8F4F-8962-874E-BA05-7C8B3978581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AFC45AB-972C-F34D-BE14-7FD11B8051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CB2CF8A-368B-7347-BFE9-C865B14F7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D567150-0AC7-9C48-9C61-BBA901FD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8339934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3DF104F-3959-6047-92AC-779B78999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AF44DBC-E909-4F4D-9E5E-C981186D9D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EF18716-8607-F748-8A1C-705618AB4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7924D4FE-B475-144C-8FAD-BE5D3186EB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D499CCD-B6C2-B94F-897E-8BC8932DE7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4541928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4ECAF9E-165E-7B4C-9E0E-BFF5853E51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C5485BF-8AC3-C148-9A1D-6ECE41B3723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B6C60E-59A4-E849-BA6B-77E7B967A3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5D5C53-892B-854B-9D23-C28147C81D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6197A51-055B-3743-BC65-31B0223466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7933811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EBF840-BAE4-F34B-8801-4EA487463A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FD6930-F026-B34D-873C-24763733213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DB027978-94F2-7C49-9A97-4DBFEF3F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26764144-ADE2-F845-8061-BE941F275C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A75F1C9-5A65-BF47-9176-92260EE7DA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F46815B6-6DA8-EF4E-85EE-44EA17FC82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27231533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A128C0-7C0C-8F47-B536-5F9DF45D6F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7308102-7615-804F-ADCD-248DDC3DF49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30D84D3-6873-5B47-9220-E1C20F7AF6A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097814A5-AC9F-F84A-8DC8-76642F869D2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AE368F02-15BA-6142-86A8-5697AD43194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DDECEB56-CCDA-134C-9321-BD75F86F5E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C7BE4FD2-C573-F14C-8A6B-EB4F92E7AC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4C1A6395-5C35-F341-96D1-CE5E7A8F99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2664345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F825C1E-4AC5-1440-AF30-CA84B5557E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709ECEB-25A1-BC46-A5D2-E45C240C6F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48AF3042-7F6F-9F41-A1C9-0907AB1FF0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4EB3EA2F-BF71-D04C-A90B-F56C0D24E4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1839871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1A2DAE78-1A9B-104D-BFF0-43153E5A3B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BB1DCBAA-6D1C-1E49-81E9-B4647F77E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CBF2DF7-A9A0-7F41-9DE7-412747CB34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925832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19AF7-8A07-A64C-852C-0913435919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C463323-8811-894C-87C8-22CC7ED7D9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EFD6BA6-18C2-0E43-8E1B-FB59BE4065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476ACC2-A71C-AA45-9375-55AED2D8FD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760BA5F-85F1-3F41-BB05-0F116231C3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75FB294C-05E9-1049-A27B-00F8871C2D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5797358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0F97BD-089A-0047-996D-59C17751C1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8568DC32-C94E-604B-A0C5-10875BF0BF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GT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A20C940-292F-0E42-BA96-6A3A765C67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3049649-229D-5948-A501-B63DEB8BB1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8A2503E-95BA-D24E-B72A-F6F43BEB86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GT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2559918-6EB9-4940-96B3-513672363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15671885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61A75A8-6042-0B4F-932B-2B6E7A71BB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s-GT"/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82BFDB75-FC4C-9E46-8267-F3A29FEAC8A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r>
              <a:rPr lang="es-ES"/>
              <a:t>Editar los estilos de texto del patrón
Segundo nivel
Tercer nivel
Cuarto nivel
Quinto nivel</a:t>
            </a:r>
            <a:endParaRPr lang="es-GT"/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087E0F5-9507-234E-862A-A62C099BE0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52B0BA-3CCA-D246-BB92-D00AF938F3BB}" type="datetimeFigureOut">
              <a:rPr lang="es-GT" smtClean="0"/>
              <a:t>14/06/2023</a:t>
            </a:fld>
            <a:endParaRPr lang="es-GT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39D3D20-0635-984A-A247-3DBABB9638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GT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DBD18BA-F621-F448-A04A-BF0865C5F9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4CCA97E-B1DA-9C4E-BAA5-F80DC6EF9D8E}" type="slidenum">
              <a:rPr lang="es-GT" smtClean="0"/>
              <a:t>‹Nº›</a:t>
            </a:fld>
            <a:endParaRPr lang="es-GT"/>
          </a:p>
        </p:txBody>
      </p:sp>
    </p:spTree>
    <p:extLst>
      <p:ext uri="{BB962C8B-B14F-4D97-AF65-F5344CB8AC3E}">
        <p14:creationId xmlns:p14="http://schemas.microsoft.com/office/powerpoint/2010/main" val="33016633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G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g"/><Relationship Id="rId3" Type="http://schemas.openxmlformats.org/officeDocument/2006/relationships/image" Target="../media/image3.png"/><Relationship Id="rId7" Type="http://schemas.openxmlformats.org/officeDocument/2006/relationships/image" Target="../media/image6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4.png"/><Relationship Id="rId7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3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4.png"/><Relationship Id="rId7" Type="http://schemas.openxmlformats.org/officeDocument/2006/relationships/image" Target="../media/image1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g"/><Relationship Id="rId5" Type="http://schemas.openxmlformats.org/officeDocument/2006/relationships/image" Target="../media/image2.png"/><Relationship Id="rId4" Type="http://schemas.openxmlformats.org/officeDocument/2006/relationships/image" Target="../media/image5.svg"/><Relationship Id="rId9" Type="http://schemas.openxmlformats.org/officeDocument/2006/relationships/image" Target="../media/image15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7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1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2.png"/><Relationship Id="rId4" Type="http://schemas.openxmlformats.org/officeDocument/2006/relationships/image" Target="../media/image5.sv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045FEAA-14A2-D946-AD1C-8F22934E24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2916" y="5082416"/>
            <a:ext cx="9144000" cy="2245677"/>
          </a:xfrm>
        </p:spPr>
        <p:txBody>
          <a:bodyPr anchor="ctr">
            <a:normAutofit fontScale="90000"/>
          </a:bodyPr>
          <a:lstStyle/>
          <a:p>
            <a:pPr algn="l"/>
            <a:r>
              <a:rPr lang="es-GT" sz="4200" b="1" dirty="0">
                <a:solidFill>
                  <a:schemeClr val="bg1"/>
                </a:solidFill>
                <a:latin typeface="Montserrat" pitchFamily="2" charset="77"/>
              </a:rPr>
              <a:t>COOPERACIÓN DEL EJÉRCITO A LA INFRAESTRUCTURA DEL PAÍS</a:t>
            </a:r>
            <a:br>
              <a:rPr lang="es-GT" sz="4200" b="1" dirty="0">
                <a:solidFill>
                  <a:schemeClr val="bg1"/>
                </a:solidFill>
                <a:latin typeface="Montserrat" pitchFamily="2" charset="77"/>
              </a:rPr>
            </a:br>
            <a:endParaRPr lang="es-GT" sz="4200" b="1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6" name="Rectángulo 5">
            <a:extLst>
              <a:ext uri="{FF2B5EF4-FFF2-40B4-BE49-F238E27FC236}">
                <a16:creationId xmlns:a16="http://schemas.microsoft.com/office/drawing/2014/main" id="{D810BC39-4264-4FC6-B843-F4FED164490F}"/>
              </a:ext>
            </a:extLst>
          </p:cNvPr>
          <p:cNvSpPr/>
          <p:nvPr/>
        </p:nvSpPr>
        <p:spPr>
          <a:xfrm>
            <a:off x="9546881" y="4144339"/>
            <a:ext cx="2645118" cy="551988"/>
          </a:xfrm>
          <a:prstGeom prst="rect">
            <a:avLst/>
          </a:prstGeom>
          <a:solidFill>
            <a:srgbClr val="062A46"/>
          </a:solidFill>
          <a:ln>
            <a:solidFill>
              <a:srgbClr val="062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0AA01B8B-BC87-4F98-A36B-8BBFBB7786C3}"/>
              </a:ext>
            </a:extLst>
          </p:cNvPr>
          <p:cNvSpPr/>
          <p:nvPr/>
        </p:nvSpPr>
        <p:spPr>
          <a:xfrm>
            <a:off x="9546881" y="4710617"/>
            <a:ext cx="2645118" cy="294013"/>
          </a:xfrm>
          <a:prstGeom prst="rect">
            <a:avLst/>
          </a:prstGeom>
          <a:solidFill>
            <a:srgbClr val="178CC5"/>
          </a:solidFill>
          <a:ln>
            <a:solidFill>
              <a:srgbClr val="178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B9C84AD9-A45F-4A8D-B61D-D481F2A826CB}"/>
              </a:ext>
            </a:extLst>
          </p:cNvPr>
          <p:cNvSpPr txBox="1"/>
          <p:nvPr/>
        </p:nvSpPr>
        <p:spPr>
          <a:xfrm>
            <a:off x="9546880" y="4229869"/>
            <a:ext cx="2645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SemiBold" panose="00000700000000000000" pitchFamily="2" charset="0"/>
                <a:cs typeface="Mongolian Baiti" panose="03000500000000000000" pitchFamily="66" charset="0"/>
              </a:rPr>
              <a:t>MINISTERIO DE LA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SemiBold" panose="00000700000000000000" pitchFamily="2" charset="0"/>
                <a:cs typeface="Mongolian Baiti" panose="03000500000000000000" pitchFamily="66" charset="0"/>
              </a:rPr>
              <a:t>DEFENSA NACIONAL</a:t>
            </a:r>
            <a:endParaRPr lang="es-GT" sz="1100" dirty="0">
              <a:solidFill>
                <a:schemeClr val="bg1"/>
              </a:solidFill>
              <a:latin typeface="Montserrat SemiBold" panose="000007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D0601187-9805-4A1A-82FF-8A1165C8A536}"/>
              </a:ext>
            </a:extLst>
          </p:cNvPr>
          <p:cNvSpPr txBox="1"/>
          <p:nvPr/>
        </p:nvSpPr>
        <p:spPr>
          <a:xfrm>
            <a:off x="9546879" y="4739618"/>
            <a:ext cx="2645121" cy="2650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SemiBold" panose="00000700000000000000" pitchFamily="2" charset="0"/>
                <a:cs typeface="Mongolian Baiti" panose="03000500000000000000" pitchFamily="66" charset="0"/>
              </a:rPr>
              <a:t>DIRECCIÓN GENERAL DE PRENSA</a:t>
            </a:r>
            <a:endParaRPr lang="es-GT" sz="1100" dirty="0">
              <a:solidFill>
                <a:schemeClr val="bg1"/>
              </a:solidFill>
              <a:latin typeface="Montserrat SemiBold" panose="000007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9BF02B2A-165F-4904-B779-7CCFB20A61EF}"/>
              </a:ext>
            </a:extLst>
          </p:cNvPr>
          <p:cNvSpPr/>
          <p:nvPr/>
        </p:nvSpPr>
        <p:spPr>
          <a:xfrm>
            <a:off x="9546881" y="4013508"/>
            <a:ext cx="2645119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36FE9798-2ECA-4D72-A796-94F33F2D3D5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21052"/>
          <a:stretch/>
        </p:blipFill>
        <p:spPr>
          <a:xfrm>
            <a:off x="9546879" y="2024106"/>
            <a:ext cx="2645121" cy="20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936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11236"/>
          <a:stretch/>
        </p:blipFill>
        <p:spPr>
          <a:xfrm>
            <a:off x="0" y="0"/>
            <a:ext cx="10822075" cy="129911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13F9B87-CC82-F44D-A028-63EE3F884EE5}"/>
              </a:ext>
            </a:extLst>
          </p:cNvPr>
          <p:cNvSpPr/>
          <p:nvPr/>
        </p:nvSpPr>
        <p:spPr>
          <a:xfrm>
            <a:off x="522790" y="1388151"/>
            <a:ext cx="5063877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RED VIAL ESTRATÉGICA DE TERCER ORDEN</a:t>
            </a:r>
          </a:p>
          <a:p>
            <a:pPr algn="just"/>
            <a:endParaRPr lang="es-GT" b="1" dirty="0">
              <a:solidFill>
                <a:srgbClr val="FF0000"/>
              </a:solidFill>
              <a:latin typeface="Montserrat Medium" pitchFamily="2" charset="77"/>
            </a:endParaRP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3190686" y="93514"/>
            <a:ext cx="65003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b="1" dirty="0">
                <a:solidFill>
                  <a:schemeClr val="bg1"/>
                </a:solidFill>
                <a:latin typeface="Montserrat" pitchFamily="2" charset="77"/>
              </a:rPr>
              <a:t>MINISTERIO DE LA DEFENSA</a:t>
            </a:r>
          </a:p>
          <a:p>
            <a:endParaRPr lang="es-GT" sz="2400" b="1" dirty="0">
              <a:solidFill>
                <a:schemeClr val="bg1"/>
              </a:solidFill>
              <a:latin typeface="Montserrat Medium" pitchFamily="2" charset="77"/>
            </a:endParaRPr>
          </a:p>
          <a:p>
            <a:r>
              <a:rPr lang="es-GT" sz="2400" b="1" dirty="0">
                <a:solidFill>
                  <a:schemeClr val="bg1"/>
                </a:solidFill>
                <a:latin typeface="Montserrat Medium" pitchFamily="2" charset="77"/>
              </a:rPr>
              <a:t>CUERPO DE INGENIEROS DEL EJÉRCITO</a:t>
            </a:r>
          </a:p>
        </p:txBody>
      </p:sp>
      <p:sp>
        <p:nvSpPr>
          <p:cNvPr id="11" name="Rectángulo 10">
            <a:extLst>
              <a:ext uri="{FF2B5EF4-FFF2-40B4-BE49-F238E27FC236}">
                <a16:creationId xmlns:a16="http://schemas.microsoft.com/office/drawing/2014/main" id="{DB95AB39-25C6-B14D-AC85-EF9A13A85CFC}"/>
              </a:ext>
            </a:extLst>
          </p:cNvPr>
          <p:cNvSpPr/>
          <p:nvPr/>
        </p:nvSpPr>
        <p:spPr>
          <a:xfrm>
            <a:off x="375775" y="2331100"/>
            <a:ext cx="5063877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.PingFang SC Regular"/>
              <a:buChar char="－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ACUMULADO 2020-2023: 3,378.7 kilómetros</a:t>
            </a:r>
          </a:p>
          <a:p>
            <a:pPr marL="228600" indent="-228600" algn="just">
              <a:buFont typeface=".PingFang SC Regular"/>
              <a:buChar char="－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META PARA 2023: 1200 kilómetros</a:t>
            </a:r>
          </a:p>
          <a:p>
            <a:pPr marL="228600" indent="-228600" algn="just">
              <a:buFont typeface=".PingFang SC Regular"/>
              <a:buChar char="－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AVANCE: 581. 69 kilómetros</a:t>
            </a:r>
          </a:p>
          <a:p>
            <a:pPr marL="228600" indent="-228600" algn="just">
              <a:buFont typeface=".PingFang SC Regular"/>
              <a:buChar char="－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1219811" y="369243"/>
            <a:ext cx="34465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MINISTERIO DE LA</a:t>
            </a:r>
          </a:p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DEFENSA </a:t>
            </a:r>
            <a:r>
              <a:rPr lang="es-GT" sz="1400" b="1" dirty="0">
                <a:solidFill>
                  <a:schemeClr val="bg1"/>
                </a:solidFill>
                <a:latin typeface="Montserrat SemiBold" pitchFamily="2" charset="77"/>
              </a:rPr>
              <a:t>NACIONAL</a:t>
            </a:r>
            <a:endParaRPr lang="es-GT" sz="12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1175267" y="252022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5EAF0B4-D04C-42A9-9398-A8E1BB60B64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49837" y="252022"/>
            <a:ext cx="706460" cy="7051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CCB41A1-1138-4968-B298-17B8B189EE30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21052"/>
          <a:stretch/>
        </p:blipFill>
        <p:spPr>
          <a:xfrm>
            <a:off x="10541794" y="-10002"/>
            <a:ext cx="1650206" cy="1309119"/>
          </a:xfrm>
          <a:prstGeom prst="rect">
            <a:avLst/>
          </a:prstGeom>
        </p:spPr>
      </p:pic>
      <p:pic>
        <p:nvPicPr>
          <p:cNvPr id="17" name="Imagen 16">
            <a:extLst>
              <a:ext uri="{FF2B5EF4-FFF2-40B4-BE49-F238E27FC236}">
                <a16:creationId xmlns:a16="http://schemas.microsoft.com/office/drawing/2014/main" id="{8548C1DD-3316-40B9-B25C-2EDB92FC2F89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940149" y="4338191"/>
            <a:ext cx="2785402" cy="2128310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068FCD03-C426-4DC0-B99C-36D148F818C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641" b="1"/>
          <a:stretch/>
        </p:blipFill>
        <p:spPr>
          <a:xfrm>
            <a:off x="168569" y="4338191"/>
            <a:ext cx="2771579" cy="212831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E9344DF-1E29-EBD4-FA1B-1E017B74BE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815427" y="1299117"/>
            <a:ext cx="5883468" cy="5167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44768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36"/>
          <a:stretch/>
        </p:blipFill>
        <p:spPr>
          <a:xfrm>
            <a:off x="0" y="0"/>
            <a:ext cx="10822075" cy="129911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13F9B87-CC82-F44D-A028-63EE3F884EE5}"/>
              </a:ext>
            </a:extLst>
          </p:cNvPr>
          <p:cNvSpPr/>
          <p:nvPr/>
        </p:nvSpPr>
        <p:spPr>
          <a:xfrm>
            <a:off x="3344010" y="252022"/>
            <a:ext cx="706441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b="1" dirty="0">
                <a:solidFill>
                  <a:schemeClr val="bg1"/>
                </a:solidFill>
                <a:latin typeface="Montserrat Medium" pitchFamily="2" charset="77"/>
              </a:rPr>
              <a:t>INSTALACIÓN DE PUENTES DE EMERGENCIA</a:t>
            </a:r>
          </a:p>
          <a:p>
            <a:pPr algn="ctr"/>
            <a:endParaRPr lang="es-GT" sz="2400" b="1" dirty="0">
              <a:solidFill>
                <a:schemeClr val="bg1"/>
              </a:solidFill>
              <a:latin typeface="Montserrat Medium" pitchFamily="2" charset="77"/>
            </a:endParaRP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1219811" y="369243"/>
            <a:ext cx="34465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MINISTERIO DE LA</a:t>
            </a:r>
          </a:p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DEFENSA </a:t>
            </a:r>
            <a:r>
              <a:rPr lang="es-GT" sz="1400" b="1" dirty="0">
                <a:solidFill>
                  <a:schemeClr val="bg1"/>
                </a:solidFill>
                <a:latin typeface="Montserrat SemiBold" pitchFamily="2" charset="77"/>
              </a:rPr>
              <a:t>NACIONAL</a:t>
            </a:r>
            <a:endParaRPr lang="es-GT" sz="12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1175267" y="252022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5EAF0B4-D04C-42A9-9398-A8E1BB60B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837" y="252022"/>
            <a:ext cx="706460" cy="7051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CCB41A1-1138-4968-B298-17B8B189E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052"/>
          <a:stretch/>
        </p:blipFill>
        <p:spPr>
          <a:xfrm>
            <a:off x="10541794" y="-10002"/>
            <a:ext cx="1650206" cy="130911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B95AB39-25C6-B14D-AC85-EF9A13A85CFC}"/>
              </a:ext>
            </a:extLst>
          </p:cNvPr>
          <p:cNvSpPr/>
          <p:nvPr/>
        </p:nvSpPr>
        <p:spPr>
          <a:xfrm>
            <a:off x="198533" y="1549542"/>
            <a:ext cx="4952184" cy="45858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dirty="0">
                <a:solidFill>
                  <a:srgbClr val="00223B"/>
                </a:solidFill>
                <a:latin typeface="Montserrat Medium" pitchFamily="2" charset="77"/>
              </a:rPr>
              <a:t>INSTALADOS DE 2020 A 2023: </a:t>
            </a:r>
          </a:p>
          <a:p>
            <a:pPr algn="ctr"/>
            <a:r>
              <a:rPr lang="es-GT" sz="2400" b="1" dirty="0">
                <a:solidFill>
                  <a:srgbClr val="00223B"/>
                </a:solidFill>
                <a:latin typeface="Montserrat Medium" pitchFamily="2" charset="77"/>
              </a:rPr>
              <a:t>12 PUENTES </a:t>
            </a:r>
          </a:p>
          <a:p>
            <a:pPr algn="ctr"/>
            <a:r>
              <a:rPr lang="es-GT" sz="2400" b="1" dirty="0">
                <a:solidFill>
                  <a:srgbClr val="00223B"/>
                </a:solidFill>
                <a:latin typeface="Montserrat Medium" pitchFamily="2" charset="77"/>
              </a:rPr>
              <a:t>(DEFENSA Y MICIVI)</a:t>
            </a:r>
          </a:p>
          <a:p>
            <a:pPr marL="228600" indent="-228600" algn="just">
              <a:buFont typeface=".PingFang SC Regular"/>
              <a:buChar char="－"/>
            </a:pPr>
            <a:endParaRPr lang="es-GT" sz="2000" dirty="0">
              <a:solidFill>
                <a:srgbClr val="00223B"/>
              </a:solidFill>
              <a:latin typeface="Montserrat Medium" pitchFamily="2" charset="77"/>
            </a:endParaRPr>
          </a:p>
          <a:p>
            <a:pPr algn="ctr"/>
            <a:r>
              <a:rPr lang="es-GT" sz="2000" dirty="0">
                <a:solidFill>
                  <a:srgbClr val="00223B"/>
                </a:solidFill>
                <a:latin typeface="Montserrat Medium" pitchFamily="2" charset="77"/>
              </a:rPr>
              <a:t>          PUENTES WARRENT</a:t>
            </a:r>
          </a:p>
          <a:p>
            <a:pPr algn="just"/>
            <a:endParaRPr lang="es-GT" sz="2000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r>
              <a:rPr lang="es-GT" sz="2000" dirty="0">
                <a:solidFill>
                  <a:srgbClr val="00223B"/>
                </a:solidFill>
                <a:latin typeface="Montserrat Medium" pitchFamily="2" charset="77"/>
              </a:rPr>
              <a:t>PUENTE INSTALADO EN TAMAHÚ, ALTA VERAPAZ.</a:t>
            </a:r>
          </a:p>
          <a:p>
            <a:pPr marL="228600" indent="-228600" algn="just">
              <a:buFont typeface=".PingFang SC Regular"/>
              <a:buChar char="－"/>
            </a:pPr>
            <a:endParaRPr lang="es-GT" sz="2000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r>
              <a:rPr lang="es-GT" sz="2000" dirty="0">
                <a:solidFill>
                  <a:srgbClr val="00223B"/>
                </a:solidFill>
                <a:latin typeface="Montserrat Medium" pitchFamily="2" charset="77"/>
              </a:rPr>
              <a:t>ALDEA AGUA BLANCA, CHICAMÁN, QUICHÉ (84. 27 %)</a:t>
            </a:r>
          </a:p>
          <a:p>
            <a:pPr marL="228600" indent="-228600" algn="just">
              <a:buFont typeface=".PingFang SC Regular"/>
              <a:buChar char="－"/>
            </a:pPr>
            <a:endParaRPr lang="es-GT" sz="2000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r>
              <a:rPr lang="es-GT" sz="2000" dirty="0">
                <a:solidFill>
                  <a:srgbClr val="00223B"/>
                </a:solidFill>
                <a:latin typeface="Montserrat Medium" pitchFamily="2" charset="77"/>
              </a:rPr>
              <a:t>RIO LAS VACAS</a:t>
            </a:r>
          </a:p>
          <a:p>
            <a:pPr marL="228600" indent="-228600" algn="just">
              <a:buFont typeface=".PingFang SC Regular"/>
              <a:buChar char="－"/>
            </a:pPr>
            <a:endParaRPr lang="es-GT" sz="2000" dirty="0">
              <a:solidFill>
                <a:srgbClr val="00223B"/>
              </a:solidFill>
              <a:latin typeface="Montserrat Medium" pitchFamily="2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90E8812-27B4-4697-8C80-4418AB00DD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45183" y="3530397"/>
            <a:ext cx="5937106" cy="3489381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18553EF-4CDC-482C-A4F0-C5A1A1C285C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45183" y="1365483"/>
            <a:ext cx="2780713" cy="2098548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6505D50-38DC-4CB2-A4B7-F3391BDCDC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55"/>
          <a:stretch/>
        </p:blipFill>
        <p:spPr>
          <a:xfrm>
            <a:off x="8320362" y="1330452"/>
            <a:ext cx="2832114" cy="2098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8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36"/>
          <a:stretch/>
        </p:blipFill>
        <p:spPr>
          <a:xfrm>
            <a:off x="0" y="0"/>
            <a:ext cx="10822075" cy="129911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13F9B87-CC82-F44D-A028-63EE3F884EE5}"/>
              </a:ext>
            </a:extLst>
          </p:cNvPr>
          <p:cNvSpPr/>
          <p:nvPr/>
        </p:nvSpPr>
        <p:spPr>
          <a:xfrm>
            <a:off x="3378776" y="239241"/>
            <a:ext cx="70296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800" dirty="0">
                <a:solidFill>
                  <a:schemeClr val="bg1"/>
                </a:solidFill>
                <a:latin typeface="Montserrat Medium" pitchFamily="2" charset="77"/>
              </a:rPr>
              <a:t>DRAGADO Y BORDAS</a:t>
            </a:r>
          </a:p>
          <a:p>
            <a:pPr algn="ctr"/>
            <a:r>
              <a:rPr lang="es-GT" sz="2800" b="1" dirty="0">
                <a:solidFill>
                  <a:schemeClr val="bg1"/>
                </a:solidFill>
                <a:latin typeface="Montserrat Medium" pitchFamily="2" charset="77"/>
              </a:rPr>
              <a:t>CIEG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1219811" y="369243"/>
            <a:ext cx="34465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MINISTERIO DE LA</a:t>
            </a:r>
          </a:p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DEFENSA </a:t>
            </a:r>
            <a:r>
              <a:rPr lang="es-GT" sz="1400" b="1" dirty="0">
                <a:solidFill>
                  <a:schemeClr val="bg1"/>
                </a:solidFill>
                <a:latin typeface="Montserrat SemiBold" pitchFamily="2" charset="77"/>
              </a:rPr>
              <a:t>NACIONAL</a:t>
            </a:r>
            <a:endParaRPr lang="es-GT" sz="12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1175267" y="252022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5EAF0B4-D04C-42A9-9398-A8E1BB60B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837" y="252022"/>
            <a:ext cx="706460" cy="7051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CCB41A1-1138-4968-B298-17B8B189E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052"/>
          <a:stretch/>
        </p:blipFill>
        <p:spPr>
          <a:xfrm>
            <a:off x="10541794" y="-10002"/>
            <a:ext cx="1650206" cy="130911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B95AB39-25C6-B14D-AC85-EF9A13A85CFC}"/>
              </a:ext>
            </a:extLst>
          </p:cNvPr>
          <p:cNvSpPr/>
          <p:nvPr/>
        </p:nvSpPr>
        <p:spPr>
          <a:xfrm>
            <a:off x="238532" y="2127263"/>
            <a:ext cx="5409070" cy="44012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 fontAlgn="ctr">
              <a:buFont typeface=".PingFang SC Regular"/>
              <a:buChar char="－"/>
            </a:pPr>
            <a:r>
              <a:rPr lang="es-GT" sz="2000" dirty="0">
                <a:solidFill>
                  <a:srgbClr val="00223B"/>
                </a:solidFill>
                <a:latin typeface="Montserrat Medium" pitchFamily="2" charset="77"/>
              </a:rPr>
              <a:t>DRAGADO Y CONSTRUCCIÓN DE BORDAS </a:t>
            </a:r>
          </a:p>
          <a:p>
            <a:pPr algn="just" fontAlgn="ctr"/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    519,598 m³</a:t>
            </a:r>
          </a:p>
          <a:p>
            <a:pPr marL="0" algn="l" rtl="0" eaLnBrk="1" fontAlgn="ctr" latinLnBrk="0" hangingPunct="1">
              <a:spcBef>
                <a:spcPts val="0"/>
              </a:spcBef>
              <a:spcAft>
                <a:spcPts val="0"/>
              </a:spcAft>
            </a:pPr>
            <a:endParaRPr lang="es-GT" sz="2000" b="0" i="0" u="none" strike="noStrike" dirty="0">
              <a:effectLst/>
              <a:latin typeface="Arial" panose="020B0604020202020204" pitchFamily="34" charset="0"/>
            </a:endParaRPr>
          </a:p>
          <a:p>
            <a:pPr marL="228600" indent="-228600" algn="just" fontAlgn="ctr">
              <a:buFont typeface=".PingFang SC Regular"/>
              <a:buChar char="－"/>
            </a:pPr>
            <a:r>
              <a:rPr lang="es-GT" sz="2000" dirty="0">
                <a:solidFill>
                  <a:srgbClr val="00223B"/>
                </a:solidFill>
                <a:latin typeface="Montserrat Medium" pitchFamily="2" charset="77"/>
              </a:rPr>
              <a:t>BARRENACIÓN Y DEMOLICIÓN DE MANTOS ROCOSOS PARA AMPLIACIÓN DE TRAMO CARRETERO </a:t>
            </a:r>
          </a:p>
          <a:p>
            <a:pPr algn="just" fontAlgn="ctr"/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    43,671m³</a:t>
            </a:r>
          </a:p>
          <a:p>
            <a:pPr marL="228600" indent="-228600" algn="just">
              <a:buFont typeface=".PingFang SC Regular"/>
              <a:buChar char="－"/>
            </a:pPr>
            <a:endParaRPr lang="es-GT" sz="2000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endParaRPr lang="es-GT" sz="2000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r>
              <a:rPr lang="es-GT" sz="2000" dirty="0">
                <a:solidFill>
                  <a:srgbClr val="00223B"/>
                </a:solidFill>
                <a:latin typeface="Montserrat Medium" pitchFamily="2" charset="77"/>
              </a:rPr>
              <a:t>META DRAGADO PARA 2023                </a:t>
            </a:r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90,000 </a:t>
            </a:r>
            <a:r>
              <a:rPr lang="es-GT" sz="2000" b="1" i="0" dirty="0">
                <a:solidFill>
                  <a:srgbClr val="4D5156"/>
                </a:solidFill>
                <a:effectLst/>
                <a:latin typeface="Montserrat Medium" panose="00000600000000000000" pitchFamily="2" charset="0"/>
              </a:rPr>
              <a:t>m³</a:t>
            </a:r>
            <a:endParaRPr lang="es-GT" sz="2000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endParaRPr lang="es-GT" sz="2000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r>
              <a:rPr lang="es-GT" sz="2000" dirty="0">
                <a:solidFill>
                  <a:srgbClr val="00223B"/>
                </a:solidFill>
                <a:latin typeface="Montserrat Medium" pitchFamily="2" charset="77"/>
              </a:rPr>
              <a:t>AVANCE:    </a:t>
            </a:r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313, 781 </a:t>
            </a:r>
            <a:r>
              <a:rPr lang="es-GT" sz="2000" b="1" i="0" dirty="0">
                <a:solidFill>
                  <a:srgbClr val="4D5156"/>
                </a:solidFill>
                <a:effectLst/>
                <a:latin typeface="Montserrat Medium" panose="00000600000000000000" pitchFamily="2" charset="0"/>
              </a:rPr>
              <a:t>m³</a:t>
            </a:r>
            <a:r>
              <a:rPr lang="es-GT" sz="2000" b="1" i="0" dirty="0">
                <a:solidFill>
                  <a:srgbClr val="00223B"/>
                </a:solidFill>
                <a:effectLst/>
                <a:latin typeface="Montserrat Medium" panose="00000600000000000000" pitchFamily="2" charset="0"/>
              </a:rPr>
              <a:t> </a:t>
            </a:r>
            <a:r>
              <a:rPr lang="es-GT" sz="2000" b="1" dirty="0">
                <a:solidFill>
                  <a:srgbClr val="00223B"/>
                </a:solidFill>
                <a:latin typeface="Montserrat Medium" pitchFamily="2" charset="77"/>
              </a:rPr>
              <a:t> </a:t>
            </a:r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F118C2F2-CE4B-4673-9249-6B43C7B95E68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8805" t="11798" r="6819"/>
          <a:stretch/>
        </p:blipFill>
        <p:spPr>
          <a:xfrm>
            <a:off x="5924601" y="1325165"/>
            <a:ext cx="4913644" cy="264192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09F5F93-CB68-4E53-A5C1-E33E343A0FC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8432" y="4079222"/>
            <a:ext cx="4913644" cy="2778778"/>
          </a:xfrm>
          <a:prstGeom prst="rect">
            <a:avLst/>
          </a:prstGeom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7593EEAD-9E23-803B-B9E0-2E600C76020A}"/>
              </a:ext>
            </a:extLst>
          </p:cNvPr>
          <p:cNvSpPr txBox="1"/>
          <p:nvPr/>
        </p:nvSpPr>
        <p:spPr>
          <a:xfrm>
            <a:off x="497394" y="1451580"/>
            <a:ext cx="5191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GT" sz="2800" b="1" dirty="0">
                <a:solidFill>
                  <a:srgbClr val="062A46"/>
                </a:solidFill>
              </a:rPr>
              <a:t>AVANCE</a:t>
            </a:r>
            <a:r>
              <a:rPr lang="es-GT" sz="2400" b="1" dirty="0">
                <a:solidFill>
                  <a:srgbClr val="062A46"/>
                </a:solidFill>
              </a:rPr>
              <a:t> </a:t>
            </a:r>
            <a:r>
              <a:rPr lang="es-GT" sz="2800" b="1" dirty="0">
                <a:solidFill>
                  <a:srgbClr val="062A46"/>
                </a:solidFill>
              </a:rPr>
              <a:t>2020-2023</a:t>
            </a:r>
            <a:endParaRPr lang="es-GT" sz="2400" b="1" dirty="0">
              <a:solidFill>
                <a:srgbClr val="062A4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146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36"/>
          <a:stretch/>
        </p:blipFill>
        <p:spPr>
          <a:xfrm>
            <a:off x="0" y="0"/>
            <a:ext cx="10822075" cy="1299117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1219811" y="369243"/>
            <a:ext cx="34465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MINISTERIO DE LA</a:t>
            </a:r>
          </a:p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DEFENSA </a:t>
            </a:r>
            <a:r>
              <a:rPr lang="es-GT" sz="1400" b="1" dirty="0">
                <a:solidFill>
                  <a:schemeClr val="bg1"/>
                </a:solidFill>
                <a:latin typeface="Montserrat SemiBold" pitchFamily="2" charset="77"/>
              </a:rPr>
              <a:t>NACIONAL</a:t>
            </a:r>
            <a:endParaRPr lang="es-GT" sz="12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1175267" y="252022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5EAF0B4-D04C-42A9-9398-A8E1BB60B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837" y="252022"/>
            <a:ext cx="706460" cy="7051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CCB41A1-1138-4968-B298-17B8B189E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052"/>
          <a:stretch/>
        </p:blipFill>
        <p:spPr>
          <a:xfrm>
            <a:off x="10541794" y="-10002"/>
            <a:ext cx="1650206" cy="1309119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918553EF-4CDC-482C-A4F0-C5A1A1C285C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39221" y="4988002"/>
            <a:ext cx="1790339" cy="1570843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CF628325-3038-4815-8E09-16FF4618C0C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46988" y="4997747"/>
            <a:ext cx="1636931" cy="1566739"/>
          </a:xfrm>
          <a:prstGeom prst="rect">
            <a:avLst/>
          </a:prstGeom>
        </p:spPr>
      </p:pic>
      <p:pic>
        <p:nvPicPr>
          <p:cNvPr id="22" name="Imagen 21">
            <a:extLst>
              <a:ext uri="{FF2B5EF4-FFF2-40B4-BE49-F238E27FC236}">
                <a16:creationId xmlns:a16="http://schemas.microsoft.com/office/drawing/2014/main" id="{C6505D50-38DC-4CB2-A4B7-F3391BDCDC6C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4555"/>
          <a:stretch/>
        </p:blipFill>
        <p:spPr>
          <a:xfrm>
            <a:off x="6984862" y="4979129"/>
            <a:ext cx="1430729" cy="1570843"/>
          </a:xfrm>
          <a:prstGeom prst="rect">
            <a:avLst/>
          </a:prstGeom>
        </p:spPr>
      </p:pic>
      <p:pic>
        <p:nvPicPr>
          <p:cNvPr id="24" name="Imagen 23">
            <a:extLst>
              <a:ext uri="{FF2B5EF4-FFF2-40B4-BE49-F238E27FC236}">
                <a16:creationId xmlns:a16="http://schemas.microsoft.com/office/drawing/2014/main" id="{3168DE9E-90A0-482C-8752-B09E4766410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-761" t="11447" r="761" b="-4881"/>
          <a:stretch/>
        </p:blipFill>
        <p:spPr>
          <a:xfrm>
            <a:off x="1139483" y="1368258"/>
            <a:ext cx="9893607" cy="5627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8125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36"/>
          <a:stretch/>
        </p:blipFill>
        <p:spPr>
          <a:xfrm>
            <a:off x="0" y="0"/>
            <a:ext cx="10822075" cy="129911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13F9B87-CC82-F44D-A028-63EE3F884EE5}"/>
              </a:ext>
            </a:extLst>
          </p:cNvPr>
          <p:cNvSpPr/>
          <p:nvPr/>
        </p:nvSpPr>
        <p:spPr>
          <a:xfrm>
            <a:off x="109183" y="1524037"/>
            <a:ext cx="6318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DRAGADO DE RIOS (CANAL DE CHIQUIMULILLA)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3548687" y="184623"/>
            <a:ext cx="63045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800" b="1" dirty="0">
                <a:solidFill>
                  <a:schemeClr val="bg1"/>
                </a:solidFill>
                <a:latin typeface="Montserrat" pitchFamily="2" charset="77"/>
              </a:rPr>
              <a:t>MINISTERIO DE LA DEFENSA</a:t>
            </a:r>
          </a:p>
          <a:p>
            <a:pPr algn="ctr"/>
            <a:r>
              <a:rPr lang="es-GT" sz="2800" b="1" dirty="0">
                <a:solidFill>
                  <a:schemeClr val="bg1"/>
                </a:solidFill>
                <a:latin typeface="Montserrat Medium" pitchFamily="2" charset="77"/>
              </a:rPr>
              <a:t>MARINA DE LA DEFENSA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1219811" y="369243"/>
            <a:ext cx="34465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MINISTERIO DE LA</a:t>
            </a:r>
          </a:p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DEFENSA </a:t>
            </a:r>
            <a:r>
              <a:rPr lang="es-GT" sz="1400" b="1" dirty="0">
                <a:solidFill>
                  <a:schemeClr val="bg1"/>
                </a:solidFill>
                <a:latin typeface="Montserrat SemiBold" pitchFamily="2" charset="77"/>
              </a:rPr>
              <a:t>NACIONAL</a:t>
            </a:r>
            <a:endParaRPr lang="es-GT" sz="12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1175267" y="252022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5EAF0B4-D04C-42A9-9398-A8E1BB60B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837" y="252022"/>
            <a:ext cx="706460" cy="7051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CCB41A1-1138-4968-B298-17B8B189E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052"/>
          <a:stretch/>
        </p:blipFill>
        <p:spPr>
          <a:xfrm>
            <a:off x="10541794" y="-10002"/>
            <a:ext cx="1650206" cy="130911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B95AB39-25C6-B14D-AC85-EF9A13A85CFC}"/>
              </a:ext>
            </a:extLst>
          </p:cNvPr>
          <p:cNvSpPr/>
          <p:nvPr/>
        </p:nvSpPr>
        <p:spPr>
          <a:xfrm>
            <a:off x="109183" y="2110721"/>
            <a:ext cx="659176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.PingFang SC Regular"/>
              <a:buChar char="－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META PARA </a:t>
            </a:r>
            <a:r>
              <a:rPr lang="es-GT" b="1" dirty="0">
                <a:solidFill>
                  <a:srgbClr val="00223B"/>
                </a:solidFill>
                <a:latin typeface="Montserrat Medium" panose="00000600000000000000" pitchFamily="2" charset="0"/>
              </a:rPr>
              <a:t>2023: 100,000 </a:t>
            </a:r>
            <a:r>
              <a:rPr lang="es-GT" b="1" i="0" dirty="0">
                <a:solidFill>
                  <a:srgbClr val="4D5156"/>
                </a:solidFill>
                <a:effectLst/>
                <a:latin typeface="Montserrat Medium" panose="00000600000000000000" pitchFamily="2" charset="0"/>
              </a:rPr>
              <a:t>m³</a:t>
            </a:r>
            <a:endParaRPr lang="es-GT" b="1" dirty="0">
              <a:solidFill>
                <a:srgbClr val="00223B"/>
              </a:solidFill>
              <a:latin typeface="Montserrat Medium" panose="00000600000000000000" pitchFamily="2" charset="0"/>
            </a:endParaRPr>
          </a:p>
          <a:p>
            <a:pPr marL="228600" indent="-228600" algn="just">
              <a:buFont typeface=".PingFang SC Regular"/>
              <a:buChar char="－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AVANCE: 46,333. 5 </a:t>
            </a:r>
            <a:r>
              <a:rPr lang="es-GT" b="1" i="0" dirty="0">
                <a:solidFill>
                  <a:srgbClr val="4D5156"/>
                </a:solidFill>
                <a:effectLst/>
                <a:latin typeface="Montserrat Medium" panose="00000600000000000000" pitchFamily="2" charset="0"/>
              </a:rPr>
              <a:t>m³</a:t>
            </a:r>
            <a:r>
              <a:rPr lang="es-GT" b="1" i="0" dirty="0">
                <a:solidFill>
                  <a:srgbClr val="00223B"/>
                </a:solidFill>
                <a:effectLst/>
                <a:latin typeface="Montserrat Medium" panose="00000600000000000000" pitchFamily="2" charset="0"/>
              </a:rPr>
              <a:t> </a:t>
            </a: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 (46.33%)</a:t>
            </a:r>
          </a:p>
          <a:p>
            <a:pPr marL="228600" indent="-228600" algn="just">
              <a:buFont typeface=".PingFang SC Regular"/>
              <a:buChar char="－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-228600" algn="just">
              <a:buFont typeface=".PingFang SC Regular"/>
              <a:buChar char="－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BENEFICIA: Navegación, pesca y seguridad</a:t>
            </a:r>
          </a:p>
          <a:p>
            <a:pPr marL="228600" indent="-228600" algn="just">
              <a:buFont typeface=".PingFang SC Regular"/>
              <a:buChar char="－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14 aldeas y 70 caseríos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EB54837B-FC14-DDCA-6422-252D8854164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790" y="3856570"/>
            <a:ext cx="5229311" cy="274940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AF5D75CB-AE5A-5B37-8E6A-23C7FDDAA8A1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00944" y="1434791"/>
            <a:ext cx="4797454" cy="5303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751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090ADA6C-D4C5-888C-31B9-6E5E72A62AB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1236"/>
          <a:stretch/>
        </p:blipFill>
        <p:spPr>
          <a:xfrm>
            <a:off x="0" y="0"/>
            <a:ext cx="10822075" cy="1299117"/>
          </a:xfrm>
          <a:prstGeom prst="rect">
            <a:avLst/>
          </a:prstGeom>
        </p:spPr>
      </p:pic>
      <p:sp>
        <p:nvSpPr>
          <p:cNvPr id="9" name="Rectángulo 8">
            <a:extLst>
              <a:ext uri="{FF2B5EF4-FFF2-40B4-BE49-F238E27FC236}">
                <a16:creationId xmlns:a16="http://schemas.microsoft.com/office/drawing/2014/main" id="{013F9B87-CC82-F44D-A028-63EE3F884EE5}"/>
              </a:ext>
            </a:extLst>
          </p:cNvPr>
          <p:cNvSpPr/>
          <p:nvPr/>
        </p:nvSpPr>
        <p:spPr>
          <a:xfrm>
            <a:off x="110316" y="2025488"/>
            <a:ext cx="516925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GT" sz="2400" b="1" dirty="0">
                <a:solidFill>
                  <a:srgbClr val="00223B"/>
                </a:solidFill>
                <a:latin typeface="Montserrat Medium" pitchFamily="2" charset="77"/>
              </a:rPr>
              <a:t>ENSAMBLAJE DE MAQUINARIA </a:t>
            </a:r>
          </a:p>
        </p:txBody>
      </p:sp>
      <p:sp>
        <p:nvSpPr>
          <p:cNvPr id="10" name="Rectángulo 9">
            <a:extLst>
              <a:ext uri="{FF2B5EF4-FFF2-40B4-BE49-F238E27FC236}">
                <a16:creationId xmlns:a16="http://schemas.microsoft.com/office/drawing/2014/main" id="{7830D891-A042-6741-AE39-56F2CC9A1FF2}"/>
              </a:ext>
            </a:extLst>
          </p:cNvPr>
          <p:cNvSpPr/>
          <p:nvPr/>
        </p:nvSpPr>
        <p:spPr>
          <a:xfrm>
            <a:off x="3235272" y="173513"/>
            <a:ext cx="71443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2400" b="1" dirty="0">
                <a:solidFill>
                  <a:schemeClr val="bg1"/>
                </a:solidFill>
                <a:latin typeface="Montserrat" pitchFamily="2" charset="77"/>
              </a:rPr>
              <a:t>CUATRO DRAGAS MARINAS DE MICIVI</a:t>
            </a:r>
          </a:p>
          <a:p>
            <a:pPr algn="ctr"/>
            <a:r>
              <a:rPr lang="es-GT" sz="2400" b="1" dirty="0">
                <a:solidFill>
                  <a:schemeClr val="bg1"/>
                </a:solidFill>
                <a:latin typeface="Montserrat Medium" pitchFamily="2" charset="77"/>
              </a:rPr>
              <a:t>OPERADAS POR LA MARINA DE LA DEFENSA</a:t>
            </a:r>
          </a:p>
        </p:txBody>
      </p:sp>
      <p:sp>
        <p:nvSpPr>
          <p:cNvPr id="15" name="Rectángulo 14">
            <a:extLst>
              <a:ext uri="{FF2B5EF4-FFF2-40B4-BE49-F238E27FC236}">
                <a16:creationId xmlns:a16="http://schemas.microsoft.com/office/drawing/2014/main" id="{40A53449-5E37-064A-9BE1-FEA65A89046A}"/>
              </a:ext>
            </a:extLst>
          </p:cNvPr>
          <p:cNvSpPr/>
          <p:nvPr/>
        </p:nvSpPr>
        <p:spPr>
          <a:xfrm>
            <a:off x="1219811" y="369243"/>
            <a:ext cx="3446512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MINISTERIO DE LA</a:t>
            </a:r>
          </a:p>
          <a:p>
            <a:r>
              <a:rPr lang="es-GT" sz="1200" b="1" dirty="0">
                <a:solidFill>
                  <a:schemeClr val="bg1"/>
                </a:solidFill>
                <a:latin typeface="Montserrat SemiBold" pitchFamily="2" charset="77"/>
              </a:rPr>
              <a:t>DEFENSA </a:t>
            </a:r>
            <a:r>
              <a:rPr lang="es-GT" sz="1400" b="1" dirty="0">
                <a:solidFill>
                  <a:schemeClr val="bg1"/>
                </a:solidFill>
                <a:latin typeface="Montserrat SemiBold" pitchFamily="2" charset="77"/>
              </a:rPr>
              <a:t>NACIONAL</a:t>
            </a:r>
            <a:endParaRPr lang="es-GT" sz="1200" b="1" dirty="0">
              <a:solidFill>
                <a:schemeClr val="bg1"/>
              </a:solidFill>
              <a:latin typeface="Montserrat SemiBold" pitchFamily="2" charset="77"/>
            </a:endParaRPr>
          </a:p>
        </p:txBody>
      </p:sp>
      <p:sp>
        <p:nvSpPr>
          <p:cNvPr id="16" name="Rectángulo 15">
            <a:extLst>
              <a:ext uri="{FF2B5EF4-FFF2-40B4-BE49-F238E27FC236}">
                <a16:creationId xmlns:a16="http://schemas.microsoft.com/office/drawing/2014/main" id="{CF6E35FD-8DF9-1943-BE64-C364E8F4E799}"/>
              </a:ext>
            </a:extLst>
          </p:cNvPr>
          <p:cNvSpPr/>
          <p:nvPr/>
        </p:nvSpPr>
        <p:spPr>
          <a:xfrm>
            <a:off x="1175267" y="252022"/>
            <a:ext cx="14400" cy="720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B5EAF0B4-D04C-42A9-9398-A8E1BB60B64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49837" y="252022"/>
            <a:ext cx="706460" cy="705182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ACCB41A1-1138-4968-B298-17B8B189EE3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21052"/>
          <a:stretch/>
        </p:blipFill>
        <p:spPr>
          <a:xfrm>
            <a:off x="10541794" y="-10002"/>
            <a:ext cx="1650206" cy="1309119"/>
          </a:xfrm>
          <a:prstGeom prst="rect">
            <a:avLst/>
          </a:prstGeom>
        </p:spPr>
      </p:pic>
      <p:sp>
        <p:nvSpPr>
          <p:cNvPr id="12" name="Rectángulo 11">
            <a:extLst>
              <a:ext uri="{FF2B5EF4-FFF2-40B4-BE49-F238E27FC236}">
                <a16:creationId xmlns:a16="http://schemas.microsoft.com/office/drawing/2014/main" id="{DB95AB39-25C6-B14D-AC85-EF9A13A85CFC}"/>
              </a:ext>
            </a:extLst>
          </p:cNvPr>
          <p:cNvSpPr/>
          <p:nvPr/>
        </p:nvSpPr>
        <p:spPr>
          <a:xfrm>
            <a:off x="349837" y="2766186"/>
            <a:ext cx="4776408" cy="31393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28600" indent="-228600" algn="just">
              <a:buFont typeface=".PingFang SC Regular"/>
              <a:buChar char="－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222250" algn="just">
              <a:buFont typeface="+mj-lt"/>
              <a:buAutoNum type="arabicPeriod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PUERTO DE SAN JOSÉ 100%</a:t>
            </a:r>
          </a:p>
          <a:p>
            <a:pPr marL="228600" indent="222250" algn="just">
              <a:buFont typeface="+mj-lt"/>
              <a:buAutoNum type="arabicPeriod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222250" algn="just">
              <a:buFont typeface="+mj-lt"/>
              <a:buAutoNum type="arabicPeriod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PUERTO DE CHAMPERICO 95%</a:t>
            </a:r>
          </a:p>
          <a:p>
            <a:pPr marL="228600" indent="222250" algn="just">
              <a:buFont typeface="+mj-lt"/>
              <a:buAutoNum type="arabicPeriod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222250" algn="just">
              <a:buFont typeface="+mj-lt"/>
              <a:buAutoNum type="arabicPeriod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LAS LISAS (INICIANDO TRABAJOS </a:t>
            </a:r>
          </a:p>
          <a:p>
            <a:pPr marL="228600" algn="just"/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    DE ENSAMBLAJE)</a:t>
            </a:r>
          </a:p>
          <a:p>
            <a:pPr marL="228600" indent="222250" algn="just">
              <a:buFont typeface="+mj-lt"/>
              <a:buAutoNum type="arabicPeriod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  <a:p>
            <a:pPr marL="228600" indent="222250" algn="just">
              <a:buFont typeface="+mj-lt"/>
              <a:buAutoNum type="arabicPeriod"/>
            </a:pPr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 PREPARACIÓN PARA TRASLADO A  </a:t>
            </a:r>
          </a:p>
          <a:p>
            <a:pPr marL="228600" algn="just"/>
            <a:r>
              <a:rPr lang="es-GT" b="1" dirty="0">
                <a:solidFill>
                  <a:srgbClr val="00223B"/>
                </a:solidFill>
                <a:latin typeface="Montserrat Medium" pitchFamily="2" charset="77"/>
              </a:rPr>
              <a:t>     LIVINGSTON</a:t>
            </a:r>
          </a:p>
          <a:p>
            <a:pPr marL="228600" indent="-228600" algn="just">
              <a:buFont typeface=".PingFang SC Regular"/>
              <a:buChar char="－"/>
            </a:pPr>
            <a:endParaRPr lang="es-GT" b="1" dirty="0">
              <a:solidFill>
                <a:srgbClr val="00223B"/>
              </a:solidFill>
              <a:latin typeface="Montserrat Medium" pitchFamily="2" charset="77"/>
            </a:endParaRP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7FB2615-1BBC-08EF-7C17-FB1A3BD77E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7926" y="1309119"/>
            <a:ext cx="5926067" cy="2914134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0DAEE958-2A05-634E-731F-646A89B898B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387926" y="4344063"/>
            <a:ext cx="5926067" cy="2661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395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ángulo 4">
            <a:extLst>
              <a:ext uri="{FF2B5EF4-FFF2-40B4-BE49-F238E27FC236}">
                <a16:creationId xmlns:a16="http://schemas.microsoft.com/office/drawing/2014/main" id="{63F670D5-AA70-B94E-9456-AAAF982CA5D6}"/>
              </a:ext>
            </a:extLst>
          </p:cNvPr>
          <p:cNvSpPr/>
          <p:nvPr/>
        </p:nvSpPr>
        <p:spPr>
          <a:xfrm>
            <a:off x="-31391" y="-37166"/>
            <a:ext cx="12265572" cy="6979920"/>
          </a:xfrm>
          <a:prstGeom prst="rect">
            <a:avLst/>
          </a:prstGeom>
          <a:solidFill>
            <a:srgbClr val="00223B">
              <a:alpha val="8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 dirty="0">
              <a:solidFill>
                <a:srgbClr val="00111E"/>
              </a:solidFill>
              <a:highlight>
                <a:srgbClr val="000080"/>
              </a:highlight>
            </a:endParaRPr>
          </a:p>
        </p:txBody>
      </p:sp>
      <p:sp>
        <p:nvSpPr>
          <p:cNvPr id="7" name="Rectángulo 6">
            <a:extLst>
              <a:ext uri="{FF2B5EF4-FFF2-40B4-BE49-F238E27FC236}">
                <a16:creationId xmlns:a16="http://schemas.microsoft.com/office/drawing/2014/main" id="{E94BFEDC-21C8-A84F-957A-75B93F4400FA}"/>
              </a:ext>
            </a:extLst>
          </p:cNvPr>
          <p:cNvSpPr/>
          <p:nvPr/>
        </p:nvSpPr>
        <p:spPr>
          <a:xfrm>
            <a:off x="4324337" y="4553242"/>
            <a:ext cx="354332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s-GT" sz="1600" dirty="0">
                <a:solidFill>
                  <a:schemeClr val="bg1"/>
                </a:solidFill>
              </a:rPr>
              <a:t>www.mindef.mil.gt</a:t>
            </a:r>
            <a:endParaRPr lang="es-GT" sz="1600" dirty="0">
              <a:solidFill>
                <a:schemeClr val="bg1"/>
              </a:solidFill>
              <a:latin typeface="Montserrat" pitchFamily="2" charset="77"/>
            </a:endParaRPr>
          </a:p>
        </p:txBody>
      </p:sp>
      <p:sp>
        <p:nvSpPr>
          <p:cNvPr id="22" name="Rectángulo 21">
            <a:extLst>
              <a:ext uri="{FF2B5EF4-FFF2-40B4-BE49-F238E27FC236}">
                <a16:creationId xmlns:a16="http://schemas.microsoft.com/office/drawing/2014/main" id="{D42363AD-E740-4100-B7E8-B8AF41B248B6}"/>
              </a:ext>
            </a:extLst>
          </p:cNvPr>
          <p:cNvSpPr/>
          <p:nvPr/>
        </p:nvSpPr>
        <p:spPr>
          <a:xfrm>
            <a:off x="4773441" y="3566722"/>
            <a:ext cx="2645118" cy="551988"/>
          </a:xfrm>
          <a:prstGeom prst="rect">
            <a:avLst/>
          </a:prstGeom>
          <a:solidFill>
            <a:srgbClr val="062A46"/>
          </a:solidFill>
          <a:ln>
            <a:solidFill>
              <a:srgbClr val="062A4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3" name="Rectángulo 22">
            <a:extLst>
              <a:ext uri="{FF2B5EF4-FFF2-40B4-BE49-F238E27FC236}">
                <a16:creationId xmlns:a16="http://schemas.microsoft.com/office/drawing/2014/main" id="{5024EA4F-158F-4FF0-9939-9E30489D5EE7}"/>
              </a:ext>
            </a:extLst>
          </p:cNvPr>
          <p:cNvSpPr/>
          <p:nvPr/>
        </p:nvSpPr>
        <p:spPr>
          <a:xfrm>
            <a:off x="4773441" y="4133000"/>
            <a:ext cx="2645118" cy="294013"/>
          </a:xfrm>
          <a:prstGeom prst="rect">
            <a:avLst/>
          </a:prstGeom>
          <a:solidFill>
            <a:srgbClr val="178CC5"/>
          </a:solidFill>
          <a:ln>
            <a:solidFill>
              <a:srgbClr val="178CC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sp>
        <p:nvSpPr>
          <p:cNvPr id="24" name="CuadroTexto 23">
            <a:extLst>
              <a:ext uri="{FF2B5EF4-FFF2-40B4-BE49-F238E27FC236}">
                <a16:creationId xmlns:a16="http://schemas.microsoft.com/office/drawing/2014/main" id="{01E11C8B-8FDC-4C06-8B4C-10882975D92A}"/>
              </a:ext>
            </a:extLst>
          </p:cNvPr>
          <p:cNvSpPr txBox="1"/>
          <p:nvPr/>
        </p:nvSpPr>
        <p:spPr>
          <a:xfrm>
            <a:off x="4773441" y="3652252"/>
            <a:ext cx="264511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SemiBold" panose="00000700000000000000" pitchFamily="2" charset="0"/>
                <a:cs typeface="Mongolian Baiti" panose="03000500000000000000" pitchFamily="66" charset="0"/>
              </a:rPr>
              <a:t>MINISTERIO DE LA</a:t>
            </a:r>
          </a:p>
          <a:p>
            <a:pPr algn="ctr"/>
            <a:r>
              <a:rPr lang="es-MX" sz="1100" dirty="0">
                <a:solidFill>
                  <a:schemeClr val="bg1"/>
                </a:solidFill>
                <a:latin typeface="Montserrat SemiBold" panose="00000700000000000000" pitchFamily="2" charset="0"/>
                <a:cs typeface="Mongolian Baiti" panose="03000500000000000000" pitchFamily="66" charset="0"/>
              </a:rPr>
              <a:t>DEFENSA NACIONAL</a:t>
            </a:r>
            <a:endParaRPr lang="es-GT" sz="1100" dirty="0">
              <a:solidFill>
                <a:schemeClr val="bg1"/>
              </a:solidFill>
              <a:latin typeface="Montserrat SemiBold" panose="000007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25" name="CuadroTexto 24">
            <a:extLst>
              <a:ext uri="{FF2B5EF4-FFF2-40B4-BE49-F238E27FC236}">
                <a16:creationId xmlns:a16="http://schemas.microsoft.com/office/drawing/2014/main" id="{AF658E71-6E29-41C3-9162-D792232BF471}"/>
              </a:ext>
            </a:extLst>
          </p:cNvPr>
          <p:cNvSpPr txBox="1"/>
          <p:nvPr/>
        </p:nvSpPr>
        <p:spPr>
          <a:xfrm>
            <a:off x="4773440" y="4162002"/>
            <a:ext cx="2645119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MX" sz="1100" dirty="0">
                <a:solidFill>
                  <a:schemeClr val="bg1"/>
                </a:solidFill>
                <a:latin typeface="Montserrat SemiBold" panose="00000700000000000000" pitchFamily="2" charset="0"/>
                <a:cs typeface="Mongolian Baiti" panose="03000500000000000000" pitchFamily="66" charset="0"/>
              </a:rPr>
              <a:t>DIRECCIÓN GENERAL DE PRENSA</a:t>
            </a:r>
            <a:endParaRPr lang="es-GT" sz="1100" dirty="0">
              <a:solidFill>
                <a:schemeClr val="bg1"/>
              </a:solidFill>
              <a:latin typeface="Montserrat SemiBold" panose="00000700000000000000" pitchFamily="2" charset="0"/>
              <a:cs typeface="Mongolian Baiti" panose="03000500000000000000" pitchFamily="66" charset="0"/>
            </a:endParaRPr>
          </a:p>
        </p:txBody>
      </p:sp>
      <p:sp>
        <p:nvSpPr>
          <p:cNvPr id="26" name="Rectángulo 25">
            <a:extLst>
              <a:ext uri="{FF2B5EF4-FFF2-40B4-BE49-F238E27FC236}">
                <a16:creationId xmlns:a16="http://schemas.microsoft.com/office/drawing/2014/main" id="{AC86EC22-6102-45F5-A26E-FC0C351131B5}"/>
              </a:ext>
            </a:extLst>
          </p:cNvPr>
          <p:cNvSpPr/>
          <p:nvPr/>
        </p:nvSpPr>
        <p:spPr>
          <a:xfrm>
            <a:off x="4773441" y="3435891"/>
            <a:ext cx="2645119" cy="169277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GT"/>
          </a:p>
        </p:txBody>
      </p:sp>
      <p:pic>
        <p:nvPicPr>
          <p:cNvPr id="27" name="Imagen 26">
            <a:extLst>
              <a:ext uri="{FF2B5EF4-FFF2-40B4-BE49-F238E27FC236}">
                <a16:creationId xmlns:a16="http://schemas.microsoft.com/office/drawing/2014/main" id="{951D8B5A-9BCE-4822-AE5D-BC554004C1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1052"/>
          <a:stretch/>
        </p:blipFill>
        <p:spPr>
          <a:xfrm>
            <a:off x="4773440" y="1446489"/>
            <a:ext cx="2645121" cy="20983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5308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1257</TotalTime>
  <Words>266</Words>
  <Application>Microsoft Office PowerPoint</Application>
  <PresentationFormat>Panorámica</PresentationFormat>
  <Paragraphs>78</Paragraphs>
  <Slides>8</Slides>
  <Notes>2</Notes>
  <HiddenSlides>1</HiddenSlides>
  <MMClips>0</MMClips>
  <ScaleCrop>false</ScaleCrop>
  <HeadingPairs>
    <vt:vector size="6" baseType="variant">
      <vt:variant>
        <vt:lpstr>Fuentes usadas</vt:lpstr>
      </vt:variant>
      <vt:variant>
        <vt:i4>7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8</vt:i4>
      </vt:variant>
    </vt:vector>
  </HeadingPairs>
  <TitlesOfParts>
    <vt:vector size="16" baseType="lpstr">
      <vt:lpstr>.PingFang SC Regular</vt:lpstr>
      <vt:lpstr>Arial</vt:lpstr>
      <vt:lpstr>Calibri</vt:lpstr>
      <vt:lpstr>Calibri Light</vt:lpstr>
      <vt:lpstr>Montserrat</vt:lpstr>
      <vt:lpstr>Montserrat Medium</vt:lpstr>
      <vt:lpstr>Montserrat SemiBold</vt:lpstr>
      <vt:lpstr>Tema de Office</vt:lpstr>
      <vt:lpstr>COOPERACIÓN DEL EJÉRCITO A LA INFRAESTRUCTURA DEL PAÍS 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Romeo León</dc:creator>
  <cp:lastModifiedBy>em p</cp:lastModifiedBy>
  <cp:revision>66</cp:revision>
  <dcterms:created xsi:type="dcterms:W3CDTF">2020-01-14T01:41:24Z</dcterms:created>
  <dcterms:modified xsi:type="dcterms:W3CDTF">2023-06-14T16:42:15Z</dcterms:modified>
</cp:coreProperties>
</file>