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84" r:id="rId2"/>
    <p:sldId id="257" r:id="rId3"/>
    <p:sldId id="303" r:id="rId4"/>
    <p:sldId id="304" r:id="rId5"/>
    <p:sldId id="305" r:id="rId6"/>
    <p:sldId id="306" r:id="rId7"/>
    <p:sldId id="307" r:id="rId8"/>
    <p:sldId id="275" r:id="rId9"/>
    <p:sldId id="295" r:id="rId10"/>
    <p:sldId id="308" r:id="rId11"/>
    <p:sldId id="258" r:id="rId12"/>
    <p:sldId id="287" r:id="rId13"/>
    <p:sldId id="286" r:id="rId14"/>
    <p:sldId id="288" r:id="rId15"/>
    <p:sldId id="279" r:id="rId16"/>
    <p:sldId id="309" r:id="rId17"/>
    <p:sldId id="310" r:id="rId18"/>
    <p:sldId id="311" r:id="rId19"/>
    <p:sldId id="296" r:id="rId20"/>
    <p:sldId id="299" r:id="rId21"/>
    <p:sldId id="314" r:id="rId22"/>
    <p:sldId id="291" r:id="rId23"/>
    <p:sldId id="312" r:id="rId24"/>
    <p:sldId id="315" r:id="rId25"/>
    <p:sldId id="313" r:id="rId26"/>
    <p:sldId id="285" r:id="rId27"/>
    <p:sldId id="294" r:id="rId28"/>
  </p:sldIdLst>
  <p:sldSz cx="12192000" cy="6858000"/>
  <p:notesSz cx="7010400" cy="92964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2E3"/>
    <a:srgbClr val="192854"/>
    <a:srgbClr val="87C0D5"/>
    <a:srgbClr val="178CC5"/>
    <a:srgbClr val="062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2"/>
    <p:restoredTop sz="93992"/>
  </p:normalViewPr>
  <p:slideViewPr>
    <p:cSldViewPr snapToGrid="0" snapToObjects="1">
      <p:cViewPr varScale="1">
        <p:scale>
          <a:sx n="162" d="100"/>
          <a:sy n="162" d="100"/>
        </p:scale>
        <p:origin x="2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t\AppData\Local\Microsoft\Windows\INetCache\IE\4K4ZBK21\12-04-2023%20Cuadro%20Ampliacio&#769;n%20con%20reordenamientos%5b1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Hoja_de_c_lculo_de_Microsoft_Excel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92854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23B2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9F-4A8E-B9C2-E34C239E28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G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'Ingresos tributarios'!$D$7:$G$7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 vigente</c:v>
                </c:pt>
                <c:pt idx="3">
                  <c:v>2024 reajustado</c:v>
                </c:pt>
              </c:strCache>
            </c:strRef>
          </c:cat>
          <c:val>
            <c:numRef>
              <c:f>'Ingresos tributarios'!$D$8:$G$8</c:f>
              <c:numCache>
                <c:formatCode>#,##0.0</c:formatCode>
                <c:ptCount val="4"/>
                <c:pt idx="0">
                  <c:v>88579</c:v>
                </c:pt>
                <c:pt idx="1">
                  <c:v>95547.8</c:v>
                </c:pt>
                <c:pt idx="2">
                  <c:v>86247.6</c:v>
                </c:pt>
                <c:pt idx="3">
                  <c:v>99200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9F-4A8E-B9C2-E34C239E2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27"/>
        <c:axId val="350342208"/>
        <c:axId val="350341248"/>
      </c:barChart>
      <c:catAx>
        <c:axId val="35034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GT"/>
          </a:p>
        </c:txPr>
        <c:crossAx val="350341248"/>
        <c:crosses val="autoZero"/>
        <c:auto val="1"/>
        <c:lblAlgn val="ctr"/>
        <c:lblOffset val="100"/>
        <c:noMultiLvlLbl val="0"/>
      </c:catAx>
      <c:valAx>
        <c:axId val="350341248"/>
        <c:scaling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GT"/>
          </a:p>
        </c:txPr>
        <c:crossAx val="35034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23674138016895"/>
          <c:y val="8.4803542286533945E-2"/>
          <c:w val="0.52647488552343313"/>
          <c:h val="0.8204801983173311"/>
        </c:manualLayout>
      </c:layout>
      <c:pie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rgbClr val="23B2E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76-477F-9E56-7533303BCC8A}"/>
              </c:ext>
            </c:extLst>
          </c:dPt>
          <c:dPt>
            <c:idx val="1"/>
            <c:bubble3D val="0"/>
            <c:spPr>
              <a:solidFill>
                <a:srgbClr val="19285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76-477F-9E56-7533303BCC8A}"/>
              </c:ext>
            </c:extLst>
          </c:dPt>
          <c:dLbls>
            <c:dLbl>
              <c:idx val="0"/>
              <c:layout>
                <c:manualLayout>
                  <c:x val="-0.19217401727972092"/>
                  <c:y val="0.1324149316284083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76-477F-9E56-7533303BCC8A}"/>
                </c:ext>
              </c:extLst>
            </c:dLbl>
            <c:dLbl>
              <c:idx val="1"/>
              <c:layout>
                <c:manualLayout>
                  <c:x val="0.19348471945477314"/>
                  <c:y val="-0.1800641045187741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76-477F-9E56-7533303BCC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Hoja1!$B$43:$C$43</c:f>
              <c:strCache>
                <c:ptCount val="2"/>
                <c:pt idx="0">
                  <c:v>Ampliación
Rígida</c:v>
                </c:pt>
                <c:pt idx="1">
                  <c:v>Libre
Disponibilidad</c:v>
                </c:pt>
              </c:strCache>
            </c:strRef>
          </c:cat>
          <c:val>
            <c:numRef>
              <c:f>Hoja1!$B$44:$C$44</c:f>
              <c:numCache>
                <c:formatCode>#,##0.0</c:formatCode>
                <c:ptCount val="2"/>
                <c:pt idx="0">
                  <c:v>5002.8329999999996</c:v>
                </c:pt>
                <c:pt idx="1">
                  <c:v>9448.8673909999998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76-477F-9E56-7533303BC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s-G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64762415513119E-2"/>
          <c:y val="3.1507384654245851E-2"/>
          <c:w val="0.96199526232994614"/>
          <c:h val="0.883299288728247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Asignado</c:v>
                </c:pt>
              </c:strCache>
            </c:strRef>
          </c:tx>
          <c:spPr>
            <a:solidFill>
              <a:srgbClr val="1928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Hoja1!$A$6:$A$8</c:f>
              <c:strCache>
                <c:ptCount val="3"/>
                <c:pt idx="0">
                  <c:v>Funcionamiento</c:v>
                </c:pt>
                <c:pt idx="1">
                  <c:v>Inversión</c:v>
                </c:pt>
                <c:pt idx="2">
                  <c:v>Deuda</c:v>
                </c:pt>
              </c:strCache>
            </c:strRef>
          </c:cat>
          <c:val>
            <c:numRef>
              <c:f>Hoja1!$B$6:$B$8</c:f>
              <c:numCache>
                <c:formatCode>#,##0.0</c:formatCode>
                <c:ptCount val="3"/>
                <c:pt idx="0">
                  <c:v>80408.197859000007</c:v>
                </c:pt>
                <c:pt idx="1">
                  <c:v>20316.903212000001</c:v>
                </c:pt>
                <c:pt idx="2">
                  <c:v>16141.73474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74-42C4-AD19-0998AC45C871}"/>
            </c:ext>
          </c:extLst>
        </c:ser>
        <c:ser>
          <c:idx val="1"/>
          <c:order val="1"/>
          <c:tx>
            <c:strRef>
              <c:f>Hoja1!$C$4</c:f>
              <c:strCache>
                <c:ptCount val="1"/>
                <c:pt idx="0">
                  <c:v>Ampliación</c:v>
                </c:pt>
              </c:strCache>
            </c:strRef>
          </c:tx>
          <c:spPr>
            <a:solidFill>
              <a:srgbClr val="23B2E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1.4626118408601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7E-EA41-B4E3-832B7302D2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Hoja1!$A$6:$A$8</c:f>
              <c:strCache>
                <c:ptCount val="3"/>
                <c:pt idx="0">
                  <c:v>Funcionamiento</c:v>
                </c:pt>
                <c:pt idx="1">
                  <c:v>Inversión</c:v>
                </c:pt>
                <c:pt idx="2">
                  <c:v>Deuda</c:v>
                </c:pt>
              </c:strCache>
            </c:strRef>
          </c:cat>
          <c:val>
            <c:numRef>
              <c:f>Hoja1!$C$6:$C$8</c:f>
              <c:numCache>
                <c:formatCode>#,##0.0</c:formatCode>
                <c:ptCount val="3"/>
                <c:pt idx="0">
                  <c:v>7324.7437849999997</c:v>
                </c:pt>
                <c:pt idx="1">
                  <c:v>5014.9885459999996</c:v>
                </c:pt>
                <c:pt idx="2">
                  <c:v>2111.9680600000002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74-42C4-AD19-0998AC45C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1001439"/>
        <c:axId val="2039610847"/>
      </c:barChart>
      <c:catAx>
        <c:axId val="641001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GT"/>
          </a:p>
        </c:txPr>
        <c:crossAx val="2039610847"/>
        <c:crosses val="autoZero"/>
        <c:auto val="1"/>
        <c:lblAlgn val="ctr"/>
        <c:lblOffset val="100"/>
        <c:noMultiLvlLbl val="0"/>
      </c:catAx>
      <c:valAx>
        <c:axId val="2039610847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641001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020993269985829"/>
          <c:y val="0.12752439224346843"/>
          <c:w val="0.1976976476720208"/>
          <c:h val="0.133385977122601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G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s-G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42901792752935"/>
          <c:y val="3.4361471861471864E-2"/>
          <c:w val="0.77226899641078428"/>
          <c:h val="0.8482368326118325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9285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28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BE-454B-A696-22BBD4F4A14D}"/>
              </c:ext>
            </c:extLst>
          </c:dPt>
          <c:cat>
            <c:strRef>
              <c:f>Hoja1!$A$5</c:f>
              <c:strCache>
                <c:ptCount val="1"/>
                <c:pt idx="0">
                  <c:v>Presupuesto
Total</c:v>
                </c:pt>
              </c:strCache>
            </c:strRef>
          </c:cat>
          <c:val>
            <c:numRef>
              <c:f>Hoja1!$B$5</c:f>
              <c:numCache>
                <c:formatCode>#,##0.0</c:formatCode>
                <c:ptCount val="1"/>
                <c:pt idx="0">
                  <c:v>116866.83581100001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BE-454B-A696-22BBD4F4A14D}"/>
            </c:ext>
          </c:extLst>
        </c:ser>
        <c:ser>
          <c:idx val="1"/>
          <c:order val="1"/>
          <c:spPr>
            <a:solidFill>
              <a:srgbClr val="23B2E3"/>
            </a:solidFill>
            <a:ln>
              <a:noFill/>
            </a:ln>
            <a:effectLst/>
          </c:spPr>
          <c:invertIfNegative val="0"/>
          <c:cat>
            <c:strRef>
              <c:f>Hoja1!$A$5</c:f>
              <c:strCache>
                <c:ptCount val="1"/>
                <c:pt idx="0">
                  <c:v>Presupuesto
Total</c:v>
                </c:pt>
              </c:strCache>
            </c:strRef>
          </c:cat>
          <c:val>
            <c:numRef>
              <c:f>Hoja1!$C$5</c:f>
              <c:numCache>
                <c:formatCode>#,##0.0</c:formatCode>
                <c:ptCount val="1"/>
                <c:pt idx="0">
                  <c:v>14451.700390999998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BE-454B-A696-22BBD4F4A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53228831"/>
        <c:axId val="1900676063"/>
      </c:barChart>
      <c:catAx>
        <c:axId val="18532288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GT"/>
          </a:p>
        </c:txPr>
        <c:crossAx val="1900676063"/>
        <c:crosses val="autoZero"/>
        <c:auto val="1"/>
        <c:lblAlgn val="ctr"/>
        <c:lblOffset val="100"/>
        <c:noMultiLvlLbl val="0"/>
      </c:catAx>
      <c:valAx>
        <c:axId val="1900676063"/>
        <c:scaling>
          <c:orientation val="minMax"/>
          <c:min val="50000"/>
        </c:scaling>
        <c:delete val="1"/>
        <c:axPos val="l"/>
        <c:numFmt formatCode="#,##0.0" sourceLinked="1"/>
        <c:majorTickMark val="out"/>
        <c:minorTickMark val="none"/>
        <c:tickLblPos val="nextTo"/>
        <c:crossAx val="185322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Verdana" panose="020B0604030504040204" pitchFamily="34" charset="0"/>
          <a:ea typeface="Verdana" panose="020B0604030504040204" pitchFamily="34" charset="0"/>
        </a:defRPr>
      </a:pPr>
      <a:endParaRPr lang="es-GT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s-GT" sz="1200" b="1" dirty="0"/>
              <a:t>Carga Tributaria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GT"/>
        </a:p>
      </c:txPr>
    </c:title>
    <c:autoTitleDeleted val="0"/>
    <c:plotArea>
      <c:layout>
        <c:manualLayout>
          <c:layoutTarget val="inner"/>
          <c:xMode val="edge"/>
          <c:yMode val="edge"/>
          <c:x val="1.0353047839296182E-3"/>
          <c:y val="0.19810851963149087"/>
          <c:w val="0.99517138203785793"/>
          <c:h val="0.6797816903457034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928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Hoja1!$B$3:$F$3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</c:strRef>
          </c:cat>
          <c:val>
            <c:numRef>
              <c:f>Hoja1!$B$4:$F$4</c:f>
              <c:numCache>
                <c:formatCode>#,##0.0</c:formatCode>
                <c:ptCount val="5"/>
                <c:pt idx="0">
                  <c:v>10.044515245389704</c:v>
                </c:pt>
                <c:pt idx="1">
                  <c:v>11.664466816897971</c:v>
                </c:pt>
                <c:pt idx="2">
                  <c:v>11.954492755482619</c:v>
                </c:pt>
                <c:pt idx="3">
                  <c:v>11.679887474153748</c:v>
                </c:pt>
                <c:pt idx="4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11-431B-86C3-0FFD60283820}"/>
            </c:ext>
          </c:extLst>
        </c:ser>
        <c:ser>
          <c:idx val="1"/>
          <c:order val="1"/>
          <c:spPr>
            <a:solidFill>
              <a:srgbClr val="23B2E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11-431B-86C3-0FFD6028382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11-431B-86C3-0FFD6028382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11-431B-86C3-0FFD602838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11-431B-86C3-0FFD6028382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911-431B-86C3-0FFD602838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Hoja1!$B$3:$F$3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</c:strRef>
          </c:cat>
          <c:val>
            <c:numRef>
              <c:f>Hoja1!$B$5:$F$5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#,##0.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11-431B-86C3-0FFD60283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9288112"/>
        <c:axId val="381823664"/>
      </c:barChart>
      <c:catAx>
        <c:axId val="379288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GT"/>
          </a:p>
        </c:txPr>
        <c:crossAx val="381823664"/>
        <c:crosses val="autoZero"/>
        <c:auto val="1"/>
        <c:lblAlgn val="ctr"/>
        <c:lblOffset val="100"/>
        <c:noMultiLvlLbl val="0"/>
      </c:catAx>
      <c:valAx>
        <c:axId val="381823664"/>
        <c:scaling>
          <c:orientation val="minMax"/>
          <c:max val="12"/>
        </c:scaling>
        <c:delete val="1"/>
        <c:axPos val="l"/>
        <c:numFmt formatCode="#,##0.0" sourceLinked="1"/>
        <c:majorTickMark val="none"/>
        <c:minorTickMark val="none"/>
        <c:tickLblPos val="nextTo"/>
        <c:crossAx val="37928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s-G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s-GT" sz="1200" b="1" dirty="0"/>
              <a:t>Gasto Total**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GT"/>
        </a:p>
      </c:txPr>
    </c:title>
    <c:autoTitleDeleted val="0"/>
    <c:plotArea>
      <c:layout>
        <c:manualLayout>
          <c:layoutTarget val="inner"/>
          <c:xMode val="edge"/>
          <c:yMode val="edge"/>
          <c:x val="1.3215525641146923E-2"/>
          <c:y val="6.7066491974509992E-2"/>
          <c:w val="0.97356894871770616"/>
          <c:h val="0.8025805037462139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9285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2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AD7-4F11-89E7-3892253F5E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Hoja1!$B$3:$F$3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</c:strRef>
          </c:cat>
          <c:val>
            <c:numRef>
              <c:f>Hoja1!$B$7:$F$7</c:f>
              <c:numCache>
                <c:formatCode>#,##0.0</c:formatCode>
                <c:ptCount val="5"/>
                <c:pt idx="0">
                  <c:v>15.58498933351235</c:v>
                </c:pt>
                <c:pt idx="1">
                  <c:v>13.465550051262726</c:v>
                </c:pt>
                <c:pt idx="2">
                  <c:v>14.268598159085405</c:v>
                </c:pt>
                <c:pt idx="3">
                  <c:v>13.721151794008055</c:v>
                </c:pt>
                <c:pt idx="4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D7-4F11-89E7-3892253F5E26}"/>
            </c:ext>
          </c:extLst>
        </c:ser>
        <c:ser>
          <c:idx val="1"/>
          <c:order val="1"/>
          <c:spPr>
            <a:solidFill>
              <a:srgbClr val="23B2E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D7-4F11-89E7-3892253F5E2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D7-4F11-89E7-3892253F5E2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D7-4F11-89E7-3892253F5E2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D7-4F11-89E7-3892253F5E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Hoja1!$B$3:$F$3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</c:strRef>
          </c:cat>
          <c:val>
            <c:numRef>
              <c:f>Hoja1!$B$8:$F$8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#,##0.0">
                  <c:v>1.6999999999999993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AD7-4F11-89E7-3892253F5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9288112"/>
        <c:axId val="381823664"/>
      </c:barChart>
      <c:catAx>
        <c:axId val="379288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GT"/>
          </a:p>
        </c:txPr>
        <c:crossAx val="381823664"/>
        <c:crosses val="autoZero"/>
        <c:auto val="1"/>
        <c:lblAlgn val="ctr"/>
        <c:lblOffset val="100"/>
        <c:noMultiLvlLbl val="0"/>
      </c:catAx>
      <c:valAx>
        <c:axId val="38182366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37928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s-G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s-GT" sz="1200" b="1" dirty="0">
                <a:solidFill>
                  <a:schemeClr val="tx1"/>
                </a:solidFill>
              </a:rPr>
              <a:t>Déficit Presupuestario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GT"/>
        </a:p>
      </c:txPr>
    </c:title>
    <c:autoTitleDeleted val="0"/>
    <c:plotArea>
      <c:layout>
        <c:manualLayout>
          <c:layoutTarget val="inner"/>
          <c:xMode val="edge"/>
          <c:yMode val="edge"/>
          <c:x val="1.2673871086500033E-2"/>
          <c:y val="7.2398190045248875E-2"/>
          <c:w val="0.97465225782699993"/>
          <c:h val="0.7656171995372433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928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Hoja1!$B$3:$F$3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</c:strRef>
          </c:cat>
          <c:val>
            <c:numRef>
              <c:f>Hoja1!$B$9:$F$9</c:f>
              <c:numCache>
                <c:formatCode>#,##0.0</c:formatCode>
                <c:ptCount val="5"/>
                <c:pt idx="0">
                  <c:v>4.9095622542518003</c:v>
                </c:pt>
                <c:pt idx="1">
                  <c:v>1.16179864559279</c:v>
                </c:pt>
                <c:pt idx="2">
                  <c:v>1.6953336787858799</c:v>
                </c:pt>
                <c:pt idx="3">
                  <c:v>1.2506007005701401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B-4042-9168-12328134E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9288112"/>
        <c:axId val="381823664"/>
      </c:barChart>
      <c:catAx>
        <c:axId val="379288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GT"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GT"/>
          </a:p>
        </c:txPr>
        <c:crossAx val="381823664"/>
        <c:crosses val="autoZero"/>
        <c:auto val="1"/>
        <c:lblAlgn val="ctr"/>
        <c:lblOffset val="100"/>
        <c:noMultiLvlLbl val="0"/>
      </c:catAx>
      <c:valAx>
        <c:axId val="38182366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37928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s-G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r>
              <a:rPr lang="es-GT" sz="1200" b="1" dirty="0"/>
              <a:t>Saldo de la Deuda Pública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es-GT"/>
        </a:p>
      </c:txPr>
    </c:title>
    <c:autoTitleDeleted val="0"/>
    <c:plotArea>
      <c:layout>
        <c:manualLayout>
          <c:layoutTarget val="inner"/>
          <c:xMode val="edge"/>
          <c:yMode val="edge"/>
          <c:x val="2.3348903054068008E-2"/>
          <c:y val="0.23076727347991288"/>
          <c:w val="0.95232826431216944"/>
          <c:h val="0.613953773339255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9285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23B2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6F-499A-8040-1156EFE1A5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Hoja1!$B$3:$F$3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2024***</c:v>
                </c:pt>
              </c:strCache>
            </c:strRef>
          </c:cat>
          <c:val>
            <c:numRef>
              <c:f>Hoja1!$B$12:$F$12</c:f>
              <c:numCache>
                <c:formatCode>#,##0.0</c:formatCode>
                <c:ptCount val="5"/>
                <c:pt idx="0">
                  <c:v>31.5</c:v>
                </c:pt>
                <c:pt idx="1">
                  <c:v>30.6</c:v>
                </c:pt>
                <c:pt idx="2">
                  <c:v>29</c:v>
                </c:pt>
                <c:pt idx="3">
                  <c:v>27.2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6F-499A-8040-1156EFE1A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77038384"/>
        <c:axId val="2116032368"/>
      </c:barChart>
      <c:catAx>
        <c:axId val="377038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GT"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GT"/>
          </a:p>
        </c:txPr>
        <c:crossAx val="2116032368"/>
        <c:crosses val="autoZero"/>
        <c:auto val="1"/>
        <c:lblAlgn val="ctr"/>
        <c:lblOffset val="100"/>
        <c:noMultiLvlLbl val="0"/>
      </c:catAx>
      <c:valAx>
        <c:axId val="211603236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37703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  <a:cs typeface="Times New Roman" panose="02020603050405020304" pitchFamily="18" charset="0"/>
        </a:defRPr>
      </a:pPr>
      <a:endParaRPr lang="es-G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0.10958</cdr:x>
      <cdr:y>0.05772</cdr:y>
    </cdr:from>
    <cdr:to>
      <cdr:x>0.25377</cdr:x>
      <cdr:y>0.12089</cdr:y>
    </cdr:to>
    <cdr:sp macro="" textlink="">
      <cdr:nvSpPr>
        <cdr:cNvPr id="2" name="CuadroTexto 3">
          <a:extLst xmlns:a="http://schemas.openxmlformats.org/drawingml/2006/main">
            <a:ext uri="{FF2B5EF4-FFF2-40B4-BE49-F238E27FC236}">
              <a16:creationId xmlns:a16="http://schemas.microsoft.com/office/drawing/2014/main" id="{A2B757D9-CD41-4A73-9B79-68E6A2857DB8}"/>
            </a:ext>
          </a:extLst>
        </cdr:cNvPr>
        <cdr:cNvSpPr txBox="1"/>
      </cdr:nvSpPr>
      <cdr:spPr>
        <a:xfrm xmlns:a="http://schemas.openxmlformats.org/drawingml/2006/main">
          <a:off x="800103" y="278671"/>
          <a:ext cx="1052726" cy="3049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7500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87,732.9</a:t>
          </a:r>
        </a:p>
      </cdr:txBody>
    </cdr:sp>
  </cdr:relSizeAnchor>
  <cdr:relSizeAnchor xmlns:cdr="http://schemas.openxmlformats.org/drawingml/2006/chartDrawing">
    <cdr:from>
      <cdr:x>0.4306</cdr:x>
      <cdr:y>0.61415</cdr:y>
    </cdr:from>
    <cdr:to>
      <cdr:x>0.57382</cdr:x>
      <cdr:y>0.67825</cdr:y>
    </cdr:to>
    <cdr:sp macro="" textlink="">
      <cdr:nvSpPr>
        <cdr:cNvPr id="3" name="CuadroTexto 3">
          <a:extLst xmlns:a="http://schemas.openxmlformats.org/drawingml/2006/main">
            <a:ext uri="{FF2B5EF4-FFF2-40B4-BE49-F238E27FC236}">
              <a16:creationId xmlns:a16="http://schemas.microsoft.com/office/drawing/2014/main" id="{8539F33A-7221-4F74-8B58-9F7FF11D8433}"/>
            </a:ext>
          </a:extLst>
        </cdr:cNvPr>
        <cdr:cNvSpPr txBox="1"/>
      </cdr:nvSpPr>
      <cdr:spPr>
        <a:xfrm xmlns:a="http://schemas.openxmlformats.org/drawingml/2006/main">
          <a:off x="3143981" y="2965139"/>
          <a:ext cx="1045648" cy="3094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7500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25,331.9</a:t>
          </a:r>
        </a:p>
      </cdr:txBody>
    </cdr:sp>
  </cdr:relSizeAnchor>
  <cdr:relSizeAnchor xmlns:cdr="http://schemas.openxmlformats.org/drawingml/2006/chartDrawing">
    <cdr:from>
      <cdr:x>0.75161</cdr:x>
      <cdr:y>0.6615</cdr:y>
    </cdr:from>
    <cdr:to>
      <cdr:x>0.90256</cdr:x>
      <cdr:y>0.72503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A3E961B5-3F42-4CAD-872B-7E92C6F55921}"/>
            </a:ext>
          </a:extLst>
        </cdr:cNvPr>
        <cdr:cNvSpPr txBox="1"/>
      </cdr:nvSpPr>
      <cdr:spPr>
        <a:xfrm xmlns:a="http://schemas.openxmlformats.org/drawingml/2006/main">
          <a:off x="5487785" y="3193739"/>
          <a:ext cx="1102143" cy="3067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7500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18,253.7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0.32651</cdr:x>
      <cdr:y>0.02863</cdr:y>
    </cdr:from>
    <cdr:to>
      <cdr:x>0.68188</cdr:x>
      <cdr:y>0.08461</cdr:y>
    </cdr:to>
    <cdr:sp macro="" textlink="">
      <cdr:nvSpPr>
        <cdr:cNvPr id="2" name="CuadroTexto 3">
          <a:extLst xmlns:a="http://schemas.openxmlformats.org/drawingml/2006/main">
            <a:ext uri="{FF2B5EF4-FFF2-40B4-BE49-F238E27FC236}">
              <a16:creationId xmlns:a16="http://schemas.microsoft.com/office/drawing/2014/main" id="{A2B757D9-CD41-4A73-9B79-68E6A2857DB8}"/>
            </a:ext>
          </a:extLst>
        </cdr:cNvPr>
        <cdr:cNvSpPr txBox="1"/>
      </cdr:nvSpPr>
      <cdr:spPr>
        <a:xfrm xmlns:a="http://schemas.openxmlformats.org/drawingml/2006/main">
          <a:off x="1001570" y="159557"/>
          <a:ext cx="1090119" cy="3119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75000"/>
          </a:schemeClr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200" b="1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131,318.5</a:t>
          </a:r>
        </a:p>
      </cdr:txBody>
    </cdr:sp>
  </cdr:relSizeAnchor>
  <cdr:relSizeAnchor xmlns:cdr="http://schemas.openxmlformats.org/drawingml/2006/chartDrawing">
    <cdr:from>
      <cdr:x>0.2768</cdr:x>
      <cdr:y>0.54406</cdr:y>
    </cdr:from>
    <cdr:to>
      <cdr:x>0.71142</cdr:x>
      <cdr:y>0.62817</cdr:y>
    </cdr:to>
    <cdr:sp macro="" textlink="">
      <cdr:nvSpPr>
        <cdr:cNvPr id="3" name="CuadroTexto 3">
          <a:extLst xmlns:a="http://schemas.openxmlformats.org/drawingml/2006/main">
            <a:ext uri="{FF2B5EF4-FFF2-40B4-BE49-F238E27FC236}">
              <a16:creationId xmlns:a16="http://schemas.microsoft.com/office/drawing/2014/main" id="{6772F40B-F33D-4599-BB2B-2E7F62C0FAB6}"/>
            </a:ext>
          </a:extLst>
        </cdr:cNvPr>
        <cdr:cNvSpPr txBox="1"/>
      </cdr:nvSpPr>
      <cdr:spPr>
        <a:xfrm xmlns:a="http://schemas.openxmlformats.org/drawingml/2006/main">
          <a:off x="746125" y="2413000"/>
          <a:ext cx="1171574" cy="3730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116,866.8</a:t>
          </a:r>
        </a:p>
      </cdr:txBody>
    </cdr:sp>
  </cdr:relSizeAnchor>
  <cdr:relSizeAnchor xmlns:cdr="http://schemas.openxmlformats.org/drawingml/2006/chartDrawing">
    <cdr:from>
      <cdr:x>0.26973</cdr:x>
      <cdr:y>0.15749</cdr:y>
    </cdr:from>
    <cdr:to>
      <cdr:x>0.70436</cdr:x>
      <cdr:y>0.2416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772F40B-F33D-4599-BB2B-2E7F62C0FAB6}"/>
            </a:ext>
          </a:extLst>
        </cdr:cNvPr>
        <cdr:cNvSpPr txBox="1"/>
      </cdr:nvSpPr>
      <cdr:spPr>
        <a:xfrm xmlns:a="http://schemas.openxmlformats.org/drawingml/2006/main">
          <a:off x="727075" y="698500"/>
          <a:ext cx="1171574" cy="3730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400" b="1">
              <a:latin typeface="Verdana" panose="020B0604030504040204" pitchFamily="34" charset="0"/>
              <a:ea typeface="Verdana" panose="020B0604030504040204" pitchFamily="34" charset="0"/>
            </a:rPr>
            <a:t>14,451.7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EBECB-582C-4791-976B-D50EF7D2E912}" type="datetimeFigureOut">
              <a:rPr lang="es-GT" smtClean="0"/>
              <a:t>29/05/24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4B99B-DA84-41C3-B0C8-BB02A5242E4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708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68D219-53F7-4EF7-A9B0-A6CE1D1F913E}" type="slidenum">
              <a:rPr lang="es-GT" smtClean="0"/>
              <a:t>16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80908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68D219-53F7-4EF7-A9B0-A6CE1D1F913E}" type="slidenum">
              <a:rPr lang="es-GT" smtClean="0"/>
              <a:t>17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5410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29/05/24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A2EACE8-FDE9-1889-60C1-CCCAE71BAE98}"/>
              </a:ext>
            </a:extLst>
          </p:cNvPr>
          <p:cNvGrpSpPr/>
          <p:nvPr userDrawn="1"/>
        </p:nvGrpSpPr>
        <p:grpSpPr>
          <a:xfrm>
            <a:off x="-114000" y="6782658"/>
            <a:ext cx="12420000" cy="108000"/>
            <a:chOff x="-114000" y="6750000"/>
            <a:chExt cx="12420000" cy="1080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DF2DBC3-E9EF-0FB4-2B1A-F9C484F64399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0BFC410E-C339-5554-7700-73536EFE2570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280BBAD7-9373-115E-513D-4B88A9E06CA2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B3FAEFD-25DB-6CF9-1574-3C2B9B69D986}"/>
              </a:ext>
            </a:extLst>
          </p:cNvPr>
          <p:cNvGrpSpPr/>
          <p:nvPr userDrawn="1"/>
        </p:nvGrpSpPr>
        <p:grpSpPr>
          <a:xfrm>
            <a:off x="10499269" y="-277588"/>
            <a:ext cx="1420586" cy="1539068"/>
            <a:chOff x="10499269" y="-277588"/>
            <a:chExt cx="1420586" cy="1539068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98ADDD7D-626C-65F8-7C79-FE5CE376A492}"/>
                </a:ext>
              </a:extLst>
            </p:cNvPr>
            <p:cNvSpPr/>
            <p:nvPr/>
          </p:nvSpPr>
          <p:spPr>
            <a:xfrm>
              <a:off x="10499269" y="-277588"/>
              <a:ext cx="1420586" cy="1539068"/>
            </a:xfrm>
            <a:prstGeom prst="rect">
              <a:avLst/>
            </a:prstGeom>
            <a:solidFill>
              <a:srgbClr val="1928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17F5606-B76A-5162-50DD-1830701786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82512" y="121920"/>
              <a:ext cx="1054100" cy="108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29/05/24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29/05/24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29/05/24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0CE3493-CE7C-AAAB-A273-128579EC8BCE}"/>
              </a:ext>
            </a:extLst>
          </p:cNvPr>
          <p:cNvGrpSpPr/>
          <p:nvPr userDrawn="1"/>
        </p:nvGrpSpPr>
        <p:grpSpPr>
          <a:xfrm rot="16200000">
            <a:off x="-3505383" y="3375000"/>
            <a:ext cx="7010766" cy="108000"/>
            <a:chOff x="-114000" y="6750000"/>
            <a:chExt cx="12420000" cy="1080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5570B56D-DE24-F6B4-9427-94CDDED3ECCE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42315C9C-2F82-7D5E-38A8-480A8D4E3397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7F3CCBAB-4010-75C5-E4ED-70B1450E6E4F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A5CEA49-48B8-3C04-1508-3712BB766367}"/>
              </a:ext>
            </a:extLst>
          </p:cNvPr>
          <p:cNvGrpSpPr/>
          <p:nvPr userDrawn="1"/>
        </p:nvGrpSpPr>
        <p:grpSpPr>
          <a:xfrm>
            <a:off x="10499269" y="-277588"/>
            <a:ext cx="1420586" cy="1539068"/>
            <a:chOff x="10499269" y="-277588"/>
            <a:chExt cx="1420586" cy="1539068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B812EC3-DC08-1185-3D14-4C30B60EA5DE}"/>
                </a:ext>
              </a:extLst>
            </p:cNvPr>
            <p:cNvSpPr/>
            <p:nvPr/>
          </p:nvSpPr>
          <p:spPr>
            <a:xfrm>
              <a:off x="10499269" y="-277588"/>
              <a:ext cx="1420586" cy="1539068"/>
            </a:xfrm>
            <a:prstGeom prst="rect">
              <a:avLst/>
            </a:prstGeom>
            <a:solidFill>
              <a:srgbClr val="1928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6FCAC8F2-E8E9-A802-C8F3-5274CCD15A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82512" y="121920"/>
              <a:ext cx="1054100" cy="1081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29/05/24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29/05/24</a:t>
            </a:fld>
            <a:endParaRPr lang="es-GT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29/05/24</a:t>
            </a:fld>
            <a:endParaRPr lang="es-GT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29/05/24</a:t>
            </a:fld>
            <a:endParaRPr lang="es-GT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29/05/24</a:t>
            </a:fld>
            <a:endParaRPr lang="es-GT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29/05/24</a:t>
            </a:fld>
            <a:endParaRPr lang="es-GT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29/05/24</a:t>
            </a:fld>
            <a:endParaRPr lang="es-GT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t>29/05/24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69519C6-B3F3-1F22-17F9-FB4B869EB98C}"/>
              </a:ext>
            </a:extLst>
          </p:cNvPr>
          <p:cNvSpPr/>
          <p:nvPr/>
        </p:nvSpPr>
        <p:spPr>
          <a:xfrm>
            <a:off x="-57665" y="-74140"/>
            <a:ext cx="12307330" cy="7006281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68032F-1410-0E24-2443-69AE57336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51345"/>
            <a:ext cx="7772400" cy="25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5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8063F58-EF7C-D7F6-577F-04EDD9975D1D}"/>
              </a:ext>
            </a:extLst>
          </p:cNvPr>
          <p:cNvSpPr txBox="1"/>
          <p:nvPr/>
        </p:nvSpPr>
        <p:spPr>
          <a:xfrm>
            <a:off x="7559675" y="2890391"/>
            <a:ext cx="35528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el lado de los egresos</a:t>
            </a:r>
            <a:endParaRPr lang="es-GT" sz="32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9DE6A33-3C6B-C4B0-7A9C-018BEA59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69" y="2123481"/>
            <a:ext cx="6882731" cy="2611038"/>
          </a:xfrm>
        </p:spPr>
        <p:txBody>
          <a:bodyPr>
            <a:noAutofit/>
          </a:bodyPr>
          <a:lstStyle/>
          <a:p>
            <a:r>
              <a:rPr lang="es-MX" sz="36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Cambios a observar con el reajuste del presupuesto</a:t>
            </a:r>
            <a:endParaRPr lang="es-GT" sz="3600" b="1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A405A34-F1CF-CAA0-E4F3-D706BB8B3960}"/>
              </a:ext>
            </a:extLst>
          </p:cNvPr>
          <p:cNvCxnSpPr/>
          <p:nvPr/>
        </p:nvCxnSpPr>
        <p:spPr>
          <a:xfrm>
            <a:off x="7023100" y="2123481"/>
            <a:ext cx="0" cy="261103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47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E1BEC5B-DDD0-FC47-5349-0DC02AF4BA8F}"/>
              </a:ext>
            </a:extLst>
          </p:cNvPr>
          <p:cNvSpPr/>
          <p:nvPr/>
        </p:nvSpPr>
        <p:spPr>
          <a:xfrm>
            <a:off x="1429313" y="3943290"/>
            <a:ext cx="100864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Q950.3 millones </a:t>
            </a:r>
            <a:r>
              <a:rPr lang="es-MX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MX" sz="16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Ministerio de Comunicaciones, Infraestructura y Vivienda</a:t>
            </a:r>
            <a:r>
              <a:rPr lang="es-MX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para fortalecer la red vial, el mantenimiento y construcción de infraestructura estratégica que propicie el transporte seguro, oportuno y eficaz de personas y bienes. Asimismo, los primeros recursos para el rescate del Aeropuerto Internacional La Aurora.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A23B51A-AC51-5418-752E-5D14DA4A9DB5}"/>
              </a:ext>
            </a:extLst>
          </p:cNvPr>
          <p:cNvSpPr txBox="1">
            <a:spLocks/>
          </p:cNvSpPr>
          <p:nvPr/>
        </p:nvSpPr>
        <p:spPr>
          <a:xfrm>
            <a:off x="432722" y="340566"/>
            <a:ext cx="9673550" cy="90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Fomento a la inversión y el empleo</a:t>
            </a:r>
          </a:p>
          <a:p>
            <a:pPr algn="l"/>
            <a:r>
              <a:rPr lang="es-MX" sz="2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(Aproximadamente Q5,434.3 millones)</a:t>
            </a:r>
            <a:endParaRPr lang="es-GT" sz="20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8A214CB-4474-4CF2-B528-55579BF99897}"/>
              </a:ext>
            </a:extLst>
          </p:cNvPr>
          <p:cNvSpPr/>
          <p:nvPr/>
        </p:nvSpPr>
        <p:spPr>
          <a:xfrm>
            <a:off x="1524714" y="1701856"/>
            <a:ext cx="100036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Q1,675.0 millones </a:t>
            </a:r>
            <a:r>
              <a:rPr lang="es-MX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asignación extraordinaria para proyectos de agua, saneamiento, drenajes y caminos rurales; educación y salud, los cuales se ejecutarán a través de los </a:t>
            </a:r>
            <a:r>
              <a:rPr lang="es-MX" sz="16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Consejos Departamentales de Desarrollo (CODEDE).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D344025A-8B38-418A-A640-DF79C2E54D7C}"/>
              </a:ext>
            </a:extLst>
          </p:cNvPr>
          <p:cNvSpPr/>
          <p:nvPr/>
        </p:nvSpPr>
        <p:spPr>
          <a:xfrm>
            <a:off x="1481339" y="5384505"/>
            <a:ext cx="100036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Q500.0 millones </a:t>
            </a:r>
            <a:r>
              <a:rPr lang="es-MX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poner en marcha el </a:t>
            </a:r>
            <a:r>
              <a:rPr lang="es-MX" sz="16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Fondo para la Primera Vivienda</a:t>
            </a:r>
            <a:r>
              <a:rPr lang="es-MX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el cual será administrado por El Crédito Hipotecario Nacional de Guatemala (CHN), con el objetivo de financiar a familias que carezcan de vivienda y tengan un ingreso menor a cuatro salarios mínimos.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85CC5C3-F415-436B-5996-173024D66558}"/>
              </a:ext>
            </a:extLst>
          </p:cNvPr>
          <p:cNvSpPr/>
          <p:nvPr/>
        </p:nvSpPr>
        <p:spPr>
          <a:xfrm>
            <a:off x="1483009" y="2955840"/>
            <a:ext cx="10003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Q1,676.6 millones </a:t>
            </a:r>
            <a:r>
              <a:rPr lang="es-MX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incrementan los recursos del situado constitucional destinado a las </a:t>
            </a:r>
            <a:r>
              <a:rPr lang="es-MX" sz="16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municipalidades </a:t>
            </a:r>
            <a:r>
              <a:rPr lang="es-MX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todo el país, que podrá ser utilizado para la inversión local.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4E6A5A4-9325-8B39-AD08-862E2C88780B}"/>
              </a:ext>
            </a:extLst>
          </p:cNvPr>
          <p:cNvSpPr/>
          <p:nvPr/>
        </p:nvSpPr>
        <p:spPr>
          <a:xfrm>
            <a:off x="432722" y="1591927"/>
            <a:ext cx="944714" cy="944714"/>
          </a:xfrm>
          <a:prstGeom prst="ellipse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1DE823E-CAC9-24B3-5362-5E5CEB8E32B0}"/>
              </a:ext>
            </a:extLst>
          </p:cNvPr>
          <p:cNvSpPr/>
          <p:nvPr/>
        </p:nvSpPr>
        <p:spPr>
          <a:xfrm>
            <a:off x="443355" y="2745093"/>
            <a:ext cx="944714" cy="944714"/>
          </a:xfrm>
          <a:prstGeom prst="ellipse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F2F9500-7EBC-5561-9695-7A1E22025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58" y="2914596"/>
            <a:ext cx="605707" cy="60570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ACDD7B8-1894-F29A-ECB2-2A9B352AC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21" y="1750052"/>
            <a:ext cx="550520" cy="642273"/>
          </a:xfrm>
          <a:prstGeom prst="rect">
            <a:avLst/>
          </a:prstGeom>
        </p:spPr>
      </p:pic>
      <p:sp>
        <p:nvSpPr>
          <p:cNvPr id="22" name="Elipse 21">
            <a:extLst>
              <a:ext uri="{FF2B5EF4-FFF2-40B4-BE49-F238E27FC236}">
                <a16:creationId xmlns:a16="http://schemas.microsoft.com/office/drawing/2014/main" id="{97B137AF-1B5F-A037-D895-20BEFCBA5089}"/>
              </a:ext>
            </a:extLst>
          </p:cNvPr>
          <p:cNvSpPr/>
          <p:nvPr/>
        </p:nvSpPr>
        <p:spPr>
          <a:xfrm>
            <a:off x="443355" y="3943290"/>
            <a:ext cx="944714" cy="944714"/>
          </a:xfrm>
          <a:prstGeom prst="ellipse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2F411B5-CD1A-6E90-C7EC-45AAE1810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32" y="4096670"/>
            <a:ext cx="637953" cy="637953"/>
          </a:xfrm>
          <a:prstGeom prst="rect">
            <a:avLst/>
          </a:prstGeom>
        </p:spPr>
      </p:pic>
      <p:sp>
        <p:nvSpPr>
          <p:cNvPr id="24" name="Elipse 23">
            <a:extLst>
              <a:ext uri="{FF2B5EF4-FFF2-40B4-BE49-F238E27FC236}">
                <a16:creationId xmlns:a16="http://schemas.microsoft.com/office/drawing/2014/main" id="{11022355-B81D-5443-90D8-13D98AE76462}"/>
              </a:ext>
            </a:extLst>
          </p:cNvPr>
          <p:cNvSpPr/>
          <p:nvPr/>
        </p:nvSpPr>
        <p:spPr>
          <a:xfrm>
            <a:off x="432722" y="5189016"/>
            <a:ext cx="944714" cy="944714"/>
          </a:xfrm>
          <a:prstGeom prst="ellipse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5E00887-63E2-0AE3-4F5E-137DBE9EE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03" y="5384505"/>
            <a:ext cx="611192" cy="6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4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18A214CB-4474-4CF2-B528-55579BF99897}"/>
              </a:ext>
            </a:extLst>
          </p:cNvPr>
          <p:cNvSpPr/>
          <p:nvPr/>
        </p:nvSpPr>
        <p:spPr>
          <a:xfrm>
            <a:off x="1561050" y="1813395"/>
            <a:ext cx="9411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Q272.0 millones </a:t>
            </a:r>
            <a:r>
              <a:rPr lang="es-ES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</a:t>
            </a:r>
            <a:r>
              <a:rPr lang="es-ES" sz="16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dotaciones, servicios e infraestructura para sistemas de agua potable, saneamiento y ambiente</a:t>
            </a:r>
            <a:r>
              <a:rPr lang="es-ES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el Ministerio de Desarrollo social.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75FA80D0-FBE9-44B4-80F5-394D1E03FE7E}"/>
              </a:ext>
            </a:extLst>
          </p:cNvPr>
          <p:cNvSpPr/>
          <p:nvPr/>
        </p:nvSpPr>
        <p:spPr>
          <a:xfrm>
            <a:off x="1570171" y="4353529"/>
            <a:ext cx="94112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Q250.0 millones </a:t>
            </a:r>
            <a:r>
              <a:rPr lang="es-ES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destinados para </a:t>
            </a:r>
            <a:r>
              <a:rPr lang="es-ES" sz="16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aumentar la calidad de los proyectos de inversión pública, en cuanto al diseño, beneficios sociales y tiempo de ejecución (</a:t>
            </a:r>
            <a:r>
              <a:rPr lang="es-ES" sz="1600" b="1" dirty="0" err="1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preinversión</a:t>
            </a:r>
            <a:r>
              <a:rPr lang="es-ES" sz="16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), </a:t>
            </a:r>
            <a:r>
              <a:rPr lang="es-ES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priorizando estudios relacionados con la construcción de líneas de metro (Línea Azul del Sistema de Transporte Masivo Urbano (Mixco-Obelisco) y la Línea Blanca (Sur-Norte), infraestructura hospitalaria, educativa y cultural; infraestructura económica como caminos rurales y carreteras, entre otros.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C2DCB06-2EE4-59B4-9500-D273C4912EC4}"/>
              </a:ext>
            </a:extLst>
          </p:cNvPr>
          <p:cNvSpPr/>
          <p:nvPr/>
        </p:nvSpPr>
        <p:spPr>
          <a:xfrm>
            <a:off x="1561050" y="3167390"/>
            <a:ext cx="94112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Q87.0 millones </a:t>
            </a:r>
            <a:r>
              <a:rPr lang="es-ES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invertir en </a:t>
            </a:r>
            <a:r>
              <a:rPr lang="es-ES" sz="16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infraestructura de riego</a:t>
            </a:r>
            <a:r>
              <a:rPr lang="es-ES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 el apoyo a la producción agrícola, pecuaria e hidrobiológica.</a:t>
            </a:r>
            <a:endParaRPr lang="es-ES" sz="1600" b="1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ES" sz="1600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04873C8-C662-20BD-B486-1B0141B242A3}"/>
              </a:ext>
            </a:extLst>
          </p:cNvPr>
          <p:cNvSpPr/>
          <p:nvPr/>
        </p:nvSpPr>
        <p:spPr>
          <a:xfrm>
            <a:off x="432722" y="4537145"/>
            <a:ext cx="944714" cy="944714"/>
          </a:xfrm>
          <a:prstGeom prst="ellipse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C9F22D0-A626-D741-C56F-6FE5AA769D26}"/>
              </a:ext>
            </a:extLst>
          </p:cNvPr>
          <p:cNvSpPr txBox="1">
            <a:spLocks/>
          </p:cNvSpPr>
          <p:nvPr/>
        </p:nvSpPr>
        <p:spPr>
          <a:xfrm>
            <a:off x="432722" y="472805"/>
            <a:ext cx="9673550" cy="90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Fomento a la inversión y el empleo</a:t>
            </a:r>
          </a:p>
          <a:p>
            <a:pPr algn="l"/>
            <a:r>
              <a:rPr lang="es-MX" sz="2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(Aproximadamente Q5,434.3 millones)</a:t>
            </a:r>
            <a:endParaRPr lang="es-GT" sz="20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3324824-DB5A-7F6A-00E9-7D96586AB8DF}"/>
              </a:ext>
            </a:extLst>
          </p:cNvPr>
          <p:cNvSpPr/>
          <p:nvPr/>
        </p:nvSpPr>
        <p:spPr>
          <a:xfrm>
            <a:off x="453987" y="2952894"/>
            <a:ext cx="944714" cy="944714"/>
          </a:xfrm>
          <a:prstGeom prst="ellipse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B173866-48DB-C5B3-35AD-89E4ED394FA5}"/>
              </a:ext>
            </a:extLst>
          </p:cNvPr>
          <p:cNvSpPr/>
          <p:nvPr/>
        </p:nvSpPr>
        <p:spPr>
          <a:xfrm>
            <a:off x="485884" y="1666355"/>
            <a:ext cx="944714" cy="944714"/>
          </a:xfrm>
          <a:prstGeom prst="ellipse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A33CC7-FBB3-F837-7166-AC20AC21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94" y="1877102"/>
            <a:ext cx="523220" cy="52322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381DCE-22D4-B571-5B7F-E7FD8CB89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27" y="3092970"/>
            <a:ext cx="616387" cy="61638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39430DF-AD5A-44EA-9771-F20478CEF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81" y="4749314"/>
            <a:ext cx="495595" cy="52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2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33DDC065-C4FA-4E47-8113-02E9BFA282F2}"/>
              </a:ext>
            </a:extLst>
          </p:cNvPr>
          <p:cNvSpPr/>
          <p:nvPr/>
        </p:nvSpPr>
        <p:spPr>
          <a:xfrm>
            <a:off x="1999590" y="1363474"/>
            <a:ext cx="91141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Asignación programada para dar cumplimiento a la </a:t>
            </a:r>
            <a:r>
              <a:rPr lang="es-MX" sz="14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Ley para la atención integral del Cáncer.</a:t>
            </a:r>
            <a:endParaRPr lang="es-GT" sz="1400" b="1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Priorizar la compra o adquisición de medicamentos, productos farmacéuticos, equipo médico-quirúrgico e insumos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 de Salud Escolar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s-GT" sz="1400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7179FE8-100C-4924-9D56-DEB0C2DD6431}"/>
              </a:ext>
            </a:extLst>
          </p:cNvPr>
          <p:cNvSpPr/>
          <p:nvPr/>
        </p:nvSpPr>
        <p:spPr>
          <a:xfrm>
            <a:off x="2020856" y="3032279"/>
            <a:ext cx="9217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Remozamiento de 5,900 escuelas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Garantizar la mejora de la cobertura y calidad educativa</a:t>
            </a:r>
            <a:endParaRPr lang="es-GT" sz="1400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582A516-1EBA-45B9-ADD7-3A115B9CC06F}"/>
              </a:ext>
            </a:extLst>
          </p:cNvPr>
          <p:cNvSpPr/>
          <p:nvPr/>
        </p:nvSpPr>
        <p:spPr>
          <a:xfrm>
            <a:off x="1999588" y="4011395"/>
            <a:ext cx="93212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Garantizar traslado de fondos a beneficiarios actuales y ampliar la cobertura en 40,000 nuevos beneficiarios del </a:t>
            </a:r>
            <a:r>
              <a:rPr lang="es-GT" sz="14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 de Aporte Económico al Adulto Mayor (Q320 millones)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Aumentar las pensiones del </a:t>
            </a:r>
            <a:r>
              <a:rPr lang="es-GT" sz="14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Régimen de</a:t>
            </a:r>
            <a:r>
              <a:rPr lang="es-GT" sz="14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GT" sz="14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Clases Pasivas Civiles del Estado (Q300 millones) </a:t>
            </a:r>
            <a:r>
              <a:rPr lang="es-GT" sz="14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entre 8 y 10%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Garantizar el pago a los veteranos militares según la </a:t>
            </a:r>
            <a:r>
              <a:rPr lang="es-MX" sz="14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Ley Temporal de Desarrollo Integral (Q490 millones)</a:t>
            </a:r>
            <a:endParaRPr lang="es-GT" sz="1400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0991C23-1E9B-49CA-9332-ECA791427096}"/>
              </a:ext>
            </a:extLst>
          </p:cNvPr>
          <p:cNvSpPr/>
          <p:nvPr/>
        </p:nvSpPr>
        <p:spPr>
          <a:xfrm>
            <a:off x="1999588" y="5601494"/>
            <a:ext cx="89633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GT" sz="1400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Abarcará proyectos de piso de cemento y letrinización en viviendas de hogares en pobreza y extrema pobreza; así como dotación de alimentos para mitigar el hambre estacional</a:t>
            </a:r>
            <a:endParaRPr lang="es-GT" sz="1400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461A1EE-992B-40F9-908D-09F77EB23736}"/>
              </a:ext>
            </a:extLst>
          </p:cNvPr>
          <p:cNvSpPr/>
          <p:nvPr/>
        </p:nvSpPr>
        <p:spPr>
          <a:xfrm>
            <a:off x="2124372" y="994142"/>
            <a:ext cx="4757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Salud: Q1,841.6 millones</a:t>
            </a:r>
            <a:endParaRPr lang="es-GT" sz="2000" b="1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8264B7D-ACAC-478E-B2C1-6BD43E1E2D43}"/>
              </a:ext>
            </a:extLst>
          </p:cNvPr>
          <p:cNvSpPr/>
          <p:nvPr/>
        </p:nvSpPr>
        <p:spPr>
          <a:xfrm>
            <a:off x="2088176" y="2696630"/>
            <a:ext cx="9875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Educación: Q1,364.3 millones</a:t>
            </a:r>
            <a:endParaRPr lang="es-GT" sz="2000" b="1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CC06F812-B773-49BA-918F-C52BF3ADA38D}"/>
              </a:ext>
            </a:extLst>
          </p:cNvPr>
          <p:cNvSpPr/>
          <p:nvPr/>
        </p:nvSpPr>
        <p:spPr>
          <a:xfrm>
            <a:off x="2124371" y="3770978"/>
            <a:ext cx="9217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Seguridad y protección social (Q1,110.0 millones)</a:t>
            </a:r>
            <a:endParaRPr lang="es-GT" sz="2000" b="1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02D8ED3E-34C2-4424-A4CB-BF421EC7919B}"/>
              </a:ext>
            </a:extLst>
          </p:cNvPr>
          <p:cNvSpPr/>
          <p:nvPr/>
        </p:nvSpPr>
        <p:spPr>
          <a:xfrm>
            <a:off x="2124372" y="5494526"/>
            <a:ext cx="6641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Seguridad Alimentaria (Q311.8 millones) </a:t>
            </a:r>
            <a:endParaRPr lang="es-GT" sz="2000" b="1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EDBCEDC-0455-38DE-0064-58F662EA3B86}"/>
              </a:ext>
            </a:extLst>
          </p:cNvPr>
          <p:cNvSpPr txBox="1">
            <a:spLocks/>
          </p:cNvSpPr>
          <p:nvPr/>
        </p:nvSpPr>
        <p:spPr>
          <a:xfrm>
            <a:off x="432722" y="158827"/>
            <a:ext cx="9673550" cy="90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Fomento al bienestar social</a:t>
            </a:r>
          </a:p>
          <a:p>
            <a:pPr algn="l"/>
            <a:r>
              <a:rPr lang="es-MX" sz="2000" dirty="0">
                <a:solidFill>
                  <a:srgbClr val="23B2E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(Aproximadamente Q4,612.7 millones)</a:t>
            </a:r>
          </a:p>
          <a:p>
            <a:pPr algn="l"/>
            <a:endParaRPr lang="es-MX" sz="2000" b="1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55E3EE5-E8CF-03D1-88F0-79342CA16A6C}"/>
              </a:ext>
            </a:extLst>
          </p:cNvPr>
          <p:cNvSpPr/>
          <p:nvPr/>
        </p:nvSpPr>
        <p:spPr>
          <a:xfrm>
            <a:off x="736116" y="1062163"/>
            <a:ext cx="944714" cy="944714"/>
          </a:xfrm>
          <a:prstGeom prst="ellipse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A2F4D88-9C6A-2120-EAC9-E6F1DEB6ADF2}"/>
              </a:ext>
            </a:extLst>
          </p:cNvPr>
          <p:cNvSpPr/>
          <p:nvPr/>
        </p:nvSpPr>
        <p:spPr>
          <a:xfrm>
            <a:off x="714851" y="2657047"/>
            <a:ext cx="944714" cy="944714"/>
          </a:xfrm>
          <a:prstGeom prst="ellipse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60D34A2-879C-1FB2-651D-B0CD14BC1251}"/>
              </a:ext>
            </a:extLst>
          </p:cNvPr>
          <p:cNvSpPr/>
          <p:nvPr/>
        </p:nvSpPr>
        <p:spPr>
          <a:xfrm>
            <a:off x="786651" y="3837261"/>
            <a:ext cx="944714" cy="944714"/>
          </a:xfrm>
          <a:prstGeom prst="ellipse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759879B-4652-3FE3-2964-095310D63EEC}"/>
              </a:ext>
            </a:extLst>
          </p:cNvPr>
          <p:cNvSpPr/>
          <p:nvPr/>
        </p:nvSpPr>
        <p:spPr>
          <a:xfrm>
            <a:off x="768013" y="5432145"/>
            <a:ext cx="944714" cy="944714"/>
          </a:xfrm>
          <a:prstGeom prst="ellipse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C2A4F83-BE3A-0907-7CA8-860739A05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27" y="1252623"/>
            <a:ext cx="635886" cy="6069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69A0921-02F2-6AE9-757A-6F0EC7091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5" y="2818484"/>
            <a:ext cx="489245" cy="56649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2ECE41-F3FC-7F29-480E-35530244E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98" y="4007903"/>
            <a:ext cx="521143" cy="6034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7690B2-9809-E877-6CF7-55EDE7075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50" y="5611807"/>
            <a:ext cx="554919" cy="46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>
            <a:extLst>
              <a:ext uri="{FF2B5EF4-FFF2-40B4-BE49-F238E27FC236}">
                <a16:creationId xmlns:a16="http://schemas.microsoft.com/office/drawing/2014/main" id="{7A327235-9A3D-451B-9488-BBA93A3BE461}"/>
              </a:ext>
            </a:extLst>
          </p:cNvPr>
          <p:cNvSpPr txBox="1">
            <a:spLocks/>
          </p:cNvSpPr>
          <p:nvPr/>
        </p:nvSpPr>
        <p:spPr>
          <a:xfrm>
            <a:off x="513619" y="432775"/>
            <a:ext cx="7992623" cy="107704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es-GT" sz="2000" b="1" dirty="0" err="1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ortalecimiento</a:t>
            </a:r>
            <a:r>
              <a:rPr lang="es-GT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la seguridad, defensa y justicia</a:t>
            </a:r>
          </a:p>
          <a:p>
            <a:pPr algn="l"/>
            <a:r>
              <a:rPr lang="es-MX" sz="2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(Aproximadamente Q4,516.7 millones)</a:t>
            </a:r>
            <a:endParaRPr lang="es-GT" sz="20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A68EFFE-19E8-4FA8-8E26-010FBBFF12C1}"/>
              </a:ext>
            </a:extLst>
          </p:cNvPr>
          <p:cNvGrpSpPr/>
          <p:nvPr/>
        </p:nvGrpSpPr>
        <p:grpSpPr>
          <a:xfrm>
            <a:off x="-114000" y="6782658"/>
            <a:ext cx="12420000" cy="108000"/>
            <a:chOff x="-114000" y="6750000"/>
            <a:chExt cx="12420000" cy="10800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F65B656-64AF-4762-A440-111C0C12FB10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FF530A4-67EB-4F1F-BE26-3FF8F7292CEC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05518B0A-589E-4D3D-B783-C4344D2A2CD0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69235F4-6108-2D87-F4E1-A0ACA3B14914}"/>
              </a:ext>
            </a:extLst>
          </p:cNvPr>
          <p:cNvSpPr txBox="1"/>
          <p:nvPr/>
        </p:nvSpPr>
        <p:spPr>
          <a:xfrm>
            <a:off x="1606973" y="1921145"/>
            <a:ext cx="92943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 logran garantizar los aportes extraordinarios aprobados para 2023 en el presupuesto del </a:t>
            </a:r>
            <a:r>
              <a:rPr lang="es-ES" sz="1600" b="1" i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Organismo Judicial</a:t>
            </a:r>
            <a:r>
              <a:rPr lang="es-ES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(Q1,394.0 millones), la </a:t>
            </a:r>
            <a:r>
              <a:rPr lang="es-ES" sz="1600" b="1" i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Corte de Constitucionalidad </a:t>
            </a:r>
            <a:r>
              <a:rPr lang="es-ES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(Q188.7 millones) y el </a:t>
            </a:r>
            <a:r>
              <a:rPr lang="es-ES" sz="1600" b="1" i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Ministerio Público </a:t>
            </a:r>
            <a:r>
              <a:rPr lang="es-ES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(Q1,919.2 millones).</a:t>
            </a:r>
          </a:p>
          <a:p>
            <a:pPr marL="171450" lvl="0" indent="-171450" algn="just">
              <a:buFontTx/>
              <a:buChar char="-"/>
            </a:pPr>
            <a:endParaRPr lang="es-ES" sz="1600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buFontTx/>
              <a:buChar char="-"/>
            </a:pPr>
            <a:endParaRPr lang="es-ES" sz="1600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buFontTx/>
              <a:buChar char="-"/>
            </a:pPr>
            <a:r>
              <a:rPr lang="es-ES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 mejoran los presupuestos del </a:t>
            </a:r>
            <a:r>
              <a:rPr lang="es-ES" sz="1600" b="1" i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Instituto de la Defensa Pública Penal </a:t>
            </a:r>
            <a:r>
              <a:rPr lang="es-ES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(Q34.5 millones), el </a:t>
            </a:r>
            <a:r>
              <a:rPr lang="es-ES" sz="1600" b="1" i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Instituto Nacional de Ciencias Forenses </a:t>
            </a:r>
            <a:r>
              <a:rPr lang="es-ES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(Q7.6 millones), el </a:t>
            </a:r>
            <a:r>
              <a:rPr lang="es-ES" sz="1600" b="1" i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Instituto de la Víctima</a:t>
            </a:r>
            <a:r>
              <a:rPr lang="es-ES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(Q21.0 millones), así como al </a:t>
            </a:r>
            <a:r>
              <a:rPr lang="es-ES" sz="1600" b="1" i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Organismo Judicial </a:t>
            </a:r>
            <a:r>
              <a:rPr lang="es-ES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(Q336.0 millones)</a:t>
            </a:r>
            <a:r>
              <a:rPr lang="es-ES" sz="16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y  la </a:t>
            </a:r>
            <a:r>
              <a:rPr lang="es-ES" sz="1600" b="1" i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Corte de Constitucionalidad </a:t>
            </a:r>
            <a:r>
              <a:rPr lang="es-ES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(Q16.8 millones).</a:t>
            </a:r>
          </a:p>
          <a:p>
            <a:pPr marL="171450" lvl="0" indent="-171450" algn="just">
              <a:buFontTx/>
              <a:buChar char="-"/>
            </a:pPr>
            <a:endParaRPr lang="es-ES" sz="1600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buFontTx/>
              <a:buChar char="-"/>
            </a:pPr>
            <a:r>
              <a:rPr lang="es-ES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 mejora la asignación presupuestaria para el </a:t>
            </a:r>
            <a:r>
              <a:rPr lang="es-ES" sz="1600" b="1" i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Ministerio de Gobernación</a:t>
            </a:r>
            <a:r>
              <a:rPr lang="es-ES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por Q370.4 millones,</a:t>
            </a:r>
            <a:r>
              <a:rPr lang="es-ES" sz="16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para  fortalecer la presencia policial y reducción de la violencia, y del </a:t>
            </a:r>
            <a:r>
              <a:rPr lang="es-ES" sz="1600" b="1" i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Ministerio de la Defensa Nacional </a:t>
            </a:r>
            <a:r>
              <a:rPr lang="es-ES" sz="1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por Q279.3 millones, para el mejor cumplimiento de sus fines. 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6687D29D-5E52-C773-7756-711C83A701BA}"/>
              </a:ext>
            </a:extLst>
          </p:cNvPr>
          <p:cNvSpPr/>
          <p:nvPr/>
        </p:nvSpPr>
        <p:spPr>
          <a:xfrm>
            <a:off x="588335" y="1880542"/>
            <a:ext cx="944714" cy="944714"/>
          </a:xfrm>
          <a:prstGeom prst="ellipse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6962DEF6-EEAB-DCF6-1914-4386E3D42321}"/>
              </a:ext>
            </a:extLst>
          </p:cNvPr>
          <p:cNvSpPr/>
          <p:nvPr/>
        </p:nvSpPr>
        <p:spPr>
          <a:xfrm>
            <a:off x="588335" y="3162202"/>
            <a:ext cx="944714" cy="944714"/>
          </a:xfrm>
          <a:prstGeom prst="ellipse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3A99ECD-94D3-57AF-B259-6357D55207BE}"/>
              </a:ext>
            </a:extLst>
          </p:cNvPr>
          <p:cNvSpPr/>
          <p:nvPr/>
        </p:nvSpPr>
        <p:spPr>
          <a:xfrm>
            <a:off x="588335" y="4419794"/>
            <a:ext cx="944714" cy="944714"/>
          </a:xfrm>
          <a:prstGeom prst="ellipse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85786B-4DA6-3262-B2AB-EAC775D1C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33" y="1980907"/>
            <a:ext cx="652517" cy="6525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ECAAEE7-68D3-E8DE-8A85-A9F295FA5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88" y="3344539"/>
            <a:ext cx="580040" cy="5800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72C44A8-A1CD-420E-88FF-379DFA27A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72" y="4549580"/>
            <a:ext cx="548356" cy="63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1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A499A8D5-DB44-2711-D5B7-AA49C0EDA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55" y="256786"/>
            <a:ext cx="646627" cy="63085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674EE7F1-A8EB-4E08-2CEE-5B3AD9EBD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69" y="1662480"/>
            <a:ext cx="607199" cy="638741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EB2EB4C-22EB-4419-BD30-62855BFA1438}"/>
              </a:ext>
            </a:extLst>
          </p:cNvPr>
          <p:cNvSpPr/>
          <p:nvPr/>
        </p:nvSpPr>
        <p:spPr>
          <a:xfrm>
            <a:off x="2024585" y="2400714"/>
            <a:ext cx="64155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Ministerio de Relaciones Exteriores (Q131.0 millones)</a:t>
            </a:r>
            <a:endParaRPr lang="es-GT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Mejora de la atención de los guatemaltecos en el extranjero</a:t>
            </a:r>
            <a:endParaRPr lang="es-G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D37DAD7-8430-49D4-8836-21C5924FBE08}"/>
              </a:ext>
            </a:extLst>
          </p:cNvPr>
          <p:cNvSpPr/>
          <p:nvPr/>
        </p:nvSpPr>
        <p:spPr>
          <a:xfrm>
            <a:off x="2024585" y="5273903"/>
            <a:ext cx="6180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Ministerio de Desarrollo Social </a:t>
            </a:r>
            <a:endParaRPr lang="es-GT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Ampliación de cobertura y mejoras de los servicios de ayuda y </a:t>
            </a:r>
          </a:p>
          <a:p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protección de la población guatemalteca más vulnerable</a:t>
            </a:r>
            <a:endParaRPr lang="es-G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E2C9778B-F867-4957-8A0A-0EC0F2B2F8AC}"/>
              </a:ext>
            </a:extLst>
          </p:cNvPr>
          <p:cNvSpPr/>
          <p:nvPr/>
        </p:nvSpPr>
        <p:spPr>
          <a:xfrm>
            <a:off x="2024585" y="1352671"/>
            <a:ext cx="61802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Presidencia y Secretarías (Q101.7 millones)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Fortalecimiento de las capacidades institucionales, con el objetivo de brindar mejores servicios a la población</a:t>
            </a:r>
            <a:endParaRPr lang="es-G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49C9276F-2B3E-4BA0-8B90-ED079DF42C5D}"/>
              </a:ext>
            </a:extLst>
          </p:cNvPr>
          <p:cNvSpPr/>
          <p:nvPr/>
        </p:nvSpPr>
        <p:spPr>
          <a:xfrm>
            <a:off x="2024585" y="4145887"/>
            <a:ext cx="63258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Servicios de la Deuda Pública (Q2,112.0 millones)</a:t>
            </a:r>
            <a:endParaRPr lang="es-GT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s-GT" sz="1400" dirty="0">
                <a:latin typeface="Verdana" panose="020B0604030504040204" pitchFamily="34" charset="0"/>
                <a:ea typeface="Verdana" panose="020B0604030504040204" pitchFamily="34" charset="0"/>
              </a:rPr>
              <a:t>signación para cubrir los compromisos adquiridos y garantizar  </a:t>
            </a:r>
          </a:p>
          <a:p>
            <a:r>
              <a:rPr lang="es-GT" sz="1400" dirty="0">
                <a:latin typeface="Verdana" panose="020B0604030504040204" pitchFamily="34" charset="0"/>
                <a:ea typeface="Verdana" panose="020B0604030504040204" pitchFamily="34" charset="0"/>
              </a:rPr>
              <a:t>la estabilidad macrofiscal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D7761126-001A-4B33-BD1A-9368ECB21F62}"/>
              </a:ext>
            </a:extLst>
          </p:cNvPr>
          <p:cNvSpPr/>
          <p:nvPr/>
        </p:nvSpPr>
        <p:spPr>
          <a:xfrm>
            <a:off x="2024585" y="3233314"/>
            <a:ext cx="77409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Ministerio de Cultura y Deportes (Q136.3 millones)</a:t>
            </a:r>
            <a:endParaRPr lang="es-GT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Preservación del patrimonio cultural</a:t>
            </a:r>
            <a:endParaRPr lang="es-G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AC8E3BF-801A-4A68-C9CE-3774F706A691}"/>
              </a:ext>
            </a:extLst>
          </p:cNvPr>
          <p:cNvSpPr txBox="1">
            <a:spLocks/>
          </p:cNvSpPr>
          <p:nvPr/>
        </p:nvSpPr>
        <p:spPr>
          <a:xfrm>
            <a:off x="492354" y="379612"/>
            <a:ext cx="7992623" cy="8502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Otros Aportes </a:t>
            </a:r>
            <a:endParaRPr lang="es-GT" sz="20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90AD7B7E-886F-1EFF-A9C7-8FCFCEEA028F}"/>
              </a:ext>
            </a:extLst>
          </p:cNvPr>
          <p:cNvSpPr/>
          <p:nvPr/>
        </p:nvSpPr>
        <p:spPr>
          <a:xfrm>
            <a:off x="798443" y="1321084"/>
            <a:ext cx="757736" cy="757736"/>
          </a:xfrm>
          <a:prstGeom prst="ellipse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90530E5-81E3-51C2-2110-DF429E5A38F7}"/>
              </a:ext>
            </a:extLst>
          </p:cNvPr>
          <p:cNvSpPr/>
          <p:nvPr/>
        </p:nvSpPr>
        <p:spPr>
          <a:xfrm>
            <a:off x="798443" y="2298845"/>
            <a:ext cx="757736" cy="757736"/>
          </a:xfrm>
          <a:prstGeom prst="ellipse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AE468BF-1F07-D919-9939-D388DE284B27}"/>
              </a:ext>
            </a:extLst>
          </p:cNvPr>
          <p:cNvSpPr/>
          <p:nvPr/>
        </p:nvSpPr>
        <p:spPr>
          <a:xfrm>
            <a:off x="798443" y="3170715"/>
            <a:ext cx="757736" cy="757736"/>
          </a:xfrm>
          <a:prstGeom prst="ellipse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2A7AC10-1510-55BB-F266-CBCF1C534D53}"/>
              </a:ext>
            </a:extLst>
          </p:cNvPr>
          <p:cNvSpPr/>
          <p:nvPr/>
        </p:nvSpPr>
        <p:spPr>
          <a:xfrm>
            <a:off x="809076" y="4106380"/>
            <a:ext cx="757736" cy="757736"/>
          </a:xfrm>
          <a:prstGeom prst="ellipse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3EE5471-10FC-5CB4-E961-0AD3C23AC0A0}"/>
              </a:ext>
            </a:extLst>
          </p:cNvPr>
          <p:cNvSpPr/>
          <p:nvPr/>
        </p:nvSpPr>
        <p:spPr>
          <a:xfrm>
            <a:off x="809076" y="5233431"/>
            <a:ext cx="757736" cy="757736"/>
          </a:xfrm>
          <a:prstGeom prst="ellipse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E38E2D0-8045-5C17-8D1C-9FDA2CFD1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59" y="1424407"/>
            <a:ext cx="480369" cy="48036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B5D8874-4C1E-0868-1D06-424E2C543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59" y="2517258"/>
            <a:ext cx="520848" cy="32328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68504A-98AD-48C4-FD5B-7BF298BC8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653" y="3297529"/>
            <a:ext cx="445257" cy="48978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B9D3CD0-EED0-0EA1-1A31-39316FC6A5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934" y="4226492"/>
            <a:ext cx="431800" cy="47498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87F842B-C34C-648C-64A7-0C43507BB2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995" y="5359739"/>
            <a:ext cx="455133" cy="45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8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819F83F-2C30-41F1-829E-C7892FBA2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249181"/>
              </p:ext>
            </p:extLst>
          </p:nvPr>
        </p:nvGraphicFramePr>
        <p:xfrm>
          <a:off x="347880" y="1183961"/>
          <a:ext cx="11265966" cy="5200730"/>
        </p:xfrm>
        <a:graphic>
          <a:graphicData uri="http://schemas.openxmlformats.org/drawingml/2006/table">
            <a:tbl>
              <a:tblPr/>
              <a:tblGrid>
                <a:gridCol w="2650231">
                  <a:extLst>
                    <a:ext uri="{9D8B030D-6E8A-4147-A177-3AD203B41FA5}">
                      <a16:colId xmlns:a16="http://schemas.microsoft.com/office/drawing/2014/main" val="2351470411"/>
                    </a:ext>
                  </a:extLst>
                </a:gridCol>
                <a:gridCol w="2236651">
                  <a:extLst>
                    <a:ext uri="{9D8B030D-6E8A-4147-A177-3AD203B41FA5}">
                      <a16:colId xmlns:a16="http://schemas.microsoft.com/office/drawing/2014/main" val="3113797205"/>
                    </a:ext>
                  </a:extLst>
                </a:gridCol>
                <a:gridCol w="2051364">
                  <a:extLst>
                    <a:ext uri="{9D8B030D-6E8A-4147-A177-3AD203B41FA5}">
                      <a16:colId xmlns:a16="http://schemas.microsoft.com/office/drawing/2014/main" val="2772252462"/>
                    </a:ext>
                  </a:extLst>
                </a:gridCol>
                <a:gridCol w="2091069">
                  <a:extLst>
                    <a:ext uri="{9D8B030D-6E8A-4147-A177-3AD203B41FA5}">
                      <a16:colId xmlns:a16="http://schemas.microsoft.com/office/drawing/2014/main" val="2194546298"/>
                    </a:ext>
                  </a:extLst>
                </a:gridCol>
                <a:gridCol w="2236651">
                  <a:extLst>
                    <a:ext uri="{9D8B030D-6E8A-4147-A177-3AD203B41FA5}">
                      <a16:colId xmlns:a16="http://schemas.microsoft.com/office/drawing/2014/main" val="2831740164"/>
                    </a:ext>
                  </a:extLst>
                </a:gridCol>
              </a:tblGrid>
              <a:tr h="459692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Entidad</a:t>
                      </a:r>
                    </a:p>
                  </a:txBody>
                  <a:tcPr marL="8275" marR="8275" marT="8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Presupuesto</a:t>
                      </a:r>
                      <a:br>
                        <a:rPr lang="es-G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G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Apertura</a:t>
                      </a:r>
                    </a:p>
                  </a:txBody>
                  <a:tcPr marL="8275" marR="8275" marT="8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Reordenamiento</a:t>
                      </a:r>
                      <a:br>
                        <a:rPr lang="es-G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G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Neto</a:t>
                      </a:r>
                    </a:p>
                  </a:txBody>
                  <a:tcPr marL="8275" marR="8275" marT="8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Ampliación</a:t>
                      </a:r>
                    </a:p>
                  </a:txBody>
                  <a:tcPr marL="8275" marR="8275" marT="8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Presupuesto </a:t>
                      </a:r>
                      <a:br>
                        <a:rPr lang="es-G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G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Ampliado</a:t>
                      </a:r>
                    </a:p>
                  </a:txBody>
                  <a:tcPr marL="8275" marR="8275" marT="8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2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91062"/>
                  </a:ext>
                </a:extLst>
              </a:tr>
              <a:tr h="290896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8275" marR="8275" marT="8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B2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400" b="1" i="0" u="none" strike="noStrike" dirty="0">
                          <a:effectLst/>
                          <a:latin typeface="Verdana" panose="020B0604030504040204" pitchFamily="34" charset="0"/>
                        </a:rPr>
                        <a:t>116,866,835,811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B2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400" b="1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B2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400" b="1" i="0" u="none" strike="noStrike" dirty="0">
                          <a:effectLst/>
                          <a:latin typeface="Verdana" panose="020B0604030504040204" pitchFamily="34" charset="0"/>
                        </a:rPr>
                        <a:t>14,451,700,391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B2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400" b="1" i="0" u="none" strike="noStrike" dirty="0">
                          <a:effectLst/>
                          <a:latin typeface="Verdana" panose="020B0604030504040204" pitchFamily="34" charset="0"/>
                        </a:rPr>
                        <a:t>131,318,536,202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B2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129453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Presidencia</a:t>
                      </a:r>
                    </a:p>
                  </a:txBody>
                  <a:tcPr marL="99295" marR="8275" marT="8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205,000,000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12,836,902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217,836,902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7293542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M. de Rel. Exteriores</a:t>
                      </a:r>
                    </a:p>
                  </a:txBody>
                  <a:tcPr marL="99295" marR="8275" marT="8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739,785,000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131,017,169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870,802,169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1413693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M. de Gobernación</a:t>
                      </a:r>
                    </a:p>
                  </a:txBody>
                  <a:tcPr marL="99295" marR="8275" marT="8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7,383,481,000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370,402,550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7,753,883,550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3202544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M. de la Defensa</a:t>
                      </a:r>
                    </a:p>
                  </a:txBody>
                  <a:tcPr marL="99295" marR="8275" marT="8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3,222,251,260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279,292,821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3,501,544,081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6267553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M. de Finanzas</a:t>
                      </a:r>
                    </a:p>
                  </a:txBody>
                  <a:tcPr marL="99295" marR="8275" marT="8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397,020,000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397,020,000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2321853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M. de Educación</a:t>
                      </a:r>
                    </a:p>
                  </a:txBody>
                  <a:tcPr marL="99295" marR="8275" marT="8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22,254,422,300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8,971,584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1,355,344,978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23,618,738,862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9607219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M. de Salud</a:t>
                      </a:r>
                    </a:p>
                  </a:txBody>
                  <a:tcPr marL="99295" marR="8275" marT="8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12,053,413,000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742,822,867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1,098,777,183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13,895,013,050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9117494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M. de Trabajo</a:t>
                      </a:r>
                    </a:p>
                  </a:txBody>
                  <a:tcPr marL="99295" marR="8275" marT="8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1,413,475,000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295,000,000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147,260,000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1,855,735,000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7514443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M. de Economía</a:t>
                      </a:r>
                    </a:p>
                  </a:txBody>
                  <a:tcPr marL="99295" marR="8275" marT="8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497,004,000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497,004,000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4640765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M. de Agricultura</a:t>
                      </a:r>
                    </a:p>
                  </a:txBody>
                  <a:tcPr marL="99295" marR="8275" marT="8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1,514,204,100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-176,843,000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407,042,835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1,744,403,935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4156782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M. de Comunicaciones</a:t>
                      </a:r>
                    </a:p>
                  </a:txBody>
                  <a:tcPr marL="99295" marR="8275" marT="8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5,791,630,000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950,259,200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6,741,889,200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6390499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effectLst/>
                          <a:latin typeface="Verdana" panose="020B0604030504040204" pitchFamily="34" charset="0"/>
                        </a:rPr>
                        <a:t>M. de Energía y Minas</a:t>
                      </a:r>
                    </a:p>
                  </a:txBody>
                  <a:tcPr marL="99295" marR="8275" marT="8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242,687,000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242,687,000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8789614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M. de Cultura</a:t>
                      </a:r>
                    </a:p>
                  </a:txBody>
                  <a:tcPr marL="99295" marR="8275" marT="8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672,675,000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25,000,000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111,337,906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809,012,906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0482928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Secretarías</a:t>
                      </a:r>
                    </a:p>
                  </a:txBody>
                  <a:tcPr marL="99295" marR="8275" marT="8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1,433,993,411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88,881,440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1,522,874,851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8893723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M. de Ambiente</a:t>
                      </a:r>
                    </a:p>
                  </a:txBody>
                  <a:tcPr marL="99295" marR="8275" marT="8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277,580,000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-35,000,000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242,580,000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9420048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Obligaciones*</a:t>
                      </a:r>
                    </a:p>
                  </a:txBody>
                  <a:tcPr marL="99295" marR="8275" marT="8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41,046,017,000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-1,349,951,451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6,560,523,438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46,256,588,987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3736067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Deuda Pública</a:t>
                      </a:r>
                    </a:p>
                  </a:txBody>
                  <a:tcPr marL="99295" marR="8275" marT="8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16,141,734,740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2,111,968,060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18,253,702,800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2767924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M. de Desarrollo</a:t>
                      </a:r>
                    </a:p>
                  </a:txBody>
                  <a:tcPr marL="99295" marR="8275" marT="8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1,428,141,000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490,000,000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801,755,909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2,719,896,909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52220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Procuraduría</a:t>
                      </a:r>
                    </a:p>
                  </a:txBody>
                  <a:tcPr marL="99295" marR="8275" marT="8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152,322,000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25,000,000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177,322,000</a:t>
                      </a:r>
                    </a:p>
                  </a:txBody>
                  <a:tcPr marL="8275" marR="8275" marT="8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1466119"/>
                  </a:ext>
                </a:extLst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85539874-C994-451C-8422-9D3A1AC0C89E}"/>
              </a:ext>
            </a:extLst>
          </p:cNvPr>
          <p:cNvSpPr txBox="1">
            <a:spLocks/>
          </p:cNvSpPr>
          <p:nvPr/>
        </p:nvSpPr>
        <p:spPr>
          <a:xfrm>
            <a:off x="347880" y="124324"/>
            <a:ext cx="9024720" cy="90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resumen, el presupuesto ampliado, expresado en quetzales, queda: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3BB7F5D-1C02-4E66-A463-CBEC052198A8}"/>
              </a:ext>
            </a:extLst>
          </p:cNvPr>
          <p:cNvSpPr/>
          <p:nvPr/>
        </p:nvSpPr>
        <p:spPr>
          <a:xfrm>
            <a:off x="236878" y="6384691"/>
            <a:ext cx="117182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El presupuesto de apertura más las ampliaciones de Clases Pasivas por Q600.0 millones, Q135.0 millones para el OJ y Q1.2 millones para la Seprem.</a:t>
            </a:r>
          </a:p>
        </p:txBody>
      </p:sp>
    </p:spTree>
    <p:extLst>
      <p:ext uri="{BB962C8B-B14F-4D97-AF65-F5344CB8AC3E}">
        <p14:creationId xmlns:p14="http://schemas.microsoft.com/office/powerpoint/2010/main" val="3290682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85539874-C994-451C-8422-9D3A1AC0C89E}"/>
              </a:ext>
            </a:extLst>
          </p:cNvPr>
          <p:cNvSpPr txBox="1">
            <a:spLocks/>
          </p:cNvSpPr>
          <p:nvPr/>
        </p:nvSpPr>
        <p:spPr>
          <a:xfrm>
            <a:off x="222374" y="353063"/>
            <a:ext cx="8845426" cy="90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cuanto a las Obligaciones del Estado a Cargo del Tesoro, expresado en quetzales, quedaría: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619AED5-A99F-449C-8DD2-9D6E5322F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728477"/>
              </p:ext>
            </p:extLst>
          </p:nvPr>
        </p:nvGraphicFramePr>
        <p:xfrm>
          <a:off x="349323" y="1594634"/>
          <a:ext cx="11570532" cy="4728419"/>
        </p:xfrm>
        <a:graphic>
          <a:graphicData uri="http://schemas.openxmlformats.org/drawingml/2006/table">
            <a:tbl>
              <a:tblPr/>
              <a:tblGrid>
                <a:gridCol w="3368187">
                  <a:extLst>
                    <a:ext uri="{9D8B030D-6E8A-4147-A177-3AD203B41FA5}">
                      <a16:colId xmlns:a16="http://schemas.microsoft.com/office/drawing/2014/main" val="3906212000"/>
                    </a:ext>
                  </a:extLst>
                </a:gridCol>
                <a:gridCol w="1714528">
                  <a:extLst>
                    <a:ext uri="{9D8B030D-6E8A-4147-A177-3AD203B41FA5}">
                      <a16:colId xmlns:a16="http://schemas.microsoft.com/office/drawing/2014/main" val="4083997347"/>
                    </a:ext>
                  </a:extLst>
                </a:gridCol>
                <a:gridCol w="1572497">
                  <a:extLst>
                    <a:ext uri="{9D8B030D-6E8A-4147-A177-3AD203B41FA5}">
                      <a16:colId xmlns:a16="http://schemas.microsoft.com/office/drawing/2014/main" val="151063231"/>
                    </a:ext>
                  </a:extLst>
                </a:gridCol>
                <a:gridCol w="1602933">
                  <a:extLst>
                    <a:ext uri="{9D8B030D-6E8A-4147-A177-3AD203B41FA5}">
                      <a16:colId xmlns:a16="http://schemas.microsoft.com/office/drawing/2014/main" val="341530745"/>
                    </a:ext>
                  </a:extLst>
                </a:gridCol>
                <a:gridCol w="1597859">
                  <a:extLst>
                    <a:ext uri="{9D8B030D-6E8A-4147-A177-3AD203B41FA5}">
                      <a16:colId xmlns:a16="http://schemas.microsoft.com/office/drawing/2014/main" val="929681159"/>
                    </a:ext>
                  </a:extLst>
                </a:gridCol>
                <a:gridCol w="1714528">
                  <a:extLst>
                    <a:ext uri="{9D8B030D-6E8A-4147-A177-3AD203B41FA5}">
                      <a16:colId xmlns:a16="http://schemas.microsoft.com/office/drawing/2014/main" val="1690048656"/>
                    </a:ext>
                  </a:extLst>
                </a:gridCol>
              </a:tblGrid>
              <a:tr h="3317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Entidad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285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Presupuesto</a:t>
                      </a:r>
                      <a:br>
                        <a:rPr lang="es-GT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GT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Apertura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285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Reordenamiento</a:t>
                      </a:r>
                      <a:br>
                        <a:rPr lang="es-GT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GT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Neto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285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Ampliación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B2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Presupuesto </a:t>
                      </a:r>
                      <a:br>
                        <a:rPr lang="es-GT" sz="1200" b="1" i="0" u="none" strike="noStrike" dirty="0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GT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Ampliado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251957"/>
                  </a:ext>
                </a:extLst>
              </a:tr>
              <a:tr h="98038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Ampliación </a:t>
                      </a:r>
                      <a:b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con Destino Específico (Por Ley)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Ampliación de Libre Disponibilidad con</a:t>
                      </a:r>
                      <a:b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Ingresos Tributarios y Saldo de Caja de Recursos del Tesoro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285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979502"/>
                  </a:ext>
                </a:extLst>
              </a:tr>
              <a:tr h="16174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Inacif</a:t>
                      </a:r>
                    </a:p>
                  </a:txBody>
                  <a:tcPr marL="82945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348,706,000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3,443,896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7,559,163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359,709,059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020553"/>
                  </a:ext>
                </a:extLst>
              </a:tr>
              <a:tr h="16174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IDPP</a:t>
                      </a:r>
                    </a:p>
                  </a:txBody>
                  <a:tcPr marL="82945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356,784,000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10,791,443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23,684,149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391,259,592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045024"/>
                  </a:ext>
                </a:extLst>
              </a:tr>
              <a:tr h="16174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INDE</a:t>
                      </a:r>
                    </a:p>
                  </a:txBody>
                  <a:tcPr marL="82945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557,000,000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-61,900,217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495,099,783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38761"/>
                  </a:ext>
                </a:extLst>
              </a:tr>
              <a:tr h="16174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IGSS</a:t>
                      </a:r>
                    </a:p>
                  </a:txBody>
                  <a:tcPr marL="82945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1,400,000,000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-153,341,599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1,246,658,401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870316"/>
                  </a:ext>
                </a:extLst>
              </a:tr>
              <a:tr h="16174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TSE</a:t>
                      </a:r>
                    </a:p>
                  </a:txBody>
                  <a:tcPr marL="82945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1,100,602,000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-862,582,552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42,000,000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16,279,959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296,299,407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144778"/>
                  </a:ext>
                </a:extLst>
              </a:tr>
              <a:tr h="16174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PROBOSQUES</a:t>
                      </a:r>
                    </a:p>
                  </a:txBody>
                  <a:tcPr marL="82945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431,202,000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84,000,000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515,202,000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20966"/>
                  </a:ext>
                </a:extLst>
              </a:tr>
              <a:tr h="16174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PINPEP</a:t>
                      </a:r>
                    </a:p>
                  </a:txBody>
                  <a:tcPr marL="82945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215,602,000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42,000,000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257,602,000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790981"/>
                  </a:ext>
                </a:extLst>
              </a:tr>
              <a:tr h="16174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Contraloría</a:t>
                      </a:r>
                    </a:p>
                  </a:txBody>
                  <a:tcPr marL="82945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621,202,000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-84,000,000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84,000,000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621,202,000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793836"/>
                  </a:ext>
                </a:extLst>
              </a:tr>
              <a:tr h="16174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SAT</a:t>
                      </a:r>
                    </a:p>
                  </a:txBody>
                  <a:tcPr marL="82945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1,739,900,000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268,700,000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2,008,600,000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785090"/>
                  </a:ext>
                </a:extLst>
              </a:tr>
              <a:tr h="16174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Otros aportes para contingencias</a:t>
                      </a:r>
                    </a:p>
                  </a:txBody>
                  <a:tcPr marL="82945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280,000,000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-280,000,000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086252"/>
                  </a:ext>
                </a:extLst>
              </a:tr>
              <a:tr h="16174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Resarcimiento Chixoy</a:t>
                      </a:r>
                    </a:p>
                  </a:txBody>
                  <a:tcPr marL="82945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107,000,000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107,000,000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591664"/>
                  </a:ext>
                </a:extLst>
              </a:tr>
              <a:tr h="16174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Otras Obligaciones</a:t>
                      </a:r>
                    </a:p>
                  </a:txBody>
                  <a:tcPr marL="82945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2,214,900,000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2,214,900,000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13328"/>
                  </a:ext>
                </a:extLst>
              </a:tr>
              <a:tr h="16174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Bomberos Municiples</a:t>
                      </a:r>
                    </a:p>
                  </a:txBody>
                  <a:tcPr marL="82945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22,000,000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2,200,612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24,200,612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143439"/>
                  </a:ext>
                </a:extLst>
              </a:tr>
              <a:tr h="16174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sng" strike="noStrike">
                          <a:effectLst/>
                          <a:latin typeface="Verdana" panose="020B0604030504040204" pitchFamily="34" charset="0"/>
                        </a:rPr>
                        <a:t>Previsión para contingencias</a:t>
                      </a:r>
                    </a:p>
                  </a:txBody>
                  <a:tcPr marL="82945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sng" strike="noStrike" dirty="0">
                          <a:effectLst/>
                          <a:latin typeface="Verdana" panose="020B0604030504040204" pitchFamily="34" charset="0"/>
                        </a:rPr>
                        <a:t>639,304,046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sng" strike="noStrike" dirty="0">
                          <a:effectLst/>
                          <a:latin typeface="Verdana" panose="020B0604030504040204" pitchFamily="34" charset="0"/>
                        </a:rPr>
                        <a:t>639,304,046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169024"/>
                  </a:ext>
                </a:extLst>
              </a:tr>
              <a:tr h="16174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Sentencias </a:t>
                      </a:r>
                    </a:p>
                  </a:txBody>
                  <a:tcPr marL="248835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419,304,046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419,304,046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226230"/>
                  </a:ext>
                </a:extLst>
              </a:tr>
              <a:tr h="16174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Previsión para emergencias</a:t>
                      </a:r>
                    </a:p>
                  </a:txBody>
                  <a:tcPr marL="248835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220,000,000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220,000,000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724679"/>
                  </a:ext>
                </a:extLst>
              </a:tr>
              <a:tr h="1617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effectLst/>
                          <a:latin typeface="Verdana" panose="020B0604030504040204" pitchFamily="34" charset="0"/>
                        </a:rPr>
                        <a:t>Aporte para el fortalecimiento institucional</a:t>
                      </a:r>
                    </a:p>
                  </a:txBody>
                  <a:tcPr marL="82945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83,000,000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83,000,000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523212"/>
                  </a:ext>
                </a:extLst>
              </a:tr>
              <a:tr h="16174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Instituto de la Víctima</a:t>
                      </a:r>
                    </a:p>
                  </a:txBody>
                  <a:tcPr marL="82945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55,000,000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20,966,679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0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75,966,679</a:t>
                      </a:r>
                    </a:p>
                  </a:txBody>
                  <a:tcPr marL="6912" marR="6912" marT="6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630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343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8063F58-EF7C-D7F6-577F-04EDD9975D1D}"/>
              </a:ext>
            </a:extLst>
          </p:cNvPr>
          <p:cNvSpPr txBox="1"/>
          <p:nvPr/>
        </p:nvSpPr>
        <p:spPr>
          <a:xfrm>
            <a:off x="7559675" y="2644170"/>
            <a:ext cx="35528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 fenómenos presentes en el reajuste</a:t>
            </a:r>
            <a:endParaRPr lang="es-GT" sz="32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9DE6A33-3C6B-C4B0-7A9C-018BEA59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69" y="2123481"/>
            <a:ext cx="6882731" cy="2611038"/>
          </a:xfrm>
        </p:spPr>
        <p:txBody>
          <a:bodyPr>
            <a:noAutofit/>
          </a:bodyPr>
          <a:lstStyle/>
          <a:p>
            <a:r>
              <a:rPr lang="es-MX" sz="36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Cambios a observar con el reajuste del presupuesto</a:t>
            </a:r>
            <a:endParaRPr lang="es-GT" sz="3600" b="1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A405A34-F1CF-CAA0-E4F3-D706BB8B3960}"/>
              </a:ext>
            </a:extLst>
          </p:cNvPr>
          <p:cNvCxnSpPr/>
          <p:nvPr/>
        </p:nvCxnSpPr>
        <p:spPr>
          <a:xfrm>
            <a:off x="7023100" y="2123481"/>
            <a:ext cx="0" cy="261103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724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8A23B51A-AC51-5418-752E-5D14DA4A9DB5}"/>
              </a:ext>
            </a:extLst>
          </p:cNvPr>
          <p:cNvSpPr txBox="1">
            <a:spLocks/>
          </p:cNvSpPr>
          <p:nvPr/>
        </p:nvSpPr>
        <p:spPr>
          <a:xfrm>
            <a:off x="546114" y="186486"/>
            <a:ext cx="6337286" cy="1274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cada quetzal del ajuste hay casi 35 centavos destinados a fines específicos</a:t>
            </a:r>
          </a:p>
        </p:txBody>
      </p: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42B12233-30D5-47ED-BE8B-133D8B5C0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200170"/>
              </p:ext>
            </p:extLst>
          </p:nvPr>
        </p:nvGraphicFramePr>
        <p:xfrm>
          <a:off x="-1281149" y="939081"/>
          <a:ext cx="8242147" cy="518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Rectángulo 25">
            <a:extLst>
              <a:ext uri="{FF2B5EF4-FFF2-40B4-BE49-F238E27FC236}">
                <a16:creationId xmlns:a16="http://schemas.microsoft.com/office/drawing/2014/main" id="{4248D294-4F31-4650-8A8D-F72825E1F190}"/>
              </a:ext>
            </a:extLst>
          </p:cNvPr>
          <p:cNvSpPr/>
          <p:nvPr/>
        </p:nvSpPr>
        <p:spPr>
          <a:xfrm>
            <a:off x="4140001" y="5211033"/>
            <a:ext cx="3511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Total del reajuste</a:t>
            </a:r>
          </a:p>
          <a:p>
            <a:pPr lvl="0"/>
            <a:r>
              <a:rPr lang="es-MX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Q14,451.7 millones.</a:t>
            </a:r>
            <a:endParaRPr lang="es-GT" sz="2000" b="1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7607B90-F909-D640-A771-175FB1F80D52}"/>
              </a:ext>
            </a:extLst>
          </p:cNvPr>
          <p:cNvSpPr/>
          <p:nvPr/>
        </p:nvSpPr>
        <p:spPr>
          <a:xfrm>
            <a:off x="8052000" y="-16329"/>
            <a:ext cx="4140000" cy="6890658"/>
          </a:xfrm>
          <a:prstGeom prst="rect">
            <a:avLst/>
          </a:prstGeom>
          <a:solidFill>
            <a:schemeClr val="bg1">
              <a:lumMod val="85000"/>
              <a:alpha val="6978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1FB6BA3-DF4F-C62A-CBB0-89EE1AF19FF0}"/>
              </a:ext>
            </a:extLst>
          </p:cNvPr>
          <p:cNvGrpSpPr/>
          <p:nvPr/>
        </p:nvGrpSpPr>
        <p:grpSpPr>
          <a:xfrm>
            <a:off x="10499269" y="-277588"/>
            <a:ext cx="1420586" cy="1539068"/>
            <a:chOff x="10499269" y="-277588"/>
            <a:chExt cx="1420586" cy="153906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485B2B52-1928-2FD5-6438-0474B9EAC2AF}"/>
                </a:ext>
              </a:extLst>
            </p:cNvPr>
            <p:cNvSpPr/>
            <p:nvPr/>
          </p:nvSpPr>
          <p:spPr>
            <a:xfrm>
              <a:off x="10499269" y="-277588"/>
              <a:ext cx="1420586" cy="1539068"/>
            </a:xfrm>
            <a:prstGeom prst="rect">
              <a:avLst/>
            </a:prstGeom>
            <a:solidFill>
              <a:srgbClr val="1928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43DFF60-1F42-25A6-3555-5B01CBF09C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82512" y="121920"/>
              <a:ext cx="1054100" cy="1081128"/>
            </a:xfrm>
            <a:prstGeom prst="rect">
              <a:avLst/>
            </a:prstGeom>
          </p:spPr>
        </p:pic>
      </p:grp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2CE3241-6F1E-49DF-BDD2-E78C26CF5446}"/>
              </a:ext>
            </a:extLst>
          </p:cNvPr>
          <p:cNvSpPr/>
          <p:nvPr/>
        </p:nvSpPr>
        <p:spPr>
          <a:xfrm>
            <a:off x="8452490" y="1646967"/>
            <a:ext cx="3339020" cy="477053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función de lo normado por la Constitución Política de la República de Guatemala y de Leyes Ordinarias </a:t>
            </a:r>
          </a:p>
          <a:p>
            <a:pPr lvl="0"/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establecen destinos específicos para determinados impuestos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deben distribuir los ingresos tributarios de conformidad con lo estipulado en la normativa legal vigente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34.6% de la presente ampliación representan destinos específicos</a:t>
            </a:r>
          </a:p>
          <a:p>
            <a:pPr lvl="0"/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BA663FE-1A1A-05FD-82E5-59F1043F9ACF}"/>
              </a:ext>
            </a:extLst>
          </p:cNvPr>
          <p:cNvSpPr/>
          <p:nvPr/>
        </p:nvSpPr>
        <p:spPr>
          <a:xfrm>
            <a:off x="-57665" y="-74141"/>
            <a:ext cx="12307330" cy="7006281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873904A-5F12-79B3-9958-9F57F25FA6F9}"/>
              </a:ext>
            </a:extLst>
          </p:cNvPr>
          <p:cNvSpPr txBox="1">
            <a:spLocks/>
          </p:cNvSpPr>
          <p:nvPr/>
        </p:nvSpPr>
        <p:spPr>
          <a:xfrm>
            <a:off x="1621268" y="1772822"/>
            <a:ext cx="9381067" cy="362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Reajuste del Presupuesto de Ingresos y Egresos del Estado para el Ejercicio Fiscal 2024  </a:t>
            </a:r>
            <a:br>
              <a:rPr lang="es-GT" sz="4200" b="1" dirty="0">
                <a:latin typeface="Altivo Regular" panose="020B0000000000000000" pitchFamily="34" charset="77"/>
              </a:rPr>
            </a:br>
            <a:r>
              <a:rPr lang="es-GT" sz="2400" dirty="0">
                <a:solidFill>
                  <a:srgbClr val="23B2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Guatemala, mayo de 2024</a:t>
            </a:r>
            <a:endParaRPr lang="es-GT" sz="4200" dirty="0">
              <a:solidFill>
                <a:srgbClr val="23B2E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AE55853-F2A1-21E8-5C55-9DF659F4F52E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EA27C33-A783-1780-8C15-68828FEA0E0C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A874F60-2F01-E20E-4E58-1151F1F88C9E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0A98E18-0745-2D70-8405-D9D4393811D7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</p:spTree>
    <p:extLst>
      <p:ext uri="{BB962C8B-B14F-4D97-AF65-F5344CB8AC3E}">
        <p14:creationId xmlns:p14="http://schemas.microsoft.com/office/powerpoint/2010/main" val="613722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8A23B51A-AC51-5418-752E-5D14DA4A9DB5}"/>
              </a:ext>
            </a:extLst>
          </p:cNvPr>
          <p:cNvSpPr txBox="1">
            <a:spLocks/>
          </p:cNvSpPr>
          <p:nvPr/>
        </p:nvSpPr>
        <p:spPr>
          <a:xfrm>
            <a:off x="416692" y="76686"/>
            <a:ext cx="7863707" cy="90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ampliación incrementa en 24.6% el presupuesto de inversión pública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A4C224E-933F-4F1D-AC86-BDED8555B52B}"/>
              </a:ext>
            </a:extLst>
          </p:cNvPr>
          <p:cNvSpPr/>
          <p:nvPr/>
        </p:nvSpPr>
        <p:spPr>
          <a:xfrm>
            <a:off x="325216" y="5806513"/>
            <a:ext cx="996580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050" dirty="0">
                <a:latin typeface="Verdana" panose="020B0604030504040204" pitchFamily="34" charset="0"/>
                <a:ea typeface="Verdana" panose="020B0604030504040204" pitchFamily="34" charset="0"/>
              </a:rPr>
              <a:t>El tipo de gasto asignado corresponde al presupuesto de apertura más las ampliaciones de Clases Pasivas por Q600.0 millones, Q135.0 millones para el OJ y Q1.2 millones para la Seprem.</a:t>
            </a:r>
          </a:p>
          <a:p>
            <a:pPr lvl="0"/>
            <a:endParaRPr lang="es-MX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es-MX" sz="1050" dirty="0">
                <a:latin typeface="Verdana" panose="020B0604030504040204" pitchFamily="34" charset="0"/>
                <a:ea typeface="Verdana" panose="020B0604030504040204" pitchFamily="34" charset="0"/>
              </a:rPr>
              <a:t>Nota: El monto por tipo de gasto de la ampliación es una estimación, la cual puede variar en función de la distribución interna que efectivamente realicen las instituciones.</a:t>
            </a:r>
          </a:p>
          <a:p>
            <a:pPr lvl="0"/>
            <a:endParaRPr lang="es-MX" sz="1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9FE9A6AA-AE1B-4F7B-B0CB-1B9C0EED0D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00747"/>
              </p:ext>
            </p:extLst>
          </p:nvPr>
        </p:nvGraphicFramePr>
        <p:xfrm>
          <a:off x="179171" y="946462"/>
          <a:ext cx="7301346" cy="482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B3D31AC4-EEB7-497F-8485-64CC269EA8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178635"/>
              </p:ext>
            </p:extLst>
          </p:nvPr>
        </p:nvGraphicFramePr>
        <p:xfrm>
          <a:off x="7323936" y="789331"/>
          <a:ext cx="2954383" cy="516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9073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9DE6A33-3C6B-C4B0-7A9C-018BEA59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70" y="2123481"/>
            <a:ext cx="6733506" cy="2611038"/>
          </a:xfrm>
        </p:spPr>
        <p:txBody>
          <a:bodyPr>
            <a:noAutofit/>
          </a:bodyPr>
          <a:lstStyle/>
          <a:p>
            <a:r>
              <a:rPr lang="es-MX" sz="36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Panorama fiscal con la ampliación aprobada</a:t>
            </a:r>
            <a:endParaRPr lang="es-GT" sz="3600" b="1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37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8A23B51A-AC51-5418-752E-5D14DA4A9DB5}"/>
              </a:ext>
            </a:extLst>
          </p:cNvPr>
          <p:cNvSpPr txBox="1">
            <a:spLocks/>
          </p:cNvSpPr>
          <p:nvPr/>
        </p:nvSpPr>
        <p:spPr>
          <a:xfrm>
            <a:off x="422109" y="150924"/>
            <a:ext cx="7588431" cy="90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Indicadores </a:t>
            </a:r>
            <a:r>
              <a:rPr lang="es-MX" sz="2000" b="1" dirty="0" err="1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macrofiscales</a:t>
            </a:r>
            <a:r>
              <a:rPr lang="es-MX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como porcentaje del PIB</a:t>
            </a:r>
            <a:endParaRPr lang="es-GT" sz="2000" dirty="0">
              <a:solidFill>
                <a:srgbClr val="87C0D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A95F226-CCE8-41D7-AB5A-D88927858757}"/>
              </a:ext>
            </a:extLst>
          </p:cNvPr>
          <p:cNvGrpSpPr/>
          <p:nvPr/>
        </p:nvGrpSpPr>
        <p:grpSpPr>
          <a:xfrm>
            <a:off x="557666" y="1089822"/>
            <a:ext cx="4769741" cy="2509463"/>
            <a:chOff x="545737" y="806392"/>
            <a:chExt cx="10437184" cy="5599933"/>
          </a:xfrm>
        </p:grpSpPr>
        <p:graphicFrame>
          <p:nvGraphicFramePr>
            <p:cNvPr id="35" name="Gráfico 34">
              <a:extLst>
                <a:ext uri="{FF2B5EF4-FFF2-40B4-BE49-F238E27FC236}">
                  <a16:creationId xmlns:a16="http://schemas.microsoft.com/office/drawing/2014/main" id="{FD4E1A07-799F-4266-8506-A02D676BFC0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65604013"/>
                </p:ext>
              </p:extLst>
            </p:nvPr>
          </p:nvGraphicFramePr>
          <p:xfrm>
            <a:off x="545737" y="806392"/>
            <a:ext cx="10437184" cy="55999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6D02A9B8-12C2-48F8-8369-B17D0A6AF8BF}"/>
                </a:ext>
              </a:extLst>
            </p:cNvPr>
            <p:cNvSpPr txBox="1"/>
            <p:nvPr/>
          </p:nvSpPr>
          <p:spPr>
            <a:xfrm>
              <a:off x="9174138" y="1377500"/>
              <a:ext cx="1420215" cy="5837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>
                  <a:latin typeface="Verdana" panose="020B0604030504040204" pitchFamily="34" charset="0"/>
                  <a:ea typeface="Verdana" panose="020B0604030504040204" pitchFamily="34" charset="0"/>
                </a:rPr>
                <a:t>11.4</a:t>
              </a:r>
              <a:endParaRPr lang="es-GT" sz="11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A4C224E-933F-4F1D-AC86-BDED8555B52B}"/>
              </a:ext>
            </a:extLst>
          </p:cNvPr>
          <p:cNvSpPr/>
          <p:nvPr/>
        </p:nvSpPr>
        <p:spPr>
          <a:xfrm>
            <a:off x="236878" y="6341673"/>
            <a:ext cx="11718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900" dirty="0">
                <a:latin typeface="Verdana" panose="020B0604030504040204" pitchFamily="34" charset="0"/>
                <a:ea typeface="Verdana" panose="020B0604030504040204" pitchFamily="34" charset="0"/>
              </a:rPr>
              <a:t>*Corresponde al PIB Nominal proporcionado por el Banco de Guatemala al 30 de abril de 2024, escenario medio de Q875,097.1 millones.</a:t>
            </a:r>
          </a:p>
          <a:p>
            <a:pPr lvl="0"/>
            <a:r>
              <a:rPr lang="es-MX" sz="900" dirty="0">
                <a:latin typeface="Verdana" panose="020B0604030504040204" pitchFamily="34" charset="0"/>
                <a:ea typeface="Verdana" panose="020B0604030504040204" pitchFamily="34" charset="0"/>
              </a:rPr>
              <a:t>** Datos observados al 30 de abril de 2024.</a:t>
            </a:r>
            <a:endParaRPr lang="es-GT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12CEAE5-3C70-46E3-9FBE-DE723C1901E1}"/>
              </a:ext>
            </a:extLst>
          </p:cNvPr>
          <p:cNvCxnSpPr/>
          <p:nvPr/>
        </p:nvCxnSpPr>
        <p:spPr>
          <a:xfrm>
            <a:off x="147782" y="3823854"/>
            <a:ext cx="118872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20E7F34-4141-4469-B383-9904EF28291B}"/>
              </a:ext>
            </a:extLst>
          </p:cNvPr>
          <p:cNvGrpSpPr/>
          <p:nvPr/>
        </p:nvGrpSpPr>
        <p:grpSpPr>
          <a:xfrm>
            <a:off x="6296448" y="1075497"/>
            <a:ext cx="5022000" cy="2509200"/>
            <a:chOff x="1160980" y="674156"/>
            <a:chExt cx="11053798" cy="6251938"/>
          </a:xfrm>
        </p:grpSpPr>
        <p:graphicFrame>
          <p:nvGraphicFramePr>
            <p:cNvPr id="16" name="Gráfico 15">
              <a:extLst>
                <a:ext uri="{FF2B5EF4-FFF2-40B4-BE49-F238E27FC236}">
                  <a16:creationId xmlns:a16="http://schemas.microsoft.com/office/drawing/2014/main" id="{D3394FF9-DF8B-4D97-83A0-FE6A8144C31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80090236"/>
                </p:ext>
              </p:extLst>
            </p:nvPr>
          </p:nvGraphicFramePr>
          <p:xfrm>
            <a:off x="1160980" y="674156"/>
            <a:ext cx="11053798" cy="62519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C16F7C09-6880-4223-9001-A2EDA8B5035D}"/>
                </a:ext>
              </a:extLst>
            </p:cNvPr>
            <p:cNvSpPr txBox="1"/>
            <p:nvPr/>
          </p:nvSpPr>
          <p:spPr>
            <a:xfrm>
              <a:off x="10405974" y="1615971"/>
              <a:ext cx="1186225" cy="6518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MX" sz="1050" b="1" dirty="0">
                  <a:latin typeface="Verdana" panose="020B0604030504040204" pitchFamily="34" charset="0"/>
                  <a:ea typeface="Verdana" panose="020B0604030504040204" pitchFamily="34" charset="0"/>
                </a:rPr>
                <a:t>14.5</a:t>
              </a:r>
              <a:endParaRPr lang="es-GT" sz="105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3CD4342-CD94-47F1-9ECC-193FF0C2EA1E}"/>
              </a:ext>
            </a:extLst>
          </p:cNvPr>
          <p:cNvCxnSpPr>
            <a:cxnSpLocks/>
          </p:cNvCxnSpPr>
          <p:nvPr/>
        </p:nvCxnSpPr>
        <p:spPr>
          <a:xfrm>
            <a:off x="5831520" y="1194816"/>
            <a:ext cx="0" cy="2404469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D039582-CED5-4221-B678-14E30AAD642E}"/>
              </a:ext>
            </a:extLst>
          </p:cNvPr>
          <p:cNvSpPr/>
          <p:nvPr/>
        </p:nvSpPr>
        <p:spPr>
          <a:xfrm>
            <a:off x="6473712" y="3530375"/>
            <a:ext cx="40595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900" dirty="0">
                <a:latin typeface="Verdana" panose="020B0604030504040204" pitchFamily="34" charset="0"/>
                <a:ea typeface="Verdana" panose="020B0604030504040204" pitchFamily="34" charset="0"/>
              </a:rPr>
              <a:t>**No incluye amortizaciones de la Deuda Pública.</a:t>
            </a:r>
            <a:endParaRPr lang="es-GT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1844FD7F-1CFB-400F-AE94-F8977D23C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592896"/>
              </p:ext>
            </p:extLst>
          </p:nvPr>
        </p:nvGraphicFramePr>
        <p:xfrm>
          <a:off x="422111" y="4087818"/>
          <a:ext cx="4905242" cy="2211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F59BA71A-EA84-4C04-A529-A0F653E8C2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582953"/>
              </p:ext>
            </p:extLst>
          </p:nvPr>
        </p:nvGraphicFramePr>
        <p:xfrm>
          <a:off x="6296448" y="4067718"/>
          <a:ext cx="5429974" cy="228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7D8CFEC-15A0-C88E-2FD5-E3F5ADA9E5AB}"/>
              </a:ext>
            </a:extLst>
          </p:cNvPr>
          <p:cNvCxnSpPr>
            <a:cxnSpLocks/>
          </p:cNvCxnSpPr>
          <p:nvPr/>
        </p:nvCxnSpPr>
        <p:spPr>
          <a:xfrm>
            <a:off x="5831520" y="3925456"/>
            <a:ext cx="0" cy="2373743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42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90417-80E1-4A6B-A452-4C8D049C9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159887"/>
            <a:ext cx="7825907" cy="1716209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porcentaje de ejecución del presupuesto con la ampliación, al final de 2024, estará en torno al promedio</a:t>
            </a:r>
            <a:endParaRPr lang="es-GT" sz="2400" dirty="0">
              <a:solidFill>
                <a:srgbClr val="23B2E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525537-417C-FF16-D750-A28B4D17BDA7}"/>
              </a:ext>
            </a:extLst>
          </p:cNvPr>
          <p:cNvSpPr txBox="1"/>
          <p:nvPr/>
        </p:nvSpPr>
        <p:spPr>
          <a:xfrm>
            <a:off x="2987250" y="6165660"/>
            <a:ext cx="4270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/>
              <a:t>* Al 24 de mayo de 2024</a:t>
            </a:r>
            <a:endParaRPr lang="es-GT" sz="105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76143E1-790B-1A78-9782-703C0C80512D}"/>
              </a:ext>
            </a:extLst>
          </p:cNvPr>
          <p:cNvSpPr txBox="1"/>
          <p:nvPr/>
        </p:nvSpPr>
        <p:spPr>
          <a:xfrm>
            <a:off x="3874376" y="1662361"/>
            <a:ext cx="2423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dirty="0">
                <a:solidFill>
                  <a:srgbClr val="23B2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Grado de ejecución</a:t>
            </a:r>
            <a:endParaRPr lang="es-GT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C97D15F-D66A-7DD4-289C-D4E216D0C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579" y="2031693"/>
            <a:ext cx="6989379" cy="406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18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2F364A7-5C1B-A6AF-65C9-CB9F66CC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684" y="134007"/>
            <a:ext cx="7825907" cy="693682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Comportamiento del gasto público</a:t>
            </a:r>
            <a:endParaRPr lang="es-GT" sz="2400" dirty="0">
              <a:solidFill>
                <a:srgbClr val="23B2E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55588C6-B065-AB4C-48EB-9E285BE5E616}"/>
              </a:ext>
            </a:extLst>
          </p:cNvPr>
          <p:cNvSpPr txBox="1">
            <a:spLocks/>
          </p:cNvSpPr>
          <p:nvPr/>
        </p:nvSpPr>
        <p:spPr>
          <a:xfrm>
            <a:off x="586684" y="414191"/>
            <a:ext cx="7825907" cy="693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dirty="0">
                <a:solidFill>
                  <a:srgbClr val="23B2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Millones de quetzales y porcentajes</a:t>
            </a:r>
            <a:endParaRPr lang="es-GT" sz="1400" dirty="0">
              <a:solidFill>
                <a:srgbClr val="23B2E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9F89A7F-BD36-D955-5AF8-4059995F7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74" y="971046"/>
            <a:ext cx="10307542" cy="538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1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90417-80E1-4A6B-A452-4C8D049C9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93" y="393833"/>
            <a:ext cx="6352707" cy="1282568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Otras acciones que ayudan a mejorar la política fiscal</a:t>
            </a:r>
            <a:endParaRPr lang="es-GT" sz="2400" b="1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92274B-90A4-74FD-BA8A-1FB729C65D82}"/>
              </a:ext>
            </a:extLst>
          </p:cNvPr>
          <p:cNvSpPr txBox="1"/>
          <p:nvPr/>
        </p:nvSpPr>
        <p:spPr>
          <a:xfrm>
            <a:off x="824460" y="2188563"/>
            <a:ext cx="107629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G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es-GT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 disponible </a:t>
            </a:r>
            <a:r>
              <a:rPr lang="es-G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Guatecompras: Módulo de información estadística de MIPYME / Módulo del Estándar de Datos para Contrataciones Abiertas</a:t>
            </a:r>
          </a:p>
          <a:p>
            <a:pPr marL="342900" indent="-342900">
              <a:buAutoNum type="arabicPeriod"/>
            </a:pPr>
            <a:endParaRPr lang="es-G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es-G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Actividades de Planificación y Presupuesto Abierto 2025</a:t>
            </a:r>
          </a:p>
          <a:p>
            <a:pPr marL="342900" indent="-342900">
              <a:buAutoNum type="arabicPeriod"/>
            </a:pPr>
            <a:endParaRPr lang="es-G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es-G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Esfuerzos para fortalecer el área de evaluación del gasto y la inversión pública</a:t>
            </a:r>
          </a:p>
          <a:p>
            <a:pPr marL="342900" indent="-342900">
              <a:buAutoNum type="arabicPeriod"/>
            </a:pPr>
            <a:endParaRPr lang="es-G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eriod"/>
            </a:pPr>
            <a:endParaRPr lang="es-G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24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69519C6-B3F3-1F22-17F9-FB4B869EB98C}"/>
              </a:ext>
            </a:extLst>
          </p:cNvPr>
          <p:cNvSpPr/>
          <p:nvPr/>
        </p:nvSpPr>
        <p:spPr>
          <a:xfrm>
            <a:off x="-57665" y="-74140"/>
            <a:ext cx="12307330" cy="7006281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E118A08-79A6-41FD-96CC-777D40E4FCA8}"/>
              </a:ext>
            </a:extLst>
          </p:cNvPr>
          <p:cNvSpPr txBox="1"/>
          <p:nvPr/>
        </p:nvSpPr>
        <p:spPr>
          <a:xfrm>
            <a:off x="2530862" y="2967335"/>
            <a:ext cx="7130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¡Muchas gracias!</a:t>
            </a:r>
            <a:endParaRPr lang="es-GT" sz="5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69519C6-B3F3-1F22-17F9-FB4B869EB98C}"/>
              </a:ext>
            </a:extLst>
          </p:cNvPr>
          <p:cNvSpPr/>
          <p:nvPr/>
        </p:nvSpPr>
        <p:spPr>
          <a:xfrm>
            <a:off x="-57665" y="-74140"/>
            <a:ext cx="12307330" cy="7006281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68032F-1410-0E24-2443-69AE57336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51345"/>
            <a:ext cx="7772400" cy="25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6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90417-80E1-4A6B-A452-4C8D049C9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893" y="2766218"/>
            <a:ext cx="3958060" cy="1325563"/>
          </a:xfrm>
        </p:spPr>
        <p:txBody>
          <a:bodyPr/>
          <a:lstStyle/>
          <a:p>
            <a:r>
              <a:rPr lang="es-MX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Contenido</a:t>
            </a:r>
            <a:endParaRPr lang="es-GT" b="1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9EA0FA-CF91-8940-76E2-CDD3CCF01E7A}"/>
              </a:ext>
            </a:extLst>
          </p:cNvPr>
          <p:cNvSpPr txBox="1"/>
          <p:nvPr/>
        </p:nvSpPr>
        <p:spPr>
          <a:xfrm>
            <a:off x="5254739" y="2179974"/>
            <a:ext cx="60709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¿Qué objetivos perseguimos al reajustar el Presupuesto de Ingresos y Egresos del Estado para el Ejercicio Fiscal 2024?</a:t>
            </a:r>
          </a:p>
          <a:p>
            <a:endParaRPr lang="es-G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G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Cambios a observar con el reajuste al Presupuesto</a:t>
            </a:r>
          </a:p>
          <a:p>
            <a:endParaRPr lang="es-G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G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Panorama Fiscal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28845E6-FA1D-E160-4ABB-9ED81E707FD6}"/>
              </a:ext>
            </a:extLst>
          </p:cNvPr>
          <p:cNvCxnSpPr/>
          <p:nvPr/>
        </p:nvCxnSpPr>
        <p:spPr>
          <a:xfrm>
            <a:off x="4851400" y="2123481"/>
            <a:ext cx="0" cy="261103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5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90417-80E1-4A6B-A452-4C8D049C9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69" y="2123481"/>
            <a:ext cx="9906000" cy="2611038"/>
          </a:xfrm>
        </p:spPr>
        <p:txBody>
          <a:bodyPr>
            <a:noAutofit/>
          </a:bodyPr>
          <a:lstStyle/>
          <a:p>
            <a:r>
              <a:rPr lang="es-MX" sz="36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¿Qué objetivos perseguimos al reajustar el Presupuesto </a:t>
            </a:r>
            <a:r>
              <a:rPr lang="es-MX" sz="36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Ingresos y Egresos del Estado para el Ejercicio Fiscal 2024?</a:t>
            </a:r>
            <a:endParaRPr lang="es-GT" sz="3600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3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7DF7924-68B1-755E-9F7F-FB065BCF361E}"/>
              </a:ext>
            </a:extLst>
          </p:cNvPr>
          <p:cNvSpPr/>
          <p:nvPr/>
        </p:nvSpPr>
        <p:spPr>
          <a:xfrm>
            <a:off x="741835" y="1736546"/>
            <a:ext cx="1070832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s-ES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Corregir el nivel de ingresos tributarios esperados para 2024</a:t>
            </a:r>
          </a:p>
          <a:p>
            <a:pPr marL="457200" indent="-457200" algn="just">
              <a:buAutoNum type="arabicPeriod"/>
            </a:pPr>
            <a:endParaRPr lang="es-ES" sz="2000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AutoNum type="arabicPeriod"/>
            </a:pPr>
            <a:r>
              <a:rPr lang="es-ES" sz="20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Reordenar el presupuesto público para: </a:t>
            </a:r>
          </a:p>
          <a:p>
            <a:pPr marL="457200" indent="-457200" algn="just">
              <a:buAutoNum type="arabicPeriod"/>
            </a:pPr>
            <a:endParaRPr lang="es-ES" sz="2000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es-ES" sz="20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 Fomentar la inversión pública y el empleo en todo el territorio nacional</a:t>
            </a:r>
          </a:p>
          <a:p>
            <a:pPr marL="457200" indent="-457200" algn="just">
              <a:buAutoNum type="arabicPeriod"/>
            </a:pPr>
            <a:endParaRPr lang="es-ES" sz="2000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es-ES" sz="20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Fomentar el bienestar social</a:t>
            </a:r>
          </a:p>
          <a:p>
            <a:pPr marL="457200" indent="-457200" algn="just">
              <a:buAutoNum type="arabicPeriod"/>
            </a:pPr>
            <a:endParaRPr lang="es-ES" sz="2000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es-ES" sz="20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Fortalecer la seguridad, la defensa y la justicia</a:t>
            </a:r>
          </a:p>
          <a:p>
            <a:pPr marL="457200" indent="-457200" algn="just">
              <a:buAutoNum type="arabicPeriod"/>
            </a:pPr>
            <a:endParaRPr lang="es-ES" sz="2000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es-ES" sz="20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 Disponer de fondos para el pago puntual de la deuda pública</a:t>
            </a:r>
          </a:p>
          <a:p>
            <a:pPr marL="457200" indent="-457200" algn="just">
              <a:buAutoNum type="arabicPeriod"/>
            </a:pPr>
            <a:endParaRPr lang="es-ES" sz="2000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AutoNum type="arabicPeriod"/>
            </a:pPr>
            <a:endParaRPr lang="es-GT" sz="2000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7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90417-80E1-4A6B-A452-4C8D049C9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69" y="2123481"/>
            <a:ext cx="6882731" cy="2611038"/>
          </a:xfrm>
        </p:spPr>
        <p:txBody>
          <a:bodyPr>
            <a:noAutofit/>
          </a:bodyPr>
          <a:lstStyle/>
          <a:p>
            <a:r>
              <a:rPr lang="es-MX" sz="36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Cambios a observar con el reajuste del presupuesto</a:t>
            </a:r>
            <a:endParaRPr lang="es-GT" sz="3600" b="1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94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3D9A237-D362-83DE-D14A-E773B4E4A9C1}"/>
              </a:ext>
            </a:extLst>
          </p:cNvPr>
          <p:cNvSpPr txBox="1"/>
          <p:nvPr/>
        </p:nvSpPr>
        <p:spPr>
          <a:xfrm>
            <a:off x="7559675" y="2890391"/>
            <a:ext cx="35528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el lado de los ingresos</a:t>
            </a:r>
            <a:endParaRPr lang="es-GT" sz="32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681991E-81C5-660D-A940-B36D2BD4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69" y="2123481"/>
            <a:ext cx="6882731" cy="2611038"/>
          </a:xfrm>
        </p:spPr>
        <p:txBody>
          <a:bodyPr>
            <a:noAutofit/>
          </a:bodyPr>
          <a:lstStyle/>
          <a:p>
            <a:r>
              <a:rPr lang="es-MX" sz="36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Cambios a observar con el reajuste del presupuesto</a:t>
            </a:r>
            <a:endParaRPr lang="es-GT" sz="3600" b="1" dirty="0">
              <a:solidFill>
                <a:srgbClr val="1928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D597A-D599-7D50-99CC-36AA9C749EEA}"/>
              </a:ext>
            </a:extLst>
          </p:cNvPr>
          <p:cNvCxnSpPr/>
          <p:nvPr/>
        </p:nvCxnSpPr>
        <p:spPr>
          <a:xfrm>
            <a:off x="7023100" y="2123481"/>
            <a:ext cx="0" cy="261103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11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E1BEC5B-DDD0-FC47-5349-0DC02AF4BA8F}"/>
              </a:ext>
            </a:extLst>
          </p:cNvPr>
          <p:cNvSpPr/>
          <p:nvPr/>
        </p:nvSpPr>
        <p:spPr>
          <a:xfrm>
            <a:off x="501232" y="1240863"/>
            <a:ext cx="10708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>
              <a:solidFill>
                <a:srgbClr val="192854"/>
              </a:solidFill>
              <a:latin typeface="Altivo Light" panose="020B0000000000000000" pitchFamily="34" charset="77"/>
            </a:endParaRPr>
          </a:p>
          <a:p>
            <a:pPr marL="457200" indent="-457200" algn="just">
              <a:buAutoNum type="arabicPeriod"/>
            </a:pPr>
            <a:endParaRPr lang="es-GT" sz="2000" dirty="0">
              <a:solidFill>
                <a:srgbClr val="192854"/>
              </a:solidFill>
              <a:latin typeface="Altivo Light" panose="020B0000000000000000" pitchFamily="34" charset="77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A23B51A-AC51-5418-752E-5D14DA4A9DB5}"/>
              </a:ext>
            </a:extLst>
          </p:cNvPr>
          <p:cNvSpPr txBox="1">
            <a:spLocks/>
          </p:cNvSpPr>
          <p:nvPr/>
        </p:nvSpPr>
        <p:spPr>
          <a:xfrm>
            <a:off x="602169" y="368301"/>
            <a:ext cx="9748331" cy="1331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quedan los ingresos tributarios con el reajuste? </a:t>
            </a:r>
          </a:p>
          <a:p>
            <a:pPr algn="l"/>
            <a:r>
              <a:rPr lang="es-ES" sz="2000" dirty="0">
                <a:solidFill>
                  <a:srgbClr val="178C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meta de ingresos tributarios para 2024 pasará de Q86,247.6 millones </a:t>
            </a:r>
          </a:p>
          <a:p>
            <a:pPr algn="l"/>
            <a:r>
              <a:rPr lang="es-ES" sz="2000" dirty="0">
                <a:solidFill>
                  <a:srgbClr val="178C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Q99,200.0 millones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0D49989-2318-9560-51DE-7D6EF73369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543483"/>
              </p:ext>
            </p:extLst>
          </p:nvPr>
        </p:nvGraphicFramePr>
        <p:xfrm>
          <a:off x="982439" y="1948749"/>
          <a:ext cx="9634406" cy="4073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1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8A23B51A-AC51-5418-752E-5D14DA4A9DB5}"/>
              </a:ext>
            </a:extLst>
          </p:cNvPr>
          <p:cNvSpPr txBox="1">
            <a:spLocks/>
          </p:cNvSpPr>
          <p:nvPr/>
        </p:nvSpPr>
        <p:spPr>
          <a:xfrm>
            <a:off x="271221" y="1606038"/>
            <a:ext cx="2809710" cy="3441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¿Cuál es nivel de recaudación esperado de los principales impuestos? 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72CDAEB-56FA-24A3-C3E7-8CAE5B2DA95C}"/>
              </a:ext>
            </a:extLst>
          </p:cNvPr>
          <p:cNvGrpSpPr/>
          <p:nvPr/>
        </p:nvGrpSpPr>
        <p:grpSpPr>
          <a:xfrm>
            <a:off x="10499269" y="-277588"/>
            <a:ext cx="1420586" cy="1539068"/>
            <a:chOff x="10499269" y="-277588"/>
            <a:chExt cx="1420586" cy="1539068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7C37907-CD5B-96EA-F170-34350D85F382}"/>
                </a:ext>
              </a:extLst>
            </p:cNvPr>
            <p:cNvSpPr/>
            <p:nvPr/>
          </p:nvSpPr>
          <p:spPr>
            <a:xfrm>
              <a:off x="10499269" y="-277588"/>
              <a:ext cx="1420586" cy="1539068"/>
            </a:xfrm>
            <a:prstGeom prst="rect">
              <a:avLst/>
            </a:prstGeom>
            <a:solidFill>
              <a:srgbClr val="1928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6FAF8854-8777-8E3B-9479-D8805B7BB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82512" y="121920"/>
              <a:ext cx="1054100" cy="1081128"/>
            </a:xfrm>
            <a:prstGeom prst="rect">
              <a:avLst/>
            </a:prstGeom>
          </p:spPr>
        </p:pic>
      </p:grp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365ED54-6F69-78AE-EF60-43CFDD005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595540"/>
              </p:ext>
            </p:extLst>
          </p:nvPr>
        </p:nvGraphicFramePr>
        <p:xfrm>
          <a:off x="3080930" y="330040"/>
          <a:ext cx="7235096" cy="648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553">
                  <a:extLst>
                    <a:ext uri="{9D8B030D-6E8A-4147-A177-3AD203B41FA5}">
                      <a16:colId xmlns:a16="http://schemas.microsoft.com/office/drawing/2014/main" val="1211567881"/>
                    </a:ext>
                  </a:extLst>
                </a:gridCol>
                <a:gridCol w="4830792">
                  <a:extLst>
                    <a:ext uri="{9D8B030D-6E8A-4147-A177-3AD203B41FA5}">
                      <a16:colId xmlns:a16="http://schemas.microsoft.com/office/drawing/2014/main" val="2024581785"/>
                    </a:ext>
                  </a:extLst>
                </a:gridCol>
                <a:gridCol w="1969751">
                  <a:extLst>
                    <a:ext uri="{9D8B030D-6E8A-4147-A177-3AD203B41FA5}">
                      <a16:colId xmlns:a16="http://schemas.microsoft.com/office/drawing/2014/main" val="2569694986"/>
                    </a:ext>
                  </a:extLst>
                </a:gridCol>
              </a:tblGrid>
              <a:tr h="3512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GT" sz="1200" b="1" kern="120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192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200" b="1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DESCRIPCIÓN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rgbClr val="192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200" b="1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MONTO (Q)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rgbClr val="192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100023"/>
                  </a:ext>
                </a:extLst>
              </a:tr>
              <a:tr h="259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GT" sz="105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B2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1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B2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100" b="1" u="sng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14.451,700,391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B2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496384"/>
                  </a:ext>
                </a:extLst>
              </a:tr>
              <a:tr h="388014">
                <a:tc>
                  <a:txBody>
                    <a:bodyPr/>
                    <a:lstStyle/>
                    <a:p>
                      <a:r>
                        <a:rPr lang="es-GT" sz="105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1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INGRESOS TRIBUTARIOS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100" b="1" u="sng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13.436.540.000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256598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r>
                        <a:rPr lang="es-GT" sz="105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1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Impuestos Directos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6,505.340.000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83592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r>
                        <a:rPr lang="es-GT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1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Impuesto sobre la renta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6.498.170.000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167020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r>
                        <a:rPr lang="es-GT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1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Impuesto sobre el patrimonio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7,170,000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726557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r>
                        <a:rPr lang="es-GT" sz="105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1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Impuestos Indirectos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6,931,200,000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848070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r>
                        <a:rPr lang="es-GT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1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Impuestos a las importaciones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236.900.000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752380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r>
                        <a:rPr lang="es-GT" sz="105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1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Impuestos sobre productos industriales y primarios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326.700.000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205821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r>
                        <a:rPr lang="es-GT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1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Sobre bebidas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189,400,000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60662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r>
                        <a:rPr lang="es-GT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1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Sobre derivados del petróleo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125.600,000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271612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r>
                        <a:rPr lang="es-GT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1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Sobre distribución de cemento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11.700.000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760143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r>
                        <a:rPr lang="es-GT" sz="105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1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Impuesto al valor agregado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5.782.400.000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135071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r>
                        <a:rPr lang="es-GT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1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I.V.A. de bienes y servicios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3.831.300.000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478585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r>
                        <a:rPr lang="es-GT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1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I.V.A. de importaciones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1,951,100,000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815483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r>
                        <a:rPr lang="es-GT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1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Impuestos internos sobre servicios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34.300.000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502369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r>
                        <a:rPr lang="es-GT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1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Impuesto sobre circulación de vehículos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549.500.000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670715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r>
                        <a:rPr lang="es-GT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1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Otros impuestos indirectos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1.400.000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529353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r>
                        <a:rPr lang="es-GT" sz="105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1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DISMINUCIÓN DE OTROS ACTIVOS FINANCIEROS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1.015.160.391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10839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r>
                        <a:rPr lang="es-GT" sz="105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1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Disminución de Disponibilidades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1.015.160.391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897538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r>
                        <a:rPr lang="es-GT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1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Disminución de caja y bancos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1,015,160,391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76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7040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1793</Words>
  <Application>Microsoft Macintosh PowerPoint</Application>
  <PresentationFormat>Panorámica</PresentationFormat>
  <Paragraphs>413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Altivo Light</vt:lpstr>
      <vt:lpstr>Altivo Regular</vt:lpstr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Contenido</vt:lpstr>
      <vt:lpstr>1. ¿Qué objetivos perseguimos al reajustar el Presupuesto de Ingresos y Egresos del Estado para el Ejercicio Fiscal 2024?</vt:lpstr>
      <vt:lpstr>Presentación de PowerPoint</vt:lpstr>
      <vt:lpstr>2. Cambios a observar con el reajuste del presupuesto</vt:lpstr>
      <vt:lpstr>2. Cambios a observar con el reajuste del presupuesto</vt:lpstr>
      <vt:lpstr>Presentación de PowerPoint</vt:lpstr>
      <vt:lpstr>Presentación de PowerPoint</vt:lpstr>
      <vt:lpstr>2. Cambios a observar con el reajuste del presupuesto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Cambios a observar con el reajuste del presupuesto</vt:lpstr>
      <vt:lpstr>Presentación de PowerPoint</vt:lpstr>
      <vt:lpstr>Presentación de PowerPoint</vt:lpstr>
      <vt:lpstr>3. Panorama fiscal con la ampliación aprobada</vt:lpstr>
      <vt:lpstr>Presentación de PowerPoint</vt:lpstr>
      <vt:lpstr>El porcentaje de ejecución del presupuesto con la ampliación, al final de 2024, estará en torno al promedio</vt:lpstr>
      <vt:lpstr>Comportamiento del gasto público</vt:lpstr>
      <vt:lpstr>Otras acciones que ayudan a mejorar la política fiscal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,</dc:creator>
  <cp:lastModifiedBy>Licenciasdcs 08</cp:lastModifiedBy>
  <cp:revision>65</cp:revision>
  <cp:lastPrinted>2024-05-29T16:09:29Z</cp:lastPrinted>
  <dcterms:created xsi:type="dcterms:W3CDTF">2020-01-14T01:41:24Z</dcterms:created>
  <dcterms:modified xsi:type="dcterms:W3CDTF">2024-05-29T16:09:30Z</dcterms:modified>
</cp:coreProperties>
</file>