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comment1.xml" ContentType="application/vnd.openxmlformats-officedocument.presentationml.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1"/>
  </p:notesMasterIdLst>
  <p:sldIdLst>
    <p:sldId id="256" r:id="rId2"/>
    <p:sldId id="257" r:id="rId3"/>
    <p:sldId id="265" r:id="rId4"/>
    <p:sldId id="300" r:id="rId5"/>
    <p:sldId id="262" r:id="rId6"/>
    <p:sldId id="296" r:id="rId7"/>
    <p:sldId id="298" r:id="rId8"/>
    <p:sldId id="299" r:id="rId9"/>
    <p:sldId id="295" r:id="rId10"/>
  </p:sldIdLst>
  <p:sldSz cx="12192000" cy="6858000"/>
  <p:notesSz cx="7010400" cy="9296400"/>
  <p:embeddedFontLst>
    <p:embeddedFont>
      <p:font typeface="Verdana" panose="020B0604030504040204" pitchFamily="34" charset="0"/>
      <p:regular r:id="rId12"/>
      <p:bold r:id="rId13"/>
      <p:italic r:id="rId14"/>
      <p:boldItalic r:id="rId1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69" roundtripDataSignature="AMtx7mh/MsyyBFmvWgmFk5aIjiKaNjMSW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alter Orlando Figueroa Chávez" initials="WOFC" lastIdx="2" clrIdx="0">
    <p:extLst>
      <p:ext uri="{19B8F6BF-5375-455C-9EA6-DF929625EA0E}">
        <p15:presenceInfo xmlns:p15="http://schemas.microsoft.com/office/powerpoint/2012/main" userId="S-1-5-21-751633320-2454664568-3249356692-4675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2754"/>
    <a:srgbClr val="86C1D6"/>
    <a:srgbClr val="00B4E7"/>
    <a:srgbClr val="DEEC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03A68EE-BBC6-4724-A522-8DC4D8ABFF57}">
  <a:tblStyle styleId="{003A68EE-BBC6-4724-A522-8DC4D8ABFF57}" styleName="Table_0">
    <a:wholeTbl>
      <a:tcTxStyle b="off" i="off">
        <a:font>
          <a:latin typeface="Calibri"/>
          <a:ea typeface="Calibri"/>
          <a:cs typeface="Calibri"/>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25400" cap="flat" cmpd="sng">
              <a:solidFill>
                <a:schemeClr val="dk1"/>
              </a:solidFill>
              <a:prstDash val="solid"/>
              <a:round/>
              <a:headEnd type="none" w="sm" len="sm"/>
              <a:tailEnd type="none" w="sm" len="sm"/>
            </a:ln>
          </a:top>
          <a:bottom>
            <a:ln w="25400" cap="flat" cmpd="sng">
              <a:solidFill>
                <a:schemeClr val="dk1"/>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chemeClr val="lt1"/>
          </a:solidFill>
        </a:fill>
      </a:tcStyle>
    </a:wholeTbl>
    <a:band1H>
      <a:tcTxStyle/>
      <a:tcStyle>
        <a:tcBdr/>
        <a:fill>
          <a:solidFill>
            <a:srgbClr val="E6E6E6"/>
          </a:solidFill>
        </a:fill>
      </a:tcStyle>
    </a:band1H>
    <a:band2H>
      <a:tcTxStyle/>
      <a:tcStyle>
        <a:tcBdr/>
      </a:tcStyle>
    </a:band2H>
    <a:band1V>
      <a:tcTxStyle/>
      <a:tcStyle>
        <a:tcBdr/>
        <a:fill>
          <a:solidFill>
            <a:srgbClr val="E6E6E6"/>
          </a:solidFill>
        </a:fill>
      </a:tcStyle>
    </a:band1V>
    <a:band2V>
      <a:tcTxStyle/>
      <a:tcStyle>
        <a:tcBdr/>
      </a:tcStyle>
    </a:band2V>
    <a:lastCol>
      <a:tcTxStyle b="on" i="off">
        <a:font>
          <a:latin typeface="Calibri"/>
          <a:ea typeface="Calibri"/>
          <a:cs typeface="Calibri"/>
        </a:font>
        <a:schemeClr val="lt1"/>
      </a:tcTxStyle>
      <a:tcStyle>
        <a:tcBdr/>
        <a:fill>
          <a:solidFill>
            <a:schemeClr val="accent5"/>
          </a:solidFill>
        </a:fill>
      </a:tcStyle>
    </a:lastCol>
    <a:firstCol>
      <a:tcTxStyle b="on" i="off">
        <a:font>
          <a:latin typeface="Calibri"/>
          <a:ea typeface="Calibri"/>
          <a:cs typeface="Calibri"/>
        </a:font>
        <a:schemeClr val="lt1"/>
      </a:tcTxStyle>
      <a:tcStyle>
        <a:tcBdr/>
        <a:fill>
          <a:solidFill>
            <a:schemeClr val="accent5"/>
          </a:solidFill>
        </a:fill>
      </a:tcStyle>
    </a:firstCol>
    <a:lastRow>
      <a:tcTxStyle b="on" i="off"/>
      <a:tcStyle>
        <a:tcBdr>
          <a:top>
            <a:ln w="50800" cap="flat" cmpd="sng">
              <a:solidFill>
                <a:schemeClr val="dk1"/>
              </a:solidFill>
              <a:prstDash val="solid"/>
              <a:round/>
              <a:headEnd type="none" w="sm" len="sm"/>
              <a:tailEnd type="none" w="sm" len="sm"/>
            </a:ln>
          </a:top>
        </a:tcBdr>
        <a:fill>
          <a:solidFill>
            <a:schemeClr val="lt1"/>
          </a:solidFill>
        </a:fill>
      </a:tcStyle>
    </a:lastRow>
    <a:seCell>
      <a:tcTxStyle b="on" i="off">
        <a:font>
          <a:latin typeface="Calibri"/>
          <a:ea typeface="Calibri"/>
          <a:cs typeface="Calibri"/>
        </a:font>
        <a:schemeClr val="dk1"/>
      </a:tcTxStyle>
      <a:tcStyle>
        <a:tcBdr/>
      </a:tcStyle>
    </a:seCell>
    <a:swCell>
      <a:tcTxStyle b="on" i="off">
        <a:font>
          <a:latin typeface="Calibri"/>
          <a:ea typeface="Calibri"/>
          <a:cs typeface="Calibri"/>
        </a:font>
        <a:schemeClr val="dk1"/>
      </a:tcTxStyle>
      <a:tcStyle>
        <a:tcBdr/>
      </a:tcStyle>
    </a:swCell>
    <a:firstRow>
      <a:tcTxStyle b="on" i="off">
        <a:font>
          <a:latin typeface="Calibri"/>
          <a:ea typeface="Calibri"/>
          <a:cs typeface="Calibri"/>
        </a:font>
        <a:schemeClr val="lt1"/>
      </a:tcTxStyle>
      <a:tcStyle>
        <a:tcBdr>
          <a:bottom>
            <a:ln w="25400" cap="flat" cmpd="sng">
              <a:solidFill>
                <a:schemeClr val="dk1"/>
              </a:solidFill>
              <a:prstDash val="solid"/>
              <a:round/>
              <a:headEnd type="none" w="sm" len="sm"/>
              <a:tailEnd type="none" w="sm" len="sm"/>
            </a:ln>
          </a:bottom>
        </a:tcBdr>
        <a:fill>
          <a:solidFill>
            <a:schemeClr val="accent5"/>
          </a:solidFill>
        </a:fill>
      </a:tcStyle>
    </a:firstRow>
    <a:neCell>
      <a:tcTxStyle/>
      <a:tcStyle>
        <a:tcBdr/>
      </a:tcStyle>
    </a:neCell>
    <a:nwCell>
      <a:tcTxStyle/>
      <a:tcStyle>
        <a:tcBdr/>
      </a:tcStyle>
    </a:nwCell>
  </a:tblStyle>
  <a:tblStyle styleId="{49C2B0CF-E383-4E4D-96A3-643BFC7E526E}" styleName="Table_1">
    <a:wholeTbl>
      <a:tcTxStyle b="off" i="off">
        <a:font>
          <a:latin typeface="Calibri"/>
          <a:ea typeface="Calibri"/>
          <a:cs typeface="Calibri"/>
        </a:font>
        <a:schemeClr val="dk1"/>
      </a:tcTxStyle>
      <a:tcStyle>
        <a:tcBdr>
          <a:left>
            <a:ln w="12700" cap="flat" cmpd="sng">
              <a:solidFill>
                <a:schemeClr val="accent3"/>
              </a:solidFill>
              <a:prstDash val="solid"/>
              <a:round/>
              <a:headEnd type="none" w="sm" len="sm"/>
              <a:tailEnd type="none" w="sm" len="sm"/>
            </a:ln>
          </a:left>
          <a:right>
            <a:ln w="12700" cap="flat" cmpd="sng">
              <a:solidFill>
                <a:schemeClr val="accent3"/>
              </a:solidFill>
              <a:prstDash val="solid"/>
              <a:round/>
              <a:headEnd type="none" w="sm" len="sm"/>
              <a:tailEnd type="none" w="sm" len="sm"/>
            </a:ln>
          </a:right>
          <a:top>
            <a:ln w="12700" cap="flat" cmpd="sng">
              <a:solidFill>
                <a:schemeClr val="accent3"/>
              </a:solidFill>
              <a:prstDash val="solid"/>
              <a:round/>
              <a:headEnd type="none" w="sm" len="sm"/>
              <a:tailEnd type="none" w="sm" len="sm"/>
            </a:ln>
          </a:top>
          <a:bottom>
            <a:ln w="12700" cap="flat" cmpd="sng">
              <a:solidFill>
                <a:schemeClr val="accent3"/>
              </a:solidFill>
              <a:prstDash val="solid"/>
              <a:round/>
              <a:headEnd type="none" w="sm" len="sm"/>
              <a:tailEnd type="none" w="sm" len="sm"/>
            </a:ln>
          </a:bottom>
          <a:insideH>
            <a:ln w="12700" cap="flat" cmpd="sng">
              <a:solidFill>
                <a:schemeClr val="accent3"/>
              </a:solidFill>
              <a:prstDash val="solid"/>
              <a:round/>
              <a:headEnd type="none" w="sm" len="sm"/>
              <a:tailEnd type="none" w="sm" len="sm"/>
            </a:ln>
          </a:insideH>
          <a:insideV>
            <a:ln w="12700" cap="flat" cmpd="sng">
              <a:solidFill>
                <a:schemeClr val="accent3"/>
              </a:solidFill>
              <a:prstDash val="solid"/>
              <a:round/>
              <a:headEnd type="none" w="sm" len="sm"/>
              <a:tailEnd type="none" w="sm" len="sm"/>
            </a:ln>
          </a:insideV>
        </a:tcBdr>
        <a:fill>
          <a:solidFill>
            <a:srgbClr val="FFFFFF">
              <a:alpha val="0"/>
            </a:srgbClr>
          </a:solidFill>
        </a:fill>
      </a:tcStyle>
    </a:wholeTbl>
    <a:band1H>
      <a:tcTxStyle/>
      <a:tcStyle>
        <a:tcBdr/>
        <a:fill>
          <a:solidFill>
            <a:schemeClr val="accent3">
              <a:alpha val="20000"/>
            </a:schemeClr>
          </a:solidFill>
        </a:fill>
      </a:tcStyle>
    </a:band1H>
    <a:band2H>
      <a:tcTxStyle/>
      <a:tcStyle>
        <a:tcBdr/>
      </a:tcStyle>
    </a:band2H>
    <a:band1V>
      <a:tcTxStyle/>
      <a:tcStyle>
        <a:tcBdr/>
        <a:fill>
          <a:solidFill>
            <a:schemeClr val="accent3">
              <a:alpha val="20000"/>
            </a:schemeClr>
          </a:solidFill>
        </a:fill>
      </a:tcStyle>
    </a:band1V>
    <a:band2V>
      <a:tcTxStyle/>
      <a:tcStyle>
        <a:tcBdr/>
      </a:tcStyle>
    </a:band2V>
    <a:lastCol>
      <a:tcTxStyle b="on" i="off"/>
      <a:tcStyle>
        <a:tcBdr/>
      </a:tcStyle>
    </a:lastCol>
    <a:firstCol>
      <a:tcTxStyle b="on" i="off"/>
      <a:tcStyle>
        <a:tcBdr/>
      </a:tcStyle>
    </a:firstCol>
    <a:lastRow>
      <a:tcTxStyle b="on" i="off"/>
      <a:tcStyle>
        <a:tcBdr>
          <a:top>
            <a:ln w="50800" cap="flat" cmpd="sng">
              <a:solidFill>
                <a:schemeClr val="accent3"/>
              </a:solidFill>
              <a:prstDash val="solid"/>
              <a:round/>
              <a:headEnd type="none" w="sm" len="sm"/>
              <a:tailEnd type="none" w="sm" len="sm"/>
            </a:ln>
          </a:top>
        </a:tcBdr>
        <a:fill>
          <a:solidFill>
            <a:srgbClr val="FFFFFF">
              <a:alpha val="0"/>
            </a:srgbClr>
          </a:solidFill>
        </a:fill>
      </a:tcStyle>
    </a:lastRow>
    <a:seCell>
      <a:tcTxStyle/>
      <a:tcStyle>
        <a:tcBdr/>
      </a:tcStyle>
    </a:seCell>
    <a:swCell>
      <a:tcTxStyle/>
      <a:tcStyle>
        <a:tcBdr/>
      </a:tcStyle>
    </a:swCell>
    <a:firstRow>
      <a:tcTxStyle b="on" i="off"/>
      <a:tcStyle>
        <a:tcBdr>
          <a:bottom>
            <a:ln w="25400" cap="flat" cmpd="sng">
              <a:solidFill>
                <a:schemeClr val="accent3"/>
              </a:solidFill>
              <a:prstDash val="solid"/>
              <a:round/>
              <a:headEnd type="none" w="sm" len="sm"/>
              <a:tailEnd type="none" w="sm" len="sm"/>
            </a:ln>
          </a:bottom>
        </a:tcBdr>
        <a:fill>
          <a:solidFill>
            <a:srgbClr val="FFFFFF">
              <a:alpha val="0"/>
            </a:srgbClr>
          </a:solidFill>
        </a:fill>
      </a:tcStyle>
    </a:firstRow>
    <a:neCell>
      <a:tcTxStyle/>
      <a:tcStyle>
        <a:tcBdr/>
      </a:tcStyle>
    </a:neCell>
    <a:nwCell>
      <a:tcTxStyle/>
      <a:tcStyle>
        <a:tcBdr/>
      </a:tcStyle>
    </a:nwCell>
  </a:tblStyle>
  <a:tblStyle styleId="{97E36670-1662-4B3D-BB11-8407CB848292}" styleName="Table_2">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045"/>
    <p:restoredTop sz="94686"/>
  </p:normalViewPr>
  <p:slideViewPr>
    <p:cSldViewPr snapToGrid="0">
      <p:cViewPr varScale="1">
        <p:scale>
          <a:sx n="101" d="100"/>
          <a:sy n="101" d="100"/>
        </p:scale>
        <p:origin x="126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72"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1.fntdata"/><Relationship Id="rId71" Type="http://schemas.openxmlformats.org/officeDocument/2006/relationships/presProps" Target="presProps.xml"/><Relationship Id="rId2" Type="http://schemas.openxmlformats.org/officeDocument/2006/relationships/slide" Target="slides/slide1.xml"/><Relationship Id="rId7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7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4.fntdata"/><Relationship Id="rId10" Type="http://schemas.openxmlformats.org/officeDocument/2006/relationships/slide" Target="slides/slide9.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69" Type="http://customschemas.google.com/relationships/presentationmetadata" Target="metadata"/></Relationships>
</file>

<file path=ppt/comments/comment1.xml><?xml version="1.0" encoding="utf-8"?>
<p:cmLst xmlns:a="http://schemas.openxmlformats.org/drawingml/2006/main" xmlns:r="http://schemas.openxmlformats.org/officeDocument/2006/relationships" xmlns:p="http://schemas.openxmlformats.org/presentationml/2006/main">
  <p:cm authorId="1" dt="2025-01-05T18:14:46.750" idx="1">
    <p:pos x="7641" y="1277"/>
    <p:text>y la ampliación? ya hay unas filminas en un ppt de la ampliación de cuánto crece la economía como producto de la amp. Antes se tenía una expectativa de crecimiento de 3.5 aprox (ver proyecciones de antes de la aprobación de la amp -abri 2024 banguat-).</p:text>
    <p:extLst>
      <p:ext uri="{C676402C-5697-4E1C-873F-D02D1690AC5C}">
        <p15:threadingInfo xmlns:p15="http://schemas.microsoft.com/office/powerpoint/2012/main" timeZoneBias="360"/>
      </p:ext>
    </p:extLst>
  </p:cm>
  <p:cm authorId="1" dt="2025-01-05T18:17:00.792" idx="2">
    <p:pos x="7641" y="1413"/>
    <p:text>En el caso del año 2025 se esperaba un crecimiento menor, pero con la aprobación del presupuesto, las expectativas de crfecimiento también crecieron (hay una presentación en la que se dice cuánto será el aumento del ppto 2025I)</p:text>
    <p:extLst>
      <p:ext uri="{C676402C-5697-4E1C-873F-D02D1690AC5C}">
        <p15:threadingInfo xmlns:p15="http://schemas.microsoft.com/office/powerpoint/2012/main" timeZoneBias="360">
          <p15:parentCm authorId="1" idx="1"/>
        </p15:threadingInfo>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38475" cy="4667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970338" y="0"/>
            <a:ext cx="3038475" cy="466725"/>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01675" y="4473575"/>
            <a:ext cx="5607050" cy="3660775"/>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829675"/>
            <a:ext cx="3038475" cy="466725"/>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970338" y="8829675"/>
            <a:ext cx="3038475" cy="466725"/>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s-GT"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1:notes"/>
          <p:cNvSpPr txBox="1">
            <a:spLocks noGrp="1"/>
          </p:cNvSpPr>
          <p:nvPr>
            <p:ph type="body" idx="1"/>
          </p:nvPr>
        </p:nvSpPr>
        <p:spPr>
          <a:xfrm>
            <a:off x="701675" y="4473575"/>
            <a:ext cx="5607050" cy="366077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 name="Google Shape;101;p1: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2:notes"/>
          <p:cNvSpPr txBox="1">
            <a:spLocks noGrp="1"/>
          </p:cNvSpPr>
          <p:nvPr>
            <p:ph type="body" idx="1"/>
          </p:nvPr>
        </p:nvSpPr>
        <p:spPr>
          <a:xfrm>
            <a:off x="701675" y="4473575"/>
            <a:ext cx="5607050" cy="366077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7" name="Google Shape;107;p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7:notes"/>
          <p:cNvSpPr txBox="1">
            <a:spLocks noGrp="1"/>
          </p:cNvSpPr>
          <p:nvPr>
            <p:ph type="body" idx="1"/>
          </p:nvPr>
        </p:nvSpPr>
        <p:spPr>
          <a:xfrm>
            <a:off x="701675" y="4473575"/>
            <a:ext cx="5607050" cy="366077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4" name="Google Shape;174;p7: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7:notes"/>
          <p:cNvSpPr txBox="1">
            <a:spLocks noGrp="1"/>
          </p:cNvSpPr>
          <p:nvPr>
            <p:ph type="body" idx="1"/>
          </p:nvPr>
        </p:nvSpPr>
        <p:spPr>
          <a:xfrm>
            <a:off x="701675" y="4473575"/>
            <a:ext cx="5607050" cy="366077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4" name="Google Shape;174;p7: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930663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7:notes"/>
          <p:cNvSpPr txBox="1">
            <a:spLocks noGrp="1"/>
          </p:cNvSpPr>
          <p:nvPr>
            <p:ph type="body" idx="1"/>
          </p:nvPr>
        </p:nvSpPr>
        <p:spPr>
          <a:xfrm>
            <a:off x="701675" y="4473575"/>
            <a:ext cx="5607050" cy="366077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4" name="Google Shape;174;p7: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117007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7:notes"/>
          <p:cNvSpPr txBox="1">
            <a:spLocks noGrp="1"/>
          </p:cNvSpPr>
          <p:nvPr>
            <p:ph type="body" idx="1"/>
          </p:nvPr>
        </p:nvSpPr>
        <p:spPr>
          <a:xfrm>
            <a:off x="701675" y="4473575"/>
            <a:ext cx="5607050" cy="366077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4" name="Google Shape;174;p7: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372948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7"/>
        <p:cNvGrpSpPr/>
        <p:nvPr/>
      </p:nvGrpSpPr>
      <p:grpSpPr>
        <a:xfrm>
          <a:off x="0" y="0"/>
          <a:ext cx="0" cy="0"/>
          <a:chOff x="0" y="0"/>
          <a:chExt cx="0" cy="0"/>
        </a:xfrm>
      </p:grpSpPr>
      <p:sp>
        <p:nvSpPr>
          <p:cNvPr id="718" name="Google Shape;718;p40:notes"/>
          <p:cNvSpPr txBox="1">
            <a:spLocks noGrp="1"/>
          </p:cNvSpPr>
          <p:nvPr>
            <p:ph type="body" idx="1"/>
          </p:nvPr>
        </p:nvSpPr>
        <p:spPr>
          <a:xfrm>
            <a:off x="701675" y="4473575"/>
            <a:ext cx="5607050" cy="366077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9" name="Google Shape;719;p4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de título" type="title">
  <p:cSld name="TITLE">
    <p:spTree>
      <p:nvGrpSpPr>
        <p:cNvPr id="1" name="Shape 15"/>
        <p:cNvGrpSpPr/>
        <p:nvPr/>
      </p:nvGrpSpPr>
      <p:grpSpPr>
        <a:xfrm>
          <a:off x="0" y="0"/>
          <a:ext cx="0" cy="0"/>
          <a:chOff x="0" y="0"/>
          <a:chExt cx="0" cy="0"/>
        </a:xfrm>
      </p:grpSpPr>
      <p:sp>
        <p:nvSpPr>
          <p:cNvPr id="16" name="Google Shape;16;p4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4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GT"/>
              <a:t>‹Nº›</a:t>
            </a:fld>
            <a:endParaRPr/>
          </a:p>
        </p:txBody>
      </p:sp>
      <p:grpSp>
        <p:nvGrpSpPr>
          <p:cNvPr id="21" name="Google Shape;21;p42"/>
          <p:cNvGrpSpPr/>
          <p:nvPr/>
        </p:nvGrpSpPr>
        <p:grpSpPr>
          <a:xfrm>
            <a:off x="-114000" y="6782658"/>
            <a:ext cx="12420000" cy="108000"/>
            <a:chOff x="-114000" y="6750000"/>
            <a:chExt cx="12420000" cy="108000"/>
          </a:xfrm>
        </p:grpSpPr>
        <p:sp>
          <p:nvSpPr>
            <p:cNvPr id="22" name="Google Shape;22;p42"/>
            <p:cNvSpPr/>
            <p:nvPr/>
          </p:nvSpPr>
          <p:spPr>
            <a:xfrm>
              <a:off x="-114000" y="6750000"/>
              <a:ext cx="4140000" cy="108000"/>
            </a:xfrm>
            <a:prstGeom prst="rect">
              <a:avLst/>
            </a:prstGeom>
            <a:solidFill>
              <a:srgbClr val="23B2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3" name="Google Shape;23;p42"/>
            <p:cNvSpPr/>
            <p:nvPr/>
          </p:nvSpPr>
          <p:spPr>
            <a:xfrm>
              <a:off x="4026000" y="6750000"/>
              <a:ext cx="4140000" cy="10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4" name="Google Shape;24;p42"/>
            <p:cNvSpPr/>
            <p:nvPr/>
          </p:nvSpPr>
          <p:spPr>
            <a:xfrm>
              <a:off x="8166000" y="6750000"/>
              <a:ext cx="4140000" cy="108000"/>
            </a:xfrm>
            <a:prstGeom prst="rect">
              <a:avLst/>
            </a:prstGeom>
            <a:solidFill>
              <a:srgbClr val="23B2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pic>
        <p:nvPicPr>
          <p:cNvPr id="3" name="Imagen 2">
            <a:extLst>
              <a:ext uri="{FF2B5EF4-FFF2-40B4-BE49-F238E27FC236}">
                <a16:creationId xmlns:a16="http://schemas.microsoft.com/office/drawing/2014/main" id="{1212A52F-3CAA-BBBC-3721-7B3E836FB07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86917" y="244524"/>
            <a:ext cx="2037537" cy="669875"/>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87"/>
        <p:cNvGrpSpPr/>
        <p:nvPr/>
      </p:nvGrpSpPr>
      <p:grpSpPr>
        <a:xfrm>
          <a:off x="0" y="0"/>
          <a:ext cx="0" cy="0"/>
          <a:chOff x="0" y="0"/>
          <a:chExt cx="0" cy="0"/>
        </a:xfrm>
      </p:grpSpPr>
      <p:sp>
        <p:nvSpPr>
          <p:cNvPr id="88" name="Google Shape;88;p5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9" name="Google Shape;89;p52"/>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5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5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5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GT"/>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93"/>
        <p:cNvGrpSpPr/>
        <p:nvPr/>
      </p:nvGrpSpPr>
      <p:grpSpPr>
        <a:xfrm>
          <a:off x="0" y="0"/>
          <a:ext cx="0" cy="0"/>
          <a:chOff x="0" y="0"/>
          <a:chExt cx="0" cy="0"/>
        </a:xfrm>
      </p:grpSpPr>
      <p:sp>
        <p:nvSpPr>
          <p:cNvPr id="94" name="Google Shape;94;p53"/>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5" name="Google Shape;95;p53"/>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5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7" name="Google Shape;97;p5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5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GT"/>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28"/>
        <p:cNvGrpSpPr/>
        <p:nvPr/>
      </p:nvGrpSpPr>
      <p:grpSpPr>
        <a:xfrm>
          <a:off x="0" y="0"/>
          <a:ext cx="0" cy="0"/>
          <a:chOff x="0" y="0"/>
          <a:chExt cx="0" cy="0"/>
        </a:xfrm>
      </p:grpSpPr>
      <p:sp>
        <p:nvSpPr>
          <p:cNvPr id="29" name="Google Shape;29;p4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4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GT"/>
              <a:t>‹Nº›</a:t>
            </a:fld>
            <a:endParaRPr/>
          </a:p>
        </p:txBody>
      </p:sp>
      <p:grpSp>
        <p:nvGrpSpPr>
          <p:cNvPr id="34" name="Google Shape;34;p43"/>
          <p:cNvGrpSpPr/>
          <p:nvPr/>
        </p:nvGrpSpPr>
        <p:grpSpPr>
          <a:xfrm rot="-5400000">
            <a:off x="-3505383" y="3375000"/>
            <a:ext cx="7010766" cy="108000"/>
            <a:chOff x="-114000" y="6750000"/>
            <a:chExt cx="12420000" cy="108000"/>
          </a:xfrm>
        </p:grpSpPr>
        <p:sp>
          <p:nvSpPr>
            <p:cNvPr id="35" name="Google Shape;35;p43"/>
            <p:cNvSpPr/>
            <p:nvPr/>
          </p:nvSpPr>
          <p:spPr>
            <a:xfrm>
              <a:off x="-114000" y="6750000"/>
              <a:ext cx="4140000" cy="108000"/>
            </a:xfrm>
            <a:prstGeom prst="rect">
              <a:avLst/>
            </a:prstGeom>
            <a:solidFill>
              <a:srgbClr val="23B2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6" name="Google Shape;36;p43"/>
            <p:cNvSpPr/>
            <p:nvPr/>
          </p:nvSpPr>
          <p:spPr>
            <a:xfrm>
              <a:off x="4026000" y="6750000"/>
              <a:ext cx="4140000" cy="10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7" name="Google Shape;37;p43"/>
            <p:cNvSpPr/>
            <p:nvPr/>
          </p:nvSpPr>
          <p:spPr>
            <a:xfrm>
              <a:off x="8166000" y="6750000"/>
              <a:ext cx="4140000" cy="108000"/>
            </a:xfrm>
            <a:prstGeom prst="rect">
              <a:avLst/>
            </a:prstGeom>
            <a:solidFill>
              <a:srgbClr val="23B2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pic>
        <p:nvPicPr>
          <p:cNvPr id="2" name="Imagen 1">
            <a:extLst>
              <a:ext uri="{FF2B5EF4-FFF2-40B4-BE49-F238E27FC236}">
                <a16:creationId xmlns:a16="http://schemas.microsoft.com/office/drawing/2014/main" id="{EBA93016-3C18-67D7-69E6-4F2DA2F4810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86917" y="244524"/>
            <a:ext cx="2037537" cy="669875"/>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42"/>
        <p:cNvGrpSpPr/>
        <p:nvPr/>
      </p:nvGrpSpPr>
      <p:grpSpPr>
        <a:xfrm>
          <a:off x="0" y="0"/>
          <a:ext cx="0" cy="0"/>
          <a:chOff x="0" y="0"/>
          <a:chExt cx="0" cy="0"/>
        </a:xfrm>
      </p:grpSpPr>
      <p:sp>
        <p:nvSpPr>
          <p:cNvPr id="43" name="Google Shape;43;p45"/>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4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5" name="Google Shape;45;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GT"/>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48"/>
        <p:cNvGrpSpPr/>
        <p:nvPr/>
      </p:nvGrpSpPr>
      <p:grpSpPr>
        <a:xfrm>
          <a:off x="0" y="0"/>
          <a:ext cx="0" cy="0"/>
          <a:chOff x="0" y="0"/>
          <a:chExt cx="0" cy="0"/>
        </a:xfrm>
      </p:grpSpPr>
      <p:sp>
        <p:nvSpPr>
          <p:cNvPr id="49" name="Google Shape;49;p4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4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4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GT"/>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55"/>
        <p:cNvGrpSpPr/>
        <p:nvPr/>
      </p:nvGrpSpPr>
      <p:grpSpPr>
        <a:xfrm>
          <a:off x="0" y="0"/>
          <a:ext cx="0" cy="0"/>
          <a:chOff x="0" y="0"/>
          <a:chExt cx="0" cy="0"/>
        </a:xfrm>
      </p:grpSpPr>
      <p:sp>
        <p:nvSpPr>
          <p:cNvPr id="56" name="Google Shape;56;p4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7" name="Google Shape;57;p4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8" name="Google Shape;58;p4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 name="Google Shape;59;p4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0" name="Google Shape;60;p4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GT"/>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olo el título" type="titleOnly">
  <p:cSld name="TITLE_ONLY">
    <p:spTree>
      <p:nvGrpSpPr>
        <p:cNvPr id="1" name="Shape 64"/>
        <p:cNvGrpSpPr/>
        <p:nvPr/>
      </p:nvGrpSpPr>
      <p:grpSpPr>
        <a:xfrm>
          <a:off x="0" y="0"/>
          <a:ext cx="0" cy="0"/>
          <a:chOff x="0" y="0"/>
          <a:chExt cx="0" cy="0"/>
        </a:xfrm>
      </p:grpSpPr>
      <p:sp>
        <p:nvSpPr>
          <p:cNvPr id="65" name="Google Shape;65;p4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GT"/>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69"/>
        <p:cNvGrpSpPr/>
        <p:nvPr/>
      </p:nvGrpSpPr>
      <p:grpSpPr>
        <a:xfrm>
          <a:off x="0" y="0"/>
          <a:ext cx="0" cy="0"/>
          <a:chOff x="0" y="0"/>
          <a:chExt cx="0" cy="0"/>
        </a:xfrm>
      </p:grpSpPr>
      <p:sp>
        <p:nvSpPr>
          <p:cNvPr id="70" name="Google Shape;70;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GT"/>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73"/>
        <p:cNvGrpSpPr/>
        <p:nvPr/>
      </p:nvGrpSpPr>
      <p:grpSpPr>
        <a:xfrm>
          <a:off x="0" y="0"/>
          <a:ext cx="0" cy="0"/>
          <a:chOff x="0" y="0"/>
          <a:chExt cx="0" cy="0"/>
        </a:xfrm>
      </p:grpSpPr>
      <p:sp>
        <p:nvSpPr>
          <p:cNvPr id="74" name="Google Shape;74;p5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50"/>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6" name="Google Shape;76;p50"/>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7" name="Google Shape;77;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GT"/>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80"/>
        <p:cNvGrpSpPr/>
        <p:nvPr/>
      </p:nvGrpSpPr>
      <p:grpSpPr>
        <a:xfrm>
          <a:off x="0" y="0"/>
          <a:ext cx="0" cy="0"/>
          <a:chOff x="0" y="0"/>
          <a:chExt cx="0" cy="0"/>
        </a:xfrm>
      </p:grpSpPr>
      <p:sp>
        <p:nvSpPr>
          <p:cNvPr id="81" name="Google Shape;81;p5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 name="Google Shape;82;p51"/>
          <p:cNvSpPr>
            <a:spLocks noGrp="1"/>
          </p:cNvSpPr>
          <p:nvPr>
            <p:ph type="pic" idx="2"/>
          </p:nvPr>
        </p:nvSpPr>
        <p:spPr>
          <a:xfrm>
            <a:off x="5183188" y="987425"/>
            <a:ext cx="6172200" cy="4873625"/>
          </a:xfrm>
          <a:prstGeom prst="rect">
            <a:avLst/>
          </a:prstGeom>
          <a:noFill/>
          <a:ln>
            <a:noFill/>
          </a:ln>
        </p:spPr>
      </p:sp>
      <p:sp>
        <p:nvSpPr>
          <p:cNvPr id="83" name="Google Shape;83;p51"/>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4" name="Google Shape;84;p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GT"/>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4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GT"/>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comments" Target="../comments/comment1.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1"/>
          <p:cNvSpPr/>
          <p:nvPr/>
        </p:nvSpPr>
        <p:spPr>
          <a:xfrm>
            <a:off x="-57665" y="-74140"/>
            <a:ext cx="12307330" cy="7006281"/>
          </a:xfrm>
          <a:prstGeom prst="rect">
            <a:avLst/>
          </a:prstGeom>
          <a:solidFill>
            <a:srgbClr val="1928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04" name="Google Shape;104;p1"/>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209800" y="2151345"/>
            <a:ext cx="7772400" cy="255530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2"/>
          <p:cNvSpPr/>
          <p:nvPr/>
        </p:nvSpPr>
        <p:spPr>
          <a:xfrm>
            <a:off x="-57665" y="-74141"/>
            <a:ext cx="12307330" cy="7006281"/>
          </a:xfrm>
          <a:prstGeom prst="rect">
            <a:avLst/>
          </a:prstGeom>
          <a:solidFill>
            <a:srgbClr val="1827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0" name="Google Shape;110;p2"/>
          <p:cNvSpPr txBox="1"/>
          <p:nvPr/>
        </p:nvSpPr>
        <p:spPr>
          <a:xfrm>
            <a:off x="1766235" y="1783973"/>
            <a:ext cx="8459433" cy="3628517"/>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lt1"/>
              </a:buClr>
              <a:buSzPts val="4000"/>
              <a:buFont typeface="Arial"/>
              <a:buNone/>
            </a:pPr>
            <a:r>
              <a:rPr lang="en-US" sz="4000" b="1" i="0" u="none" strike="noStrike" cap="none" dirty="0" err="1">
                <a:solidFill>
                  <a:schemeClr val="bg1"/>
                </a:solidFill>
                <a:latin typeface="Arial"/>
                <a:ea typeface="Arial"/>
                <a:cs typeface="Arial"/>
                <a:sym typeface="Arial"/>
              </a:rPr>
              <a:t>Presupuesto</a:t>
            </a:r>
            <a:r>
              <a:rPr lang="en-US" sz="4000" b="1" i="0" u="none" strike="noStrike" cap="none" dirty="0">
                <a:solidFill>
                  <a:schemeClr val="bg1"/>
                </a:solidFill>
                <a:latin typeface="Arial"/>
                <a:ea typeface="Arial"/>
                <a:cs typeface="Arial"/>
                <a:sym typeface="Arial"/>
              </a:rPr>
              <a:t> 2025 </a:t>
            </a:r>
          </a:p>
          <a:p>
            <a:pPr marL="0" marR="0" lvl="0" indent="0" algn="ctr" rtl="0">
              <a:lnSpc>
                <a:spcPct val="90000"/>
              </a:lnSpc>
              <a:spcBef>
                <a:spcPts val="0"/>
              </a:spcBef>
              <a:spcAft>
                <a:spcPts val="0"/>
              </a:spcAft>
              <a:buClr>
                <a:schemeClr val="lt1"/>
              </a:buClr>
              <a:buSzPts val="4000"/>
              <a:buFont typeface="Arial"/>
              <a:buNone/>
            </a:pPr>
            <a:r>
              <a:rPr lang="en-US" sz="4000" b="1" i="0" u="none" strike="noStrike" cap="none" dirty="0">
                <a:solidFill>
                  <a:schemeClr val="bg1"/>
                </a:solidFill>
                <a:latin typeface="Arial"/>
                <a:ea typeface="Arial"/>
                <a:cs typeface="Arial"/>
                <a:sym typeface="Arial"/>
              </a:rPr>
              <a:t>y </a:t>
            </a:r>
            <a:r>
              <a:rPr lang="en-US" sz="4000" b="1" i="0" u="none" strike="noStrike" cap="none" dirty="0" err="1">
                <a:solidFill>
                  <a:schemeClr val="bg1"/>
                </a:solidFill>
                <a:latin typeface="Arial"/>
                <a:ea typeface="Arial"/>
                <a:cs typeface="Arial"/>
                <a:sym typeface="Arial"/>
              </a:rPr>
              <a:t>su</a:t>
            </a:r>
            <a:r>
              <a:rPr lang="en-US" sz="4000" b="1" i="0" u="none" strike="noStrike" cap="none" dirty="0">
                <a:solidFill>
                  <a:schemeClr val="bg1"/>
                </a:solidFill>
                <a:latin typeface="Arial"/>
                <a:ea typeface="Arial"/>
                <a:cs typeface="Arial"/>
                <a:sym typeface="Arial"/>
              </a:rPr>
              <a:t> </a:t>
            </a:r>
            <a:r>
              <a:rPr lang="en-US" sz="4000" b="1" i="0" u="none" strike="noStrike" cap="none" dirty="0" err="1">
                <a:solidFill>
                  <a:schemeClr val="bg1"/>
                </a:solidFill>
                <a:latin typeface="Arial"/>
                <a:ea typeface="Arial"/>
                <a:cs typeface="Arial"/>
                <a:sym typeface="Arial"/>
              </a:rPr>
              <a:t>impacto</a:t>
            </a:r>
            <a:r>
              <a:rPr lang="en-US" sz="4000" b="1" i="0" u="none" strike="noStrike" cap="none" dirty="0">
                <a:solidFill>
                  <a:schemeClr val="bg1"/>
                </a:solidFill>
                <a:latin typeface="Arial"/>
                <a:ea typeface="Arial"/>
                <a:cs typeface="Arial"/>
                <a:sym typeface="Arial"/>
              </a:rPr>
              <a:t> </a:t>
            </a:r>
            <a:r>
              <a:rPr lang="en-US" sz="4000" b="1" i="0" u="none" strike="noStrike" cap="none" dirty="0" err="1">
                <a:solidFill>
                  <a:schemeClr val="bg1"/>
                </a:solidFill>
                <a:latin typeface="Arial"/>
                <a:ea typeface="Arial"/>
                <a:cs typeface="Arial"/>
                <a:sym typeface="Arial"/>
              </a:rPr>
              <a:t>en</a:t>
            </a:r>
            <a:r>
              <a:rPr lang="en-US" sz="4000" b="1" i="0" u="none" strike="noStrike" cap="none" dirty="0">
                <a:solidFill>
                  <a:schemeClr val="bg1"/>
                </a:solidFill>
                <a:latin typeface="Arial"/>
                <a:ea typeface="Arial"/>
                <a:cs typeface="Arial"/>
                <a:sym typeface="Arial"/>
              </a:rPr>
              <a:t> la </a:t>
            </a:r>
            <a:r>
              <a:rPr lang="en-US" sz="4000" b="1" i="0" u="none" strike="noStrike" cap="none" dirty="0" err="1">
                <a:solidFill>
                  <a:schemeClr val="bg1"/>
                </a:solidFill>
                <a:latin typeface="Arial"/>
                <a:ea typeface="Arial"/>
                <a:cs typeface="Arial"/>
                <a:sym typeface="Arial"/>
              </a:rPr>
              <a:t>economía</a:t>
            </a:r>
            <a:endParaRPr dirty="0">
              <a:solidFill>
                <a:schemeClr val="bg1"/>
              </a:solidFill>
            </a:endParaRPr>
          </a:p>
          <a:p>
            <a:pPr marL="0" marR="0" lvl="0" indent="0" algn="ctr" rtl="0">
              <a:lnSpc>
                <a:spcPct val="90000"/>
              </a:lnSpc>
              <a:spcBef>
                <a:spcPts val="0"/>
              </a:spcBef>
              <a:spcAft>
                <a:spcPts val="0"/>
              </a:spcAft>
              <a:buClr>
                <a:schemeClr val="dk1"/>
              </a:buClr>
              <a:buSzPts val="4200"/>
              <a:buFont typeface="Arial"/>
              <a:buNone/>
            </a:pPr>
            <a:br>
              <a:rPr lang="es-GT" sz="4200" b="1" i="0" u="none" strike="noStrike" cap="none" dirty="0">
                <a:solidFill>
                  <a:schemeClr val="bg1"/>
                </a:solidFill>
                <a:latin typeface="Arial"/>
                <a:ea typeface="Arial"/>
                <a:cs typeface="Arial"/>
                <a:sym typeface="Arial"/>
              </a:rPr>
            </a:br>
            <a:r>
              <a:rPr lang="es-GT" sz="2400" b="0" i="0" u="none" strike="noStrike" cap="none" dirty="0">
                <a:solidFill>
                  <a:schemeClr val="bg1"/>
                </a:solidFill>
                <a:latin typeface="Arial"/>
                <a:ea typeface="Arial"/>
                <a:cs typeface="Arial"/>
                <a:sym typeface="Arial"/>
              </a:rPr>
              <a:t>Guatemala, enero 2025</a:t>
            </a:r>
            <a:endParaRPr sz="4200" b="0" i="0" u="none" strike="noStrike" cap="none" dirty="0">
              <a:solidFill>
                <a:schemeClr val="bg1"/>
              </a:solidFill>
              <a:latin typeface="Arial"/>
              <a:ea typeface="Arial"/>
              <a:cs typeface="Arial"/>
              <a:sym typeface="Arial"/>
            </a:endParaRPr>
          </a:p>
        </p:txBody>
      </p:sp>
      <p:grpSp>
        <p:nvGrpSpPr>
          <p:cNvPr id="111" name="Google Shape;111;p2"/>
          <p:cNvGrpSpPr/>
          <p:nvPr/>
        </p:nvGrpSpPr>
        <p:grpSpPr>
          <a:xfrm rot="-5400000">
            <a:off x="-3484040" y="3375000"/>
            <a:ext cx="7010766" cy="108000"/>
            <a:chOff x="-114000" y="6750000"/>
            <a:chExt cx="12420000" cy="108000"/>
          </a:xfrm>
        </p:grpSpPr>
        <p:sp>
          <p:nvSpPr>
            <p:cNvPr id="112" name="Google Shape;112;p2"/>
            <p:cNvSpPr/>
            <p:nvPr/>
          </p:nvSpPr>
          <p:spPr>
            <a:xfrm>
              <a:off x="-114000" y="6750000"/>
              <a:ext cx="4140000" cy="108000"/>
            </a:xfrm>
            <a:prstGeom prst="rect">
              <a:avLst/>
            </a:prstGeom>
            <a:solidFill>
              <a:srgbClr val="23B2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3" name="Google Shape;113;p2"/>
            <p:cNvSpPr/>
            <p:nvPr/>
          </p:nvSpPr>
          <p:spPr>
            <a:xfrm>
              <a:off x="4026000" y="6750000"/>
              <a:ext cx="4140000" cy="10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4" name="Google Shape;114;p2"/>
            <p:cNvSpPr/>
            <p:nvPr/>
          </p:nvSpPr>
          <p:spPr>
            <a:xfrm>
              <a:off x="8166000" y="6750000"/>
              <a:ext cx="4140000" cy="108000"/>
            </a:xfrm>
            <a:prstGeom prst="rect">
              <a:avLst/>
            </a:prstGeom>
            <a:solidFill>
              <a:srgbClr val="23B2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4"/>
          <p:cNvPicPr/>
          <p:nvPr/>
        </p:nvPicPr>
        <p:blipFill>
          <a:blip r:embed="rId2" cstate="print"/>
          <a:stretch>
            <a:fillRect/>
          </a:stretch>
        </p:blipFill>
        <p:spPr>
          <a:xfrm>
            <a:off x="9686916" y="244524"/>
            <a:ext cx="2037537" cy="669874"/>
          </a:xfrm>
          <a:prstGeom prst="rect">
            <a:avLst/>
          </a:prstGeom>
        </p:spPr>
      </p:pic>
      <p:sp>
        <p:nvSpPr>
          <p:cNvPr id="5" name="object 5"/>
          <p:cNvSpPr txBox="1"/>
          <p:nvPr/>
        </p:nvSpPr>
        <p:spPr>
          <a:xfrm>
            <a:off x="498891" y="590803"/>
            <a:ext cx="2827655" cy="208279"/>
          </a:xfrm>
          <a:prstGeom prst="rect">
            <a:avLst/>
          </a:prstGeom>
        </p:spPr>
        <p:txBody>
          <a:bodyPr vert="horz" wrap="square" lIns="0" tIns="12700" rIns="0" bIns="0" rtlCol="0">
            <a:spAutoFit/>
          </a:bodyPr>
          <a:lstStyle/>
          <a:p>
            <a:pPr marL="12700">
              <a:lnSpc>
                <a:spcPct val="100000"/>
              </a:lnSpc>
              <a:spcBef>
                <a:spcPts val="100"/>
              </a:spcBef>
            </a:pPr>
            <a:r>
              <a:rPr sz="1200" b="1" dirty="0">
                <a:solidFill>
                  <a:srgbClr val="182754"/>
                </a:solidFill>
                <a:latin typeface="Verdana"/>
                <a:cs typeface="Verdana"/>
              </a:rPr>
              <a:t>Montos</a:t>
            </a:r>
            <a:r>
              <a:rPr sz="1200" b="1" spc="-35" dirty="0">
                <a:solidFill>
                  <a:srgbClr val="182754"/>
                </a:solidFill>
                <a:latin typeface="Verdana"/>
                <a:cs typeface="Verdana"/>
              </a:rPr>
              <a:t> </a:t>
            </a:r>
            <a:r>
              <a:rPr sz="1200" b="1" dirty="0">
                <a:solidFill>
                  <a:srgbClr val="182754"/>
                </a:solidFill>
                <a:latin typeface="Verdana"/>
                <a:cs typeface="Verdana"/>
              </a:rPr>
              <a:t>en</a:t>
            </a:r>
            <a:r>
              <a:rPr sz="1200" b="1" spc="-35" dirty="0">
                <a:solidFill>
                  <a:srgbClr val="182754"/>
                </a:solidFill>
                <a:latin typeface="Verdana"/>
                <a:cs typeface="Verdana"/>
              </a:rPr>
              <a:t> </a:t>
            </a:r>
            <a:r>
              <a:rPr sz="1200" b="1" dirty="0">
                <a:solidFill>
                  <a:srgbClr val="182754"/>
                </a:solidFill>
                <a:latin typeface="Verdana"/>
                <a:cs typeface="Verdana"/>
              </a:rPr>
              <a:t>Millones</a:t>
            </a:r>
            <a:r>
              <a:rPr sz="1200" b="1" spc="-35" dirty="0">
                <a:solidFill>
                  <a:srgbClr val="182754"/>
                </a:solidFill>
                <a:latin typeface="Verdana"/>
                <a:cs typeface="Verdana"/>
              </a:rPr>
              <a:t> </a:t>
            </a:r>
            <a:r>
              <a:rPr sz="1200" b="1" dirty="0">
                <a:solidFill>
                  <a:srgbClr val="182754"/>
                </a:solidFill>
                <a:latin typeface="Verdana"/>
                <a:cs typeface="Verdana"/>
              </a:rPr>
              <a:t>de</a:t>
            </a:r>
            <a:r>
              <a:rPr sz="1200" b="1" spc="-25" dirty="0">
                <a:solidFill>
                  <a:srgbClr val="182754"/>
                </a:solidFill>
                <a:latin typeface="Verdana"/>
                <a:cs typeface="Verdana"/>
              </a:rPr>
              <a:t> </a:t>
            </a:r>
            <a:r>
              <a:rPr sz="1200" b="1" spc="-10" dirty="0">
                <a:solidFill>
                  <a:srgbClr val="182754"/>
                </a:solidFill>
                <a:latin typeface="Verdana"/>
                <a:cs typeface="Verdana"/>
              </a:rPr>
              <a:t>Quetzales</a:t>
            </a:r>
            <a:endParaRPr sz="1200" dirty="0">
              <a:latin typeface="Verdana"/>
              <a:cs typeface="Verdana"/>
            </a:endParaRPr>
          </a:p>
        </p:txBody>
      </p:sp>
      <p:sp>
        <p:nvSpPr>
          <p:cNvPr id="6" name="object 6"/>
          <p:cNvSpPr/>
          <p:nvPr/>
        </p:nvSpPr>
        <p:spPr>
          <a:xfrm>
            <a:off x="420167" y="96112"/>
            <a:ext cx="6028690" cy="489584"/>
          </a:xfrm>
          <a:custGeom>
            <a:avLst/>
            <a:gdLst/>
            <a:ahLst/>
            <a:cxnLst/>
            <a:rect l="l" t="t" r="r" b="b"/>
            <a:pathLst>
              <a:path w="6028690" h="489584">
                <a:moveTo>
                  <a:pt x="5946565" y="0"/>
                </a:moveTo>
                <a:lnTo>
                  <a:pt x="81568" y="0"/>
                </a:lnTo>
                <a:lnTo>
                  <a:pt x="49818" y="6409"/>
                </a:lnTo>
                <a:lnTo>
                  <a:pt x="23890" y="23890"/>
                </a:lnTo>
                <a:lnTo>
                  <a:pt x="6410" y="49818"/>
                </a:lnTo>
                <a:lnTo>
                  <a:pt x="0" y="81568"/>
                </a:lnTo>
                <a:lnTo>
                  <a:pt x="0" y="407818"/>
                </a:lnTo>
                <a:lnTo>
                  <a:pt x="6410" y="439569"/>
                </a:lnTo>
                <a:lnTo>
                  <a:pt x="23890" y="465496"/>
                </a:lnTo>
                <a:lnTo>
                  <a:pt x="49818" y="482977"/>
                </a:lnTo>
                <a:lnTo>
                  <a:pt x="81568" y="489388"/>
                </a:lnTo>
                <a:lnTo>
                  <a:pt x="5946565" y="489388"/>
                </a:lnTo>
                <a:lnTo>
                  <a:pt x="5978315" y="482977"/>
                </a:lnTo>
                <a:lnTo>
                  <a:pt x="6004242" y="465496"/>
                </a:lnTo>
                <a:lnTo>
                  <a:pt x="6021723" y="439569"/>
                </a:lnTo>
                <a:lnTo>
                  <a:pt x="6028133" y="407818"/>
                </a:lnTo>
                <a:lnTo>
                  <a:pt x="6028133" y="81568"/>
                </a:lnTo>
                <a:lnTo>
                  <a:pt x="6021723" y="49818"/>
                </a:lnTo>
                <a:lnTo>
                  <a:pt x="6004242" y="23890"/>
                </a:lnTo>
                <a:lnTo>
                  <a:pt x="5978315" y="6409"/>
                </a:lnTo>
                <a:lnTo>
                  <a:pt x="5946565" y="0"/>
                </a:lnTo>
                <a:close/>
              </a:path>
            </a:pathLst>
          </a:custGeom>
          <a:solidFill>
            <a:srgbClr val="182754"/>
          </a:solidFill>
        </p:spPr>
        <p:txBody>
          <a:bodyPr wrap="square" lIns="0" tIns="0" rIns="0" bIns="0" rtlCol="0"/>
          <a:lstStyle/>
          <a:p>
            <a:endParaRPr b="1" dirty="0">
              <a:solidFill>
                <a:schemeClr val="bg1"/>
              </a:solidFill>
            </a:endParaRPr>
          </a:p>
        </p:txBody>
      </p:sp>
      <p:sp>
        <p:nvSpPr>
          <p:cNvPr id="7" name="object 7"/>
          <p:cNvSpPr txBox="1">
            <a:spLocks noGrp="1"/>
          </p:cNvSpPr>
          <p:nvPr>
            <p:ph type="title"/>
          </p:nvPr>
        </p:nvSpPr>
        <p:spPr>
          <a:xfrm>
            <a:off x="522782" y="161453"/>
            <a:ext cx="4413885" cy="333425"/>
          </a:xfrm>
          <a:prstGeom prst="rect">
            <a:avLst/>
          </a:prstGeom>
        </p:spPr>
        <p:txBody>
          <a:bodyPr vert="horz" wrap="square" lIns="0" tIns="12700" rIns="0" bIns="0" rtlCol="0">
            <a:spAutoFit/>
          </a:bodyPr>
          <a:lstStyle/>
          <a:p>
            <a:pPr marL="12700">
              <a:lnSpc>
                <a:spcPct val="100000"/>
              </a:lnSpc>
              <a:spcBef>
                <a:spcPts val="100"/>
              </a:spcBef>
            </a:pPr>
            <a:r>
              <a:rPr sz="2000" b="1" spc="-10" dirty="0">
                <a:solidFill>
                  <a:schemeClr val="bg1"/>
                </a:solidFill>
                <a:latin typeface="Arial" panose="020B0604020202020204" pitchFamily="34" charset="0"/>
                <a:cs typeface="Arial" panose="020B0604020202020204" pitchFamily="34" charset="0"/>
              </a:rPr>
              <a:t>Presupuesto</a:t>
            </a:r>
            <a:r>
              <a:rPr sz="2000" b="1" spc="-60" dirty="0">
                <a:solidFill>
                  <a:schemeClr val="bg1"/>
                </a:solidFill>
                <a:latin typeface="Arial" panose="020B0604020202020204" pitchFamily="34" charset="0"/>
                <a:cs typeface="Arial" panose="020B0604020202020204" pitchFamily="34" charset="0"/>
              </a:rPr>
              <a:t> </a:t>
            </a:r>
            <a:r>
              <a:rPr sz="2000" b="1" dirty="0">
                <a:solidFill>
                  <a:schemeClr val="bg1"/>
                </a:solidFill>
                <a:latin typeface="Arial" panose="020B0604020202020204" pitchFamily="34" charset="0"/>
                <a:cs typeface="Arial" panose="020B0604020202020204" pitchFamily="34" charset="0"/>
              </a:rPr>
              <a:t>Institucional</a:t>
            </a:r>
            <a:r>
              <a:rPr sz="2000" b="1" spc="-65" dirty="0">
                <a:solidFill>
                  <a:schemeClr val="bg1"/>
                </a:solidFill>
                <a:latin typeface="Arial" panose="020B0604020202020204" pitchFamily="34" charset="0"/>
                <a:cs typeface="Arial" panose="020B0604020202020204" pitchFamily="34" charset="0"/>
              </a:rPr>
              <a:t> </a:t>
            </a:r>
            <a:r>
              <a:rPr sz="2000" b="1" spc="-20" dirty="0">
                <a:solidFill>
                  <a:schemeClr val="bg1"/>
                </a:solidFill>
                <a:latin typeface="Arial" panose="020B0604020202020204" pitchFamily="34" charset="0"/>
                <a:cs typeface="Arial" panose="020B0604020202020204" pitchFamily="34" charset="0"/>
              </a:rPr>
              <a:t>2024-2025</a:t>
            </a:r>
          </a:p>
        </p:txBody>
      </p:sp>
      <p:graphicFrame>
        <p:nvGraphicFramePr>
          <p:cNvPr id="8" name="object 8"/>
          <p:cNvGraphicFramePr>
            <a:graphicFrameLocks noGrp="1"/>
          </p:cNvGraphicFramePr>
          <p:nvPr/>
        </p:nvGraphicFramePr>
        <p:xfrm>
          <a:off x="415404" y="915879"/>
          <a:ext cx="9725024" cy="5327014"/>
        </p:xfrm>
        <a:graphic>
          <a:graphicData uri="http://schemas.openxmlformats.org/drawingml/2006/table">
            <a:tbl>
              <a:tblPr firstRow="1" bandRow="1">
                <a:tableStyleId>{2D5ABB26-0587-4C30-8999-92F81FD0307C}</a:tableStyleId>
              </a:tblPr>
              <a:tblGrid>
                <a:gridCol w="3156585">
                  <a:extLst>
                    <a:ext uri="{9D8B030D-6E8A-4147-A177-3AD203B41FA5}">
                      <a16:colId xmlns:a16="http://schemas.microsoft.com/office/drawing/2014/main" val="20000"/>
                    </a:ext>
                  </a:extLst>
                </a:gridCol>
                <a:gridCol w="1653539">
                  <a:extLst>
                    <a:ext uri="{9D8B030D-6E8A-4147-A177-3AD203B41FA5}">
                      <a16:colId xmlns:a16="http://schemas.microsoft.com/office/drawing/2014/main" val="20001"/>
                    </a:ext>
                  </a:extLst>
                </a:gridCol>
                <a:gridCol w="2098040">
                  <a:extLst>
                    <a:ext uri="{9D8B030D-6E8A-4147-A177-3AD203B41FA5}">
                      <a16:colId xmlns:a16="http://schemas.microsoft.com/office/drawing/2014/main" val="20002"/>
                    </a:ext>
                  </a:extLst>
                </a:gridCol>
                <a:gridCol w="1497965">
                  <a:extLst>
                    <a:ext uri="{9D8B030D-6E8A-4147-A177-3AD203B41FA5}">
                      <a16:colId xmlns:a16="http://schemas.microsoft.com/office/drawing/2014/main" val="20003"/>
                    </a:ext>
                  </a:extLst>
                </a:gridCol>
                <a:gridCol w="1318895">
                  <a:extLst>
                    <a:ext uri="{9D8B030D-6E8A-4147-A177-3AD203B41FA5}">
                      <a16:colId xmlns:a16="http://schemas.microsoft.com/office/drawing/2014/main" val="20004"/>
                    </a:ext>
                  </a:extLst>
                </a:gridCol>
              </a:tblGrid>
              <a:tr h="404495">
                <a:tc>
                  <a:txBody>
                    <a:bodyPr/>
                    <a:lstStyle/>
                    <a:p>
                      <a:pPr algn="ctr">
                        <a:lnSpc>
                          <a:spcPct val="100000"/>
                        </a:lnSpc>
                        <a:spcBef>
                          <a:spcPts val="885"/>
                        </a:spcBef>
                      </a:pPr>
                      <a:r>
                        <a:rPr sz="1200" b="1" spc="-10" dirty="0">
                          <a:solidFill>
                            <a:srgbClr val="FFFFFF"/>
                          </a:solidFill>
                          <a:latin typeface="Verdana"/>
                          <a:cs typeface="Verdana"/>
                        </a:rPr>
                        <a:t>ENTIDAD</a:t>
                      </a:r>
                      <a:endParaRPr sz="1200">
                        <a:latin typeface="Verdana"/>
                        <a:cs typeface="Verdana"/>
                      </a:endParaRPr>
                    </a:p>
                  </a:txBody>
                  <a:tcPr marL="0" marR="0" marT="112395" marB="0">
                    <a:lnL w="9525">
                      <a:solidFill>
                        <a:srgbClr val="000000"/>
                      </a:solidFill>
                      <a:prstDash val="solid"/>
                    </a:lnL>
                    <a:lnR w="9525">
                      <a:solidFill>
                        <a:srgbClr val="000000"/>
                      </a:solidFill>
                      <a:prstDash val="solid"/>
                    </a:lnR>
                    <a:lnT w="9525">
                      <a:solidFill>
                        <a:srgbClr val="000000"/>
                      </a:solidFill>
                      <a:prstDash val="solid"/>
                    </a:lnT>
                    <a:solidFill>
                      <a:srgbClr val="182754"/>
                    </a:solidFill>
                  </a:tcPr>
                </a:tc>
                <a:tc>
                  <a:txBody>
                    <a:bodyPr/>
                    <a:lstStyle/>
                    <a:p>
                      <a:pPr algn="ctr">
                        <a:lnSpc>
                          <a:spcPct val="100000"/>
                        </a:lnSpc>
                        <a:spcBef>
                          <a:spcPts val="885"/>
                        </a:spcBef>
                      </a:pPr>
                      <a:r>
                        <a:rPr sz="1200" b="1" dirty="0">
                          <a:solidFill>
                            <a:srgbClr val="00B4E7"/>
                          </a:solidFill>
                          <a:latin typeface="Verdana"/>
                          <a:cs typeface="Verdana"/>
                        </a:rPr>
                        <a:t>VIGENTE</a:t>
                      </a:r>
                      <a:r>
                        <a:rPr sz="1200" b="1" spc="-50" dirty="0">
                          <a:solidFill>
                            <a:srgbClr val="00B4E7"/>
                          </a:solidFill>
                          <a:latin typeface="Verdana"/>
                          <a:cs typeface="Verdana"/>
                        </a:rPr>
                        <a:t> </a:t>
                      </a:r>
                      <a:r>
                        <a:rPr sz="1200" b="1" spc="-10" dirty="0">
                          <a:solidFill>
                            <a:srgbClr val="00B4E7"/>
                          </a:solidFill>
                          <a:latin typeface="Verdana"/>
                          <a:cs typeface="Verdana"/>
                        </a:rPr>
                        <a:t>2024*</a:t>
                      </a:r>
                      <a:endParaRPr sz="1200">
                        <a:latin typeface="Verdana"/>
                        <a:cs typeface="Verdana"/>
                      </a:endParaRPr>
                    </a:p>
                  </a:txBody>
                  <a:tcPr marL="0" marR="0" marT="112395" marB="0">
                    <a:lnL w="9525">
                      <a:solidFill>
                        <a:srgbClr val="000000"/>
                      </a:solidFill>
                      <a:prstDash val="solid"/>
                    </a:lnL>
                    <a:lnR w="9525">
                      <a:solidFill>
                        <a:srgbClr val="000000"/>
                      </a:solidFill>
                      <a:prstDash val="solid"/>
                    </a:lnR>
                    <a:lnT w="9525">
                      <a:solidFill>
                        <a:srgbClr val="000000"/>
                      </a:solidFill>
                      <a:prstDash val="solid"/>
                    </a:lnT>
                    <a:solidFill>
                      <a:srgbClr val="182754"/>
                    </a:solidFill>
                  </a:tcPr>
                </a:tc>
                <a:tc>
                  <a:txBody>
                    <a:bodyPr/>
                    <a:lstStyle/>
                    <a:p>
                      <a:pPr algn="ctr">
                        <a:lnSpc>
                          <a:spcPct val="100000"/>
                        </a:lnSpc>
                        <a:spcBef>
                          <a:spcPts val="885"/>
                        </a:spcBef>
                      </a:pPr>
                      <a:r>
                        <a:rPr sz="1200" b="1" dirty="0">
                          <a:solidFill>
                            <a:srgbClr val="FFFFFF"/>
                          </a:solidFill>
                          <a:latin typeface="Verdana"/>
                          <a:cs typeface="Verdana"/>
                        </a:rPr>
                        <a:t>Decreto</a:t>
                      </a:r>
                      <a:r>
                        <a:rPr sz="1200" b="1" spc="-60" dirty="0">
                          <a:solidFill>
                            <a:srgbClr val="FFFFFF"/>
                          </a:solidFill>
                          <a:latin typeface="Verdana"/>
                          <a:cs typeface="Verdana"/>
                        </a:rPr>
                        <a:t> </a:t>
                      </a:r>
                      <a:r>
                        <a:rPr sz="1200" b="1" spc="-20" dirty="0">
                          <a:solidFill>
                            <a:srgbClr val="FFFFFF"/>
                          </a:solidFill>
                          <a:latin typeface="Verdana"/>
                          <a:cs typeface="Verdana"/>
                        </a:rPr>
                        <a:t>2025</a:t>
                      </a:r>
                      <a:endParaRPr sz="1200">
                        <a:latin typeface="Verdana"/>
                        <a:cs typeface="Verdana"/>
                      </a:endParaRPr>
                    </a:p>
                  </a:txBody>
                  <a:tcPr marL="0" marR="0" marT="112395" marB="0">
                    <a:lnL w="9525">
                      <a:solidFill>
                        <a:srgbClr val="000000"/>
                      </a:solidFill>
                      <a:prstDash val="solid"/>
                    </a:lnL>
                    <a:lnR w="9525">
                      <a:solidFill>
                        <a:srgbClr val="000000"/>
                      </a:solidFill>
                      <a:prstDash val="solid"/>
                    </a:lnR>
                    <a:lnT w="9525">
                      <a:solidFill>
                        <a:srgbClr val="000000"/>
                      </a:solidFill>
                      <a:prstDash val="solid"/>
                    </a:lnT>
                    <a:solidFill>
                      <a:srgbClr val="182754"/>
                    </a:solidFill>
                  </a:tcPr>
                </a:tc>
                <a:tc>
                  <a:txBody>
                    <a:bodyPr/>
                    <a:lstStyle/>
                    <a:p>
                      <a:pPr marL="290195" marR="237490" indent="-45720">
                        <a:lnSpc>
                          <a:spcPts val="1420"/>
                        </a:lnSpc>
                        <a:spcBef>
                          <a:spcPts val="229"/>
                        </a:spcBef>
                      </a:pPr>
                      <a:r>
                        <a:rPr sz="1200" b="1" spc="-10" dirty="0">
                          <a:solidFill>
                            <a:srgbClr val="FFFFFF"/>
                          </a:solidFill>
                          <a:latin typeface="Verdana"/>
                          <a:cs typeface="Verdana"/>
                        </a:rPr>
                        <a:t>VARIACIÓN ABSOLUTA</a:t>
                      </a:r>
                      <a:endParaRPr sz="1200">
                        <a:latin typeface="Verdana"/>
                        <a:cs typeface="Verdana"/>
                      </a:endParaRPr>
                    </a:p>
                  </a:txBody>
                  <a:tcPr marL="0" marR="0" marT="29209" marB="0">
                    <a:lnL w="9525">
                      <a:solidFill>
                        <a:srgbClr val="000000"/>
                      </a:solidFill>
                      <a:prstDash val="solid"/>
                    </a:lnL>
                    <a:lnR w="9525">
                      <a:solidFill>
                        <a:srgbClr val="000000"/>
                      </a:solidFill>
                      <a:prstDash val="solid"/>
                    </a:lnR>
                    <a:lnT w="9525">
                      <a:solidFill>
                        <a:srgbClr val="000000"/>
                      </a:solidFill>
                      <a:prstDash val="solid"/>
                    </a:lnT>
                    <a:solidFill>
                      <a:srgbClr val="182754"/>
                    </a:solidFill>
                  </a:tcPr>
                </a:tc>
                <a:tc>
                  <a:txBody>
                    <a:bodyPr/>
                    <a:lstStyle/>
                    <a:p>
                      <a:pPr algn="ctr">
                        <a:lnSpc>
                          <a:spcPct val="100000"/>
                        </a:lnSpc>
                        <a:spcBef>
                          <a:spcPts val="885"/>
                        </a:spcBef>
                      </a:pPr>
                      <a:r>
                        <a:rPr sz="1200" b="1" spc="-10" dirty="0">
                          <a:solidFill>
                            <a:srgbClr val="FFFFFF"/>
                          </a:solidFill>
                          <a:latin typeface="Verdana"/>
                          <a:cs typeface="Verdana"/>
                        </a:rPr>
                        <a:t>RELATIVA</a:t>
                      </a:r>
                      <a:endParaRPr sz="1200">
                        <a:latin typeface="Verdana"/>
                        <a:cs typeface="Verdana"/>
                      </a:endParaRPr>
                    </a:p>
                  </a:txBody>
                  <a:tcPr marL="0" marR="0" marT="112395" marB="0">
                    <a:lnL w="9525">
                      <a:solidFill>
                        <a:srgbClr val="000000"/>
                      </a:solidFill>
                      <a:prstDash val="solid"/>
                    </a:lnL>
                    <a:lnR w="9525">
                      <a:solidFill>
                        <a:srgbClr val="000000"/>
                      </a:solidFill>
                      <a:prstDash val="solid"/>
                    </a:lnR>
                    <a:lnT w="9525">
                      <a:solidFill>
                        <a:srgbClr val="000000"/>
                      </a:solidFill>
                      <a:prstDash val="solid"/>
                    </a:lnT>
                    <a:solidFill>
                      <a:srgbClr val="182754"/>
                    </a:solidFill>
                  </a:tcPr>
                </a:tc>
                <a:extLst>
                  <a:ext uri="{0D108BD9-81ED-4DB2-BD59-A6C34878D82A}">
                    <a16:rowId xmlns:a16="http://schemas.microsoft.com/office/drawing/2014/main" val="10000"/>
                  </a:ext>
                </a:extLst>
              </a:tr>
              <a:tr h="207010">
                <a:tc>
                  <a:txBody>
                    <a:bodyPr/>
                    <a:lstStyle/>
                    <a:p>
                      <a:pPr algn="ctr">
                        <a:lnSpc>
                          <a:spcPct val="100000"/>
                        </a:lnSpc>
                        <a:spcBef>
                          <a:spcPts val="229"/>
                        </a:spcBef>
                      </a:pPr>
                      <a:r>
                        <a:rPr sz="1000" b="1" spc="-10" dirty="0">
                          <a:latin typeface="Verdana"/>
                          <a:cs typeface="Verdana"/>
                        </a:rPr>
                        <a:t>Total</a:t>
                      </a:r>
                      <a:endParaRPr sz="1000">
                        <a:latin typeface="Verdana"/>
                        <a:cs typeface="Verdana"/>
                      </a:endParaRPr>
                    </a:p>
                  </a:txBody>
                  <a:tcPr marL="0" marR="0" marT="29209" marB="0">
                    <a:lnL w="9525">
                      <a:solidFill>
                        <a:srgbClr val="000000"/>
                      </a:solidFill>
                      <a:prstDash val="solid"/>
                    </a:lnL>
                    <a:lnR w="9525">
                      <a:solidFill>
                        <a:srgbClr val="000000"/>
                      </a:solidFill>
                      <a:prstDash val="solid"/>
                    </a:lnR>
                    <a:solidFill>
                      <a:srgbClr val="E6E6E6"/>
                    </a:solidFill>
                  </a:tcPr>
                </a:tc>
                <a:tc>
                  <a:txBody>
                    <a:bodyPr/>
                    <a:lstStyle/>
                    <a:p>
                      <a:pPr algn="ctr">
                        <a:lnSpc>
                          <a:spcPct val="100000"/>
                        </a:lnSpc>
                        <a:spcBef>
                          <a:spcPts val="250"/>
                        </a:spcBef>
                      </a:pPr>
                      <a:r>
                        <a:rPr sz="1000" b="1" spc="-10" dirty="0">
                          <a:latin typeface="Verdana"/>
                          <a:cs typeface="Verdana"/>
                        </a:rPr>
                        <a:t>131,201.0</a:t>
                      </a:r>
                      <a:endParaRPr sz="1000">
                        <a:latin typeface="Verdana"/>
                        <a:cs typeface="Verdana"/>
                      </a:endParaRPr>
                    </a:p>
                  </a:txBody>
                  <a:tcPr marL="0" marR="0" marT="31750" marB="0">
                    <a:lnL w="9525">
                      <a:solidFill>
                        <a:srgbClr val="000000"/>
                      </a:solidFill>
                      <a:prstDash val="solid"/>
                    </a:lnL>
                    <a:lnR w="9525">
                      <a:solidFill>
                        <a:srgbClr val="000000"/>
                      </a:solidFill>
                      <a:prstDash val="solid"/>
                    </a:lnR>
                    <a:solidFill>
                      <a:srgbClr val="E6E6E6"/>
                    </a:solidFill>
                  </a:tcPr>
                </a:tc>
                <a:tc>
                  <a:txBody>
                    <a:bodyPr/>
                    <a:lstStyle/>
                    <a:p>
                      <a:pPr algn="ctr">
                        <a:lnSpc>
                          <a:spcPct val="100000"/>
                        </a:lnSpc>
                        <a:spcBef>
                          <a:spcPts val="250"/>
                        </a:spcBef>
                      </a:pPr>
                      <a:r>
                        <a:rPr sz="1000" b="1" spc="-10" dirty="0">
                          <a:latin typeface="Verdana"/>
                          <a:cs typeface="Verdana"/>
                        </a:rPr>
                        <a:t>148,526.0</a:t>
                      </a:r>
                      <a:endParaRPr sz="1000">
                        <a:latin typeface="Verdana"/>
                        <a:cs typeface="Verdana"/>
                      </a:endParaRPr>
                    </a:p>
                  </a:txBody>
                  <a:tcPr marL="0" marR="0" marT="31750" marB="0">
                    <a:lnL w="9525">
                      <a:solidFill>
                        <a:srgbClr val="000000"/>
                      </a:solidFill>
                      <a:prstDash val="solid"/>
                    </a:lnL>
                    <a:lnR w="9525">
                      <a:solidFill>
                        <a:srgbClr val="000000"/>
                      </a:solidFill>
                      <a:prstDash val="solid"/>
                    </a:lnR>
                    <a:solidFill>
                      <a:srgbClr val="E6E6E6"/>
                    </a:solidFill>
                  </a:tcPr>
                </a:tc>
                <a:tc>
                  <a:txBody>
                    <a:bodyPr/>
                    <a:lstStyle/>
                    <a:p>
                      <a:pPr algn="ctr">
                        <a:lnSpc>
                          <a:spcPct val="100000"/>
                        </a:lnSpc>
                        <a:spcBef>
                          <a:spcPts val="229"/>
                        </a:spcBef>
                      </a:pPr>
                      <a:r>
                        <a:rPr sz="1000" b="1" spc="-10" dirty="0">
                          <a:latin typeface="Verdana"/>
                          <a:cs typeface="Verdana"/>
                        </a:rPr>
                        <a:t>17,325.0</a:t>
                      </a:r>
                      <a:endParaRPr sz="1000">
                        <a:latin typeface="Verdana"/>
                        <a:cs typeface="Verdana"/>
                      </a:endParaRPr>
                    </a:p>
                  </a:txBody>
                  <a:tcPr marL="0" marR="0" marT="29209" marB="0">
                    <a:lnL w="9525">
                      <a:solidFill>
                        <a:srgbClr val="000000"/>
                      </a:solidFill>
                      <a:prstDash val="solid"/>
                    </a:lnL>
                    <a:lnR w="9525">
                      <a:solidFill>
                        <a:srgbClr val="000000"/>
                      </a:solidFill>
                      <a:prstDash val="solid"/>
                    </a:lnR>
                    <a:solidFill>
                      <a:srgbClr val="E6E6E6"/>
                    </a:solidFill>
                  </a:tcPr>
                </a:tc>
                <a:tc>
                  <a:txBody>
                    <a:bodyPr/>
                    <a:lstStyle/>
                    <a:p>
                      <a:pPr algn="ctr">
                        <a:lnSpc>
                          <a:spcPct val="100000"/>
                        </a:lnSpc>
                        <a:spcBef>
                          <a:spcPts val="229"/>
                        </a:spcBef>
                      </a:pPr>
                      <a:r>
                        <a:rPr sz="1000" b="1" spc="-10" dirty="0">
                          <a:latin typeface="Verdana"/>
                          <a:cs typeface="Verdana"/>
                        </a:rPr>
                        <a:t>13.2%</a:t>
                      </a:r>
                      <a:endParaRPr sz="1000">
                        <a:latin typeface="Verdana"/>
                        <a:cs typeface="Verdana"/>
                      </a:endParaRPr>
                    </a:p>
                  </a:txBody>
                  <a:tcPr marL="0" marR="0" marT="29209" marB="0">
                    <a:lnL w="9525">
                      <a:solidFill>
                        <a:srgbClr val="000000"/>
                      </a:solidFill>
                      <a:prstDash val="solid"/>
                    </a:lnL>
                    <a:lnR w="9525">
                      <a:solidFill>
                        <a:srgbClr val="000000"/>
                      </a:solidFill>
                      <a:prstDash val="solid"/>
                    </a:lnR>
                    <a:solidFill>
                      <a:srgbClr val="E6E6E6"/>
                    </a:solidFill>
                  </a:tcPr>
                </a:tc>
                <a:extLst>
                  <a:ext uri="{0D108BD9-81ED-4DB2-BD59-A6C34878D82A}">
                    <a16:rowId xmlns:a16="http://schemas.microsoft.com/office/drawing/2014/main" val="10001"/>
                  </a:ext>
                </a:extLst>
              </a:tr>
              <a:tr h="207010">
                <a:tc>
                  <a:txBody>
                    <a:bodyPr/>
                    <a:lstStyle/>
                    <a:p>
                      <a:pPr marL="5715">
                        <a:lnSpc>
                          <a:spcPct val="100000"/>
                        </a:lnSpc>
                        <a:spcBef>
                          <a:spcPts val="225"/>
                        </a:spcBef>
                      </a:pPr>
                      <a:r>
                        <a:rPr sz="1000" dirty="0">
                          <a:latin typeface="Verdana"/>
                          <a:cs typeface="Verdana"/>
                        </a:rPr>
                        <a:t>Presidencia</a:t>
                      </a:r>
                      <a:r>
                        <a:rPr sz="1000" spc="-30" dirty="0">
                          <a:latin typeface="Verdana"/>
                          <a:cs typeface="Verdana"/>
                        </a:rPr>
                        <a:t> </a:t>
                      </a:r>
                      <a:r>
                        <a:rPr sz="1000" dirty="0">
                          <a:latin typeface="Verdana"/>
                          <a:cs typeface="Verdana"/>
                        </a:rPr>
                        <a:t>de</a:t>
                      </a:r>
                      <a:r>
                        <a:rPr sz="1000" spc="-20" dirty="0">
                          <a:latin typeface="Verdana"/>
                          <a:cs typeface="Verdana"/>
                        </a:rPr>
                        <a:t> </a:t>
                      </a:r>
                      <a:r>
                        <a:rPr sz="1000" dirty="0">
                          <a:latin typeface="Verdana"/>
                          <a:cs typeface="Verdana"/>
                        </a:rPr>
                        <a:t>la</a:t>
                      </a:r>
                      <a:r>
                        <a:rPr sz="1000" spc="-25" dirty="0">
                          <a:latin typeface="Verdana"/>
                          <a:cs typeface="Verdana"/>
                        </a:rPr>
                        <a:t> </a:t>
                      </a:r>
                      <a:r>
                        <a:rPr sz="1000" spc="-10" dirty="0">
                          <a:latin typeface="Verdana"/>
                          <a:cs typeface="Verdana"/>
                        </a:rPr>
                        <a:t>República</a:t>
                      </a:r>
                      <a:endParaRPr sz="1000">
                        <a:latin typeface="Verdana"/>
                        <a:cs typeface="Verdana"/>
                      </a:endParaRPr>
                    </a:p>
                  </a:txBody>
                  <a:tcPr marL="0" marR="0" marT="28575" marB="0">
                    <a:lnL w="9525">
                      <a:solidFill>
                        <a:srgbClr val="000000"/>
                      </a:solidFill>
                      <a:prstDash val="solid"/>
                    </a:lnL>
                    <a:lnR w="9525">
                      <a:solidFill>
                        <a:srgbClr val="000000"/>
                      </a:solidFill>
                      <a:prstDash val="solid"/>
                    </a:lnR>
                  </a:tcPr>
                </a:tc>
                <a:tc>
                  <a:txBody>
                    <a:bodyPr/>
                    <a:lstStyle/>
                    <a:p>
                      <a:pPr algn="ctr">
                        <a:lnSpc>
                          <a:spcPct val="100000"/>
                        </a:lnSpc>
                        <a:spcBef>
                          <a:spcPts val="250"/>
                        </a:spcBef>
                      </a:pPr>
                      <a:r>
                        <a:rPr sz="1000" spc="-10" dirty="0">
                          <a:latin typeface="Verdana"/>
                          <a:cs typeface="Verdana"/>
                        </a:rPr>
                        <a:t>221.0</a:t>
                      </a:r>
                      <a:endParaRPr sz="1000">
                        <a:latin typeface="Verdana"/>
                        <a:cs typeface="Verdana"/>
                      </a:endParaRPr>
                    </a:p>
                  </a:txBody>
                  <a:tcPr marL="0" marR="0" marT="31750" marB="0">
                    <a:lnL w="9525">
                      <a:solidFill>
                        <a:srgbClr val="000000"/>
                      </a:solidFill>
                      <a:prstDash val="solid"/>
                    </a:lnL>
                    <a:lnR w="9525">
                      <a:solidFill>
                        <a:srgbClr val="000000"/>
                      </a:solidFill>
                      <a:prstDash val="solid"/>
                    </a:lnR>
                  </a:tcPr>
                </a:tc>
                <a:tc>
                  <a:txBody>
                    <a:bodyPr/>
                    <a:lstStyle/>
                    <a:p>
                      <a:pPr algn="ctr">
                        <a:lnSpc>
                          <a:spcPct val="100000"/>
                        </a:lnSpc>
                        <a:spcBef>
                          <a:spcPts val="250"/>
                        </a:spcBef>
                      </a:pPr>
                      <a:r>
                        <a:rPr sz="1000" spc="-10" dirty="0">
                          <a:latin typeface="Verdana"/>
                          <a:cs typeface="Verdana"/>
                        </a:rPr>
                        <a:t>220.5</a:t>
                      </a:r>
                      <a:endParaRPr sz="1000">
                        <a:latin typeface="Verdana"/>
                        <a:cs typeface="Verdana"/>
                      </a:endParaRPr>
                    </a:p>
                  </a:txBody>
                  <a:tcPr marL="0" marR="0" marT="31750" marB="0">
                    <a:lnL w="9525">
                      <a:solidFill>
                        <a:srgbClr val="000000"/>
                      </a:solidFill>
                      <a:prstDash val="solid"/>
                    </a:lnL>
                    <a:lnR w="9525">
                      <a:solidFill>
                        <a:srgbClr val="000000"/>
                      </a:solidFill>
                      <a:prstDash val="solid"/>
                    </a:lnR>
                  </a:tcPr>
                </a:tc>
                <a:tc>
                  <a:txBody>
                    <a:bodyPr/>
                    <a:lstStyle/>
                    <a:p>
                      <a:pPr algn="ctr">
                        <a:lnSpc>
                          <a:spcPct val="100000"/>
                        </a:lnSpc>
                        <a:spcBef>
                          <a:spcPts val="200"/>
                        </a:spcBef>
                      </a:pPr>
                      <a:r>
                        <a:rPr sz="1100" spc="-10" dirty="0">
                          <a:solidFill>
                            <a:srgbClr val="FF0000"/>
                          </a:solidFill>
                          <a:latin typeface="Calibri"/>
                          <a:cs typeface="Calibri"/>
                        </a:rPr>
                        <a:t>-</a:t>
                      </a:r>
                      <a:r>
                        <a:rPr sz="1100" spc="-25" dirty="0">
                          <a:solidFill>
                            <a:srgbClr val="FF0000"/>
                          </a:solidFill>
                          <a:latin typeface="Calibri"/>
                          <a:cs typeface="Calibri"/>
                        </a:rPr>
                        <a:t>0.5</a:t>
                      </a:r>
                      <a:endParaRPr sz="1100">
                        <a:latin typeface="Calibri"/>
                        <a:cs typeface="Calibri"/>
                      </a:endParaRPr>
                    </a:p>
                  </a:txBody>
                  <a:tcPr marL="0" marR="0" marT="25400" marB="0">
                    <a:lnL w="9525">
                      <a:solidFill>
                        <a:srgbClr val="000000"/>
                      </a:solidFill>
                      <a:prstDash val="solid"/>
                    </a:lnL>
                    <a:lnR w="9525">
                      <a:solidFill>
                        <a:srgbClr val="000000"/>
                      </a:solidFill>
                      <a:prstDash val="solid"/>
                    </a:lnR>
                  </a:tcPr>
                </a:tc>
                <a:tc>
                  <a:txBody>
                    <a:bodyPr/>
                    <a:lstStyle/>
                    <a:p>
                      <a:pPr algn="ctr">
                        <a:lnSpc>
                          <a:spcPct val="100000"/>
                        </a:lnSpc>
                        <a:spcBef>
                          <a:spcPts val="200"/>
                        </a:spcBef>
                      </a:pPr>
                      <a:r>
                        <a:rPr sz="1100" spc="-10" dirty="0">
                          <a:solidFill>
                            <a:srgbClr val="FF0000"/>
                          </a:solidFill>
                          <a:latin typeface="Calibri"/>
                          <a:cs typeface="Calibri"/>
                        </a:rPr>
                        <a:t>-</a:t>
                      </a:r>
                      <a:r>
                        <a:rPr sz="1100" spc="-20" dirty="0">
                          <a:solidFill>
                            <a:srgbClr val="FF0000"/>
                          </a:solidFill>
                          <a:latin typeface="Calibri"/>
                          <a:cs typeface="Calibri"/>
                        </a:rPr>
                        <a:t>0.2%</a:t>
                      </a:r>
                      <a:endParaRPr sz="1100">
                        <a:latin typeface="Calibri"/>
                        <a:cs typeface="Calibri"/>
                      </a:endParaRPr>
                    </a:p>
                  </a:txBody>
                  <a:tcPr marL="0" marR="0" marT="25400" marB="0">
                    <a:lnL w="9525">
                      <a:solidFill>
                        <a:srgbClr val="000000"/>
                      </a:solidFill>
                      <a:prstDash val="solid"/>
                    </a:lnL>
                    <a:lnR w="9525">
                      <a:solidFill>
                        <a:srgbClr val="000000"/>
                      </a:solidFill>
                      <a:prstDash val="solid"/>
                    </a:lnR>
                  </a:tcPr>
                </a:tc>
                <a:extLst>
                  <a:ext uri="{0D108BD9-81ED-4DB2-BD59-A6C34878D82A}">
                    <a16:rowId xmlns:a16="http://schemas.microsoft.com/office/drawing/2014/main" val="10002"/>
                  </a:ext>
                </a:extLst>
              </a:tr>
              <a:tr h="207010">
                <a:tc>
                  <a:txBody>
                    <a:bodyPr/>
                    <a:lstStyle/>
                    <a:p>
                      <a:pPr marL="5715">
                        <a:lnSpc>
                          <a:spcPct val="100000"/>
                        </a:lnSpc>
                        <a:spcBef>
                          <a:spcPts val="225"/>
                        </a:spcBef>
                      </a:pPr>
                      <a:r>
                        <a:rPr sz="1000" dirty="0">
                          <a:latin typeface="Verdana"/>
                          <a:cs typeface="Verdana"/>
                        </a:rPr>
                        <a:t>M.</a:t>
                      </a:r>
                      <a:r>
                        <a:rPr sz="1000" spc="-30" dirty="0">
                          <a:latin typeface="Verdana"/>
                          <a:cs typeface="Verdana"/>
                        </a:rPr>
                        <a:t> </a:t>
                      </a:r>
                      <a:r>
                        <a:rPr sz="1000" dirty="0">
                          <a:latin typeface="Verdana"/>
                          <a:cs typeface="Verdana"/>
                        </a:rPr>
                        <a:t>De</a:t>
                      </a:r>
                      <a:r>
                        <a:rPr sz="1000" spc="-20" dirty="0">
                          <a:latin typeface="Verdana"/>
                          <a:cs typeface="Verdana"/>
                        </a:rPr>
                        <a:t> </a:t>
                      </a:r>
                      <a:r>
                        <a:rPr sz="1000" dirty="0">
                          <a:latin typeface="Verdana"/>
                          <a:cs typeface="Verdana"/>
                        </a:rPr>
                        <a:t>Relaciones</a:t>
                      </a:r>
                      <a:r>
                        <a:rPr sz="1000" spc="-20" dirty="0">
                          <a:latin typeface="Verdana"/>
                          <a:cs typeface="Verdana"/>
                        </a:rPr>
                        <a:t> </a:t>
                      </a:r>
                      <a:r>
                        <a:rPr sz="1000" spc="-10" dirty="0">
                          <a:latin typeface="Verdana"/>
                          <a:cs typeface="Verdana"/>
                        </a:rPr>
                        <a:t>Exteriores</a:t>
                      </a:r>
                      <a:endParaRPr sz="1000">
                        <a:latin typeface="Verdana"/>
                        <a:cs typeface="Verdana"/>
                      </a:endParaRPr>
                    </a:p>
                  </a:txBody>
                  <a:tcPr marL="0" marR="0" marT="28575" marB="0">
                    <a:lnL w="9525">
                      <a:solidFill>
                        <a:srgbClr val="000000"/>
                      </a:solidFill>
                      <a:prstDash val="solid"/>
                    </a:lnL>
                    <a:lnR w="9525">
                      <a:solidFill>
                        <a:srgbClr val="000000"/>
                      </a:solidFill>
                      <a:prstDash val="solid"/>
                    </a:lnR>
                    <a:solidFill>
                      <a:srgbClr val="E6E6E6"/>
                    </a:solidFill>
                  </a:tcPr>
                </a:tc>
                <a:tc>
                  <a:txBody>
                    <a:bodyPr/>
                    <a:lstStyle/>
                    <a:p>
                      <a:pPr algn="ctr">
                        <a:lnSpc>
                          <a:spcPct val="100000"/>
                        </a:lnSpc>
                        <a:spcBef>
                          <a:spcPts val="250"/>
                        </a:spcBef>
                      </a:pPr>
                      <a:r>
                        <a:rPr sz="1000" spc="-10" dirty="0">
                          <a:latin typeface="Verdana"/>
                          <a:cs typeface="Verdana"/>
                        </a:rPr>
                        <a:t>870.8</a:t>
                      </a:r>
                      <a:endParaRPr sz="1000">
                        <a:latin typeface="Verdana"/>
                        <a:cs typeface="Verdana"/>
                      </a:endParaRPr>
                    </a:p>
                  </a:txBody>
                  <a:tcPr marL="0" marR="0" marT="31750" marB="0">
                    <a:lnL w="9525">
                      <a:solidFill>
                        <a:srgbClr val="000000"/>
                      </a:solidFill>
                      <a:prstDash val="solid"/>
                    </a:lnL>
                    <a:lnR w="9525">
                      <a:solidFill>
                        <a:srgbClr val="000000"/>
                      </a:solidFill>
                      <a:prstDash val="solid"/>
                    </a:lnR>
                    <a:solidFill>
                      <a:srgbClr val="E6E6E6"/>
                    </a:solidFill>
                  </a:tcPr>
                </a:tc>
                <a:tc>
                  <a:txBody>
                    <a:bodyPr/>
                    <a:lstStyle/>
                    <a:p>
                      <a:pPr algn="ctr">
                        <a:lnSpc>
                          <a:spcPct val="100000"/>
                        </a:lnSpc>
                        <a:spcBef>
                          <a:spcPts val="250"/>
                        </a:spcBef>
                      </a:pPr>
                      <a:r>
                        <a:rPr sz="1000" spc="-10" dirty="0">
                          <a:latin typeface="Verdana"/>
                          <a:cs typeface="Verdana"/>
                        </a:rPr>
                        <a:t>980.0</a:t>
                      </a:r>
                      <a:endParaRPr sz="1000">
                        <a:latin typeface="Verdana"/>
                        <a:cs typeface="Verdana"/>
                      </a:endParaRPr>
                    </a:p>
                  </a:txBody>
                  <a:tcPr marL="0" marR="0" marT="31750" marB="0">
                    <a:lnL w="9525">
                      <a:solidFill>
                        <a:srgbClr val="000000"/>
                      </a:solidFill>
                      <a:prstDash val="solid"/>
                    </a:lnL>
                    <a:lnR w="9525">
                      <a:solidFill>
                        <a:srgbClr val="000000"/>
                      </a:solidFill>
                      <a:prstDash val="solid"/>
                    </a:lnR>
                    <a:solidFill>
                      <a:srgbClr val="E6E6E6"/>
                    </a:solidFill>
                  </a:tcPr>
                </a:tc>
                <a:tc>
                  <a:txBody>
                    <a:bodyPr/>
                    <a:lstStyle/>
                    <a:p>
                      <a:pPr algn="ctr">
                        <a:lnSpc>
                          <a:spcPct val="100000"/>
                        </a:lnSpc>
                        <a:spcBef>
                          <a:spcPts val="200"/>
                        </a:spcBef>
                      </a:pPr>
                      <a:r>
                        <a:rPr sz="1100" spc="-10" dirty="0">
                          <a:latin typeface="Calibri"/>
                          <a:cs typeface="Calibri"/>
                        </a:rPr>
                        <a:t>109.2</a:t>
                      </a:r>
                      <a:endParaRPr sz="1100">
                        <a:latin typeface="Calibri"/>
                        <a:cs typeface="Calibri"/>
                      </a:endParaRPr>
                    </a:p>
                  </a:txBody>
                  <a:tcPr marL="0" marR="0" marT="25400" marB="0">
                    <a:lnL w="9525">
                      <a:solidFill>
                        <a:srgbClr val="000000"/>
                      </a:solidFill>
                      <a:prstDash val="solid"/>
                    </a:lnL>
                    <a:lnR w="9525">
                      <a:solidFill>
                        <a:srgbClr val="000000"/>
                      </a:solidFill>
                      <a:prstDash val="solid"/>
                    </a:lnR>
                    <a:solidFill>
                      <a:srgbClr val="E6E6E6"/>
                    </a:solidFill>
                  </a:tcPr>
                </a:tc>
                <a:tc>
                  <a:txBody>
                    <a:bodyPr/>
                    <a:lstStyle/>
                    <a:p>
                      <a:pPr algn="ctr">
                        <a:lnSpc>
                          <a:spcPct val="100000"/>
                        </a:lnSpc>
                        <a:spcBef>
                          <a:spcPts val="200"/>
                        </a:spcBef>
                      </a:pPr>
                      <a:r>
                        <a:rPr sz="1100" spc="-10" dirty="0">
                          <a:latin typeface="Calibri"/>
                          <a:cs typeface="Calibri"/>
                        </a:rPr>
                        <a:t>12.5%</a:t>
                      </a:r>
                      <a:endParaRPr sz="1100">
                        <a:latin typeface="Calibri"/>
                        <a:cs typeface="Calibri"/>
                      </a:endParaRPr>
                    </a:p>
                  </a:txBody>
                  <a:tcPr marL="0" marR="0" marT="25400" marB="0">
                    <a:lnL w="9525">
                      <a:solidFill>
                        <a:srgbClr val="000000"/>
                      </a:solidFill>
                      <a:prstDash val="solid"/>
                    </a:lnL>
                    <a:lnR w="9525">
                      <a:solidFill>
                        <a:srgbClr val="000000"/>
                      </a:solidFill>
                      <a:prstDash val="solid"/>
                    </a:lnR>
                    <a:solidFill>
                      <a:srgbClr val="E6E6E6"/>
                    </a:solidFill>
                  </a:tcPr>
                </a:tc>
                <a:extLst>
                  <a:ext uri="{0D108BD9-81ED-4DB2-BD59-A6C34878D82A}">
                    <a16:rowId xmlns:a16="http://schemas.microsoft.com/office/drawing/2014/main" val="10003"/>
                  </a:ext>
                </a:extLst>
              </a:tr>
              <a:tr h="207010">
                <a:tc>
                  <a:txBody>
                    <a:bodyPr/>
                    <a:lstStyle/>
                    <a:p>
                      <a:pPr marL="5715">
                        <a:lnSpc>
                          <a:spcPct val="100000"/>
                        </a:lnSpc>
                        <a:spcBef>
                          <a:spcPts val="250"/>
                        </a:spcBef>
                      </a:pPr>
                      <a:r>
                        <a:rPr sz="1000" dirty="0">
                          <a:latin typeface="Verdana"/>
                          <a:cs typeface="Verdana"/>
                        </a:rPr>
                        <a:t>M.</a:t>
                      </a:r>
                      <a:r>
                        <a:rPr sz="1000" spc="-20" dirty="0">
                          <a:latin typeface="Verdana"/>
                          <a:cs typeface="Verdana"/>
                        </a:rPr>
                        <a:t> </a:t>
                      </a:r>
                      <a:r>
                        <a:rPr sz="1000" dirty="0">
                          <a:latin typeface="Verdana"/>
                          <a:cs typeface="Verdana"/>
                        </a:rPr>
                        <a:t>De</a:t>
                      </a:r>
                      <a:r>
                        <a:rPr sz="1000" spc="-10" dirty="0">
                          <a:latin typeface="Verdana"/>
                          <a:cs typeface="Verdana"/>
                        </a:rPr>
                        <a:t> Gobernación</a:t>
                      </a:r>
                      <a:endParaRPr sz="1000">
                        <a:latin typeface="Verdana"/>
                        <a:cs typeface="Verdana"/>
                      </a:endParaRPr>
                    </a:p>
                  </a:txBody>
                  <a:tcPr marL="0" marR="0" marT="31750" marB="0">
                    <a:lnL w="9525">
                      <a:solidFill>
                        <a:srgbClr val="000000"/>
                      </a:solidFill>
                      <a:prstDash val="solid"/>
                    </a:lnL>
                    <a:lnR w="9525">
                      <a:solidFill>
                        <a:srgbClr val="000000"/>
                      </a:solidFill>
                      <a:prstDash val="solid"/>
                    </a:lnR>
                  </a:tcPr>
                </a:tc>
                <a:tc>
                  <a:txBody>
                    <a:bodyPr/>
                    <a:lstStyle/>
                    <a:p>
                      <a:pPr algn="ctr">
                        <a:lnSpc>
                          <a:spcPct val="100000"/>
                        </a:lnSpc>
                        <a:spcBef>
                          <a:spcPts val="250"/>
                        </a:spcBef>
                      </a:pPr>
                      <a:r>
                        <a:rPr sz="1000" spc="-10" dirty="0">
                          <a:latin typeface="Verdana"/>
                          <a:cs typeface="Verdana"/>
                        </a:rPr>
                        <a:t>7,752.9</a:t>
                      </a:r>
                      <a:endParaRPr sz="1000">
                        <a:latin typeface="Verdana"/>
                        <a:cs typeface="Verdana"/>
                      </a:endParaRPr>
                    </a:p>
                  </a:txBody>
                  <a:tcPr marL="0" marR="0" marT="31750" marB="0">
                    <a:lnL w="9525">
                      <a:solidFill>
                        <a:srgbClr val="000000"/>
                      </a:solidFill>
                      <a:prstDash val="solid"/>
                    </a:lnL>
                    <a:lnR w="9525">
                      <a:solidFill>
                        <a:srgbClr val="000000"/>
                      </a:solidFill>
                      <a:prstDash val="solid"/>
                    </a:lnR>
                  </a:tcPr>
                </a:tc>
                <a:tc>
                  <a:txBody>
                    <a:bodyPr/>
                    <a:lstStyle/>
                    <a:p>
                      <a:pPr algn="ctr">
                        <a:lnSpc>
                          <a:spcPct val="100000"/>
                        </a:lnSpc>
                        <a:spcBef>
                          <a:spcPts val="250"/>
                        </a:spcBef>
                      </a:pPr>
                      <a:r>
                        <a:rPr sz="1000" spc="-10" dirty="0">
                          <a:latin typeface="Verdana"/>
                          <a:cs typeface="Verdana"/>
                        </a:rPr>
                        <a:t>8,272.8</a:t>
                      </a:r>
                      <a:endParaRPr sz="1000">
                        <a:latin typeface="Verdana"/>
                        <a:cs typeface="Verdana"/>
                      </a:endParaRPr>
                    </a:p>
                  </a:txBody>
                  <a:tcPr marL="0" marR="0" marT="31750" marB="0">
                    <a:lnL w="9525">
                      <a:solidFill>
                        <a:srgbClr val="000000"/>
                      </a:solidFill>
                      <a:prstDash val="solid"/>
                    </a:lnL>
                    <a:lnR w="9525">
                      <a:solidFill>
                        <a:srgbClr val="000000"/>
                      </a:solidFill>
                      <a:prstDash val="solid"/>
                    </a:lnR>
                  </a:tcPr>
                </a:tc>
                <a:tc>
                  <a:txBody>
                    <a:bodyPr/>
                    <a:lstStyle/>
                    <a:p>
                      <a:pPr algn="ctr">
                        <a:lnSpc>
                          <a:spcPct val="100000"/>
                        </a:lnSpc>
                        <a:spcBef>
                          <a:spcPts val="195"/>
                        </a:spcBef>
                      </a:pPr>
                      <a:r>
                        <a:rPr sz="1100" spc="-10" dirty="0">
                          <a:latin typeface="Calibri"/>
                          <a:cs typeface="Calibri"/>
                        </a:rPr>
                        <a:t>519.9</a:t>
                      </a:r>
                      <a:endParaRPr sz="1100">
                        <a:latin typeface="Calibri"/>
                        <a:cs typeface="Calibri"/>
                      </a:endParaRPr>
                    </a:p>
                  </a:txBody>
                  <a:tcPr marL="0" marR="0" marT="24765" marB="0">
                    <a:lnL w="9525">
                      <a:solidFill>
                        <a:srgbClr val="000000"/>
                      </a:solidFill>
                      <a:prstDash val="solid"/>
                    </a:lnL>
                    <a:lnR w="9525">
                      <a:solidFill>
                        <a:srgbClr val="000000"/>
                      </a:solidFill>
                      <a:prstDash val="solid"/>
                    </a:lnR>
                  </a:tcPr>
                </a:tc>
                <a:tc>
                  <a:txBody>
                    <a:bodyPr/>
                    <a:lstStyle/>
                    <a:p>
                      <a:pPr algn="ctr">
                        <a:lnSpc>
                          <a:spcPct val="100000"/>
                        </a:lnSpc>
                        <a:spcBef>
                          <a:spcPts val="195"/>
                        </a:spcBef>
                      </a:pPr>
                      <a:r>
                        <a:rPr sz="1100" spc="-20" dirty="0">
                          <a:latin typeface="Calibri"/>
                          <a:cs typeface="Calibri"/>
                        </a:rPr>
                        <a:t>6.7%</a:t>
                      </a:r>
                      <a:endParaRPr sz="1100">
                        <a:latin typeface="Calibri"/>
                        <a:cs typeface="Calibri"/>
                      </a:endParaRPr>
                    </a:p>
                  </a:txBody>
                  <a:tcPr marL="0" marR="0" marT="24765" marB="0">
                    <a:lnL w="9525">
                      <a:solidFill>
                        <a:srgbClr val="000000"/>
                      </a:solidFill>
                      <a:prstDash val="solid"/>
                    </a:lnL>
                    <a:lnR w="9525">
                      <a:solidFill>
                        <a:srgbClr val="000000"/>
                      </a:solidFill>
                      <a:prstDash val="solid"/>
                    </a:lnR>
                  </a:tcPr>
                </a:tc>
                <a:extLst>
                  <a:ext uri="{0D108BD9-81ED-4DB2-BD59-A6C34878D82A}">
                    <a16:rowId xmlns:a16="http://schemas.microsoft.com/office/drawing/2014/main" val="10004"/>
                  </a:ext>
                </a:extLst>
              </a:tr>
              <a:tr h="207010">
                <a:tc>
                  <a:txBody>
                    <a:bodyPr/>
                    <a:lstStyle/>
                    <a:p>
                      <a:pPr marL="5715">
                        <a:lnSpc>
                          <a:spcPct val="100000"/>
                        </a:lnSpc>
                        <a:spcBef>
                          <a:spcPts val="250"/>
                        </a:spcBef>
                      </a:pPr>
                      <a:r>
                        <a:rPr sz="1000" dirty="0">
                          <a:latin typeface="Verdana"/>
                          <a:cs typeface="Verdana"/>
                        </a:rPr>
                        <a:t>M.</a:t>
                      </a:r>
                      <a:r>
                        <a:rPr sz="1000" spc="-20" dirty="0">
                          <a:latin typeface="Verdana"/>
                          <a:cs typeface="Verdana"/>
                        </a:rPr>
                        <a:t> </a:t>
                      </a:r>
                      <a:r>
                        <a:rPr sz="1000" dirty="0">
                          <a:latin typeface="Verdana"/>
                          <a:cs typeface="Verdana"/>
                        </a:rPr>
                        <a:t>de</a:t>
                      </a:r>
                      <a:r>
                        <a:rPr sz="1000" spc="-15" dirty="0">
                          <a:latin typeface="Verdana"/>
                          <a:cs typeface="Verdana"/>
                        </a:rPr>
                        <a:t> </a:t>
                      </a:r>
                      <a:r>
                        <a:rPr sz="1000" dirty="0">
                          <a:latin typeface="Verdana"/>
                          <a:cs typeface="Verdana"/>
                        </a:rPr>
                        <a:t>la</a:t>
                      </a:r>
                      <a:r>
                        <a:rPr sz="1000" spc="-20" dirty="0">
                          <a:latin typeface="Verdana"/>
                          <a:cs typeface="Verdana"/>
                        </a:rPr>
                        <a:t> </a:t>
                      </a:r>
                      <a:r>
                        <a:rPr sz="1000" dirty="0">
                          <a:latin typeface="Verdana"/>
                          <a:cs typeface="Verdana"/>
                        </a:rPr>
                        <a:t>Defensa</a:t>
                      </a:r>
                      <a:r>
                        <a:rPr sz="1000" spc="-20" dirty="0">
                          <a:latin typeface="Verdana"/>
                          <a:cs typeface="Verdana"/>
                        </a:rPr>
                        <a:t> </a:t>
                      </a:r>
                      <a:r>
                        <a:rPr sz="1000" spc="-10" dirty="0">
                          <a:latin typeface="Verdana"/>
                          <a:cs typeface="Verdana"/>
                        </a:rPr>
                        <a:t>Nacional</a:t>
                      </a:r>
                      <a:endParaRPr sz="1000">
                        <a:latin typeface="Verdana"/>
                        <a:cs typeface="Verdana"/>
                      </a:endParaRPr>
                    </a:p>
                  </a:txBody>
                  <a:tcPr marL="0" marR="0" marT="31750" marB="0">
                    <a:lnL w="9525">
                      <a:solidFill>
                        <a:srgbClr val="000000"/>
                      </a:solidFill>
                      <a:prstDash val="solid"/>
                    </a:lnL>
                    <a:lnR w="9525">
                      <a:solidFill>
                        <a:srgbClr val="000000"/>
                      </a:solidFill>
                      <a:prstDash val="solid"/>
                    </a:lnR>
                    <a:solidFill>
                      <a:srgbClr val="E6E6E6"/>
                    </a:solidFill>
                  </a:tcPr>
                </a:tc>
                <a:tc>
                  <a:txBody>
                    <a:bodyPr/>
                    <a:lstStyle/>
                    <a:p>
                      <a:pPr algn="ctr">
                        <a:lnSpc>
                          <a:spcPct val="100000"/>
                        </a:lnSpc>
                        <a:spcBef>
                          <a:spcPts val="250"/>
                        </a:spcBef>
                      </a:pPr>
                      <a:r>
                        <a:rPr sz="1000" spc="-10" dirty="0">
                          <a:latin typeface="Verdana"/>
                          <a:cs typeface="Verdana"/>
                        </a:rPr>
                        <a:t>3,514.5</a:t>
                      </a:r>
                      <a:endParaRPr sz="1000">
                        <a:latin typeface="Verdana"/>
                        <a:cs typeface="Verdana"/>
                      </a:endParaRPr>
                    </a:p>
                  </a:txBody>
                  <a:tcPr marL="0" marR="0" marT="31750" marB="0">
                    <a:lnL w="9525">
                      <a:solidFill>
                        <a:srgbClr val="000000"/>
                      </a:solidFill>
                      <a:prstDash val="solid"/>
                    </a:lnL>
                    <a:lnR w="9525">
                      <a:solidFill>
                        <a:srgbClr val="000000"/>
                      </a:solidFill>
                      <a:prstDash val="solid"/>
                    </a:lnR>
                    <a:solidFill>
                      <a:srgbClr val="E6E6E6"/>
                    </a:solidFill>
                  </a:tcPr>
                </a:tc>
                <a:tc>
                  <a:txBody>
                    <a:bodyPr/>
                    <a:lstStyle/>
                    <a:p>
                      <a:pPr algn="ctr">
                        <a:lnSpc>
                          <a:spcPct val="100000"/>
                        </a:lnSpc>
                        <a:spcBef>
                          <a:spcPts val="250"/>
                        </a:spcBef>
                      </a:pPr>
                      <a:r>
                        <a:rPr sz="1000" spc="-10" dirty="0">
                          <a:latin typeface="Verdana"/>
                          <a:cs typeface="Verdana"/>
                        </a:rPr>
                        <a:t>4,260.0</a:t>
                      </a:r>
                      <a:endParaRPr sz="1000">
                        <a:latin typeface="Verdana"/>
                        <a:cs typeface="Verdana"/>
                      </a:endParaRPr>
                    </a:p>
                  </a:txBody>
                  <a:tcPr marL="0" marR="0" marT="31750" marB="0">
                    <a:lnL w="9525">
                      <a:solidFill>
                        <a:srgbClr val="000000"/>
                      </a:solidFill>
                      <a:prstDash val="solid"/>
                    </a:lnL>
                    <a:lnR w="9525">
                      <a:solidFill>
                        <a:srgbClr val="000000"/>
                      </a:solidFill>
                      <a:prstDash val="solid"/>
                    </a:lnR>
                    <a:solidFill>
                      <a:srgbClr val="E6E6E6"/>
                    </a:solidFill>
                  </a:tcPr>
                </a:tc>
                <a:tc>
                  <a:txBody>
                    <a:bodyPr/>
                    <a:lstStyle/>
                    <a:p>
                      <a:pPr algn="ctr">
                        <a:lnSpc>
                          <a:spcPct val="100000"/>
                        </a:lnSpc>
                        <a:spcBef>
                          <a:spcPts val="195"/>
                        </a:spcBef>
                      </a:pPr>
                      <a:r>
                        <a:rPr sz="1100" spc="-10" dirty="0">
                          <a:latin typeface="Calibri"/>
                          <a:cs typeface="Calibri"/>
                        </a:rPr>
                        <a:t>745.4</a:t>
                      </a:r>
                      <a:endParaRPr sz="1100">
                        <a:latin typeface="Calibri"/>
                        <a:cs typeface="Calibri"/>
                      </a:endParaRPr>
                    </a:p>
                  </a:txBody>
                  <a:tcPr marL="0" marR="0" marT="24765" marB="0">
                    <a:lnL w="9525">
                      <a:solidFill>
                        <a:srgbClr val="000000"/>
                      </a:solidFill>
                      <a:prstDash val="solid"/>
                    </a:lnL>
                    <a:lnR w="9525">
                      <a:solidFill>
                        <a:srgbClr val="000000"/>
                      </a:solidFill>
                      <a:prstDash val="solid"/>
                    </a:lnR>
                    <a:solidFill>
                      <a:srgbClr val="E6E6E6"/>
                    </a:solidFill>
                  </a:tcPr>
                </a:tc>
                <a:tc>
                  <a:txBody>
                    <a:bodyPr/>
                    <a:lstStyle/>
                    <a:p>
                      <a:pPr algn="ctr">
                        <a:lnSpc>
                          <a:spcPct val="100000"/>
                        </a:lnSpc>
                        <a:spcBef>
                          <a:spcPts val="195"/>
                        </a:spcBef>
                      </a:pPr>
                      <a:r>
                        <a:rPr sz="1100" spc="-10" dirty="0">
                          <a:latin typeface="Calibri"/>
                          <a:cs typeface="Calibri"/>
                        </a:rPr>
                        <a:t>21.2%</a:t>
                      </a:r>
                      <a:endParaRPr sz="1100">
                        <a:latin typeface="Calibri"/>
                        <a:cs typeface="Calibri"/>
                      </a:endParaRPr>
                    </a:p>
                  </a:txBody>
                  <a:tcPr marL="0" marR="0" marT="24765" marB="0">
                    <a:lnL w="9525">
                      <a:solidFill>
                        <a:srgbClr val="000000"/>
                      </a:solidFill>
                      <a:prstDash val="solid"/>
                    </a:lnL>
                    <a:lnR w="9525">
                      <a:solidFill>
                        <a:srgbClr val="000000"/>
                      </a:solidFill>
                      <a:prstDash val="solid"/>
                    </a:lnR>
                    <a:solidFill>
                      <a:srgbClr val="E6E6E6"/>
                    </a:solidFill>
                  </a:tcPr>
                </a:tc>
                <a:extLst>
                  <a:ext uri="{0D108BD9-81ED-4DB2-BD59-A6C34878D82A}">
                    <a16:rowId xmlns:a16="http://schemas.microsoft.com/office/drawing/2014/main" val="10005"/>
                  </a:ext>
                </a:extLst>
              </a:tr>
              <a:tr h="207010">
                <a:tc>
                  <a:txBody>
                    <a:bodyPr/>
                    <a:lstStyle/>
                    <a:p>
                      <a:pPr marL="5715">
                        <a:lnSpc>
                          <a:spcPct val="100000"/>
                        </a:lnSpc>
                        <a:spcBef>
                          <a:spcPts val="250"/>
                        </a:spcBef>
                      </a:pPr>
                      <a:r>
                        <a:rPr sz="1000" dirty="0">
                          <a:latin typeface="Verdana"/>
                          <a:cs typeface="Verdana"/>
                        </a:rPr>
                        <a:t>M.</a:t>
                      </a:r>
                      <a:r>
                        <a:rPr sz="1000" spc="-30" dirty="0">
                          <a:latin typeface="Verdana"/>
                          <a:cs typeface="Verdana"/>
                        </a:rPr>
                        <a:t> </a:t>
                      </a:r>
                      <a:r>
                        <a:rPr sz="1000" dirty="0">
                          <a:latin typeface="Verdana"/>
                          <a:cs typeface="Verdana"/>
                        </a:rPr>
                        <a:t>De</a:t>
                      </a:r>
                      <a:r>
                        <a:rPr sz="1000" spc="-20" dirty="0">
                          <a:latin typeface="Verdana"/>
                          <a:cs typeface="Verdana"/>
                        </a:rPr>
                        <a:t> </a:t>
                      </a:r>
                      <a:r>
                        <a:rPr sz="1000" dirty="0">
                          <a:latin typeface="Verdana"/>
                          <a:cs typeface="Verdana"/>
                        </a:rPr>
                        <a:t>Finanzas</a:t>
                      </a:r>
                      <a:r>
                        <a:rPr sz="1000" spc="-25" dirty="0">
                          <a:latin typeface="Verdana"/>
                          <a:cs typeface="Verdana"/>
                        </a:rPr>
                        <a:t> </a:t>
                      </a:r>
                      <a:r>
                        <a:rPr sz="1000" spc="-10" dirty="0">
                          <a:latin typeface="Verdana"/>
                          <a:cs typeface="Verdana"/>
                        </a:rPr>
                        <a:t>Públicas</a:t>
                      </a:r>
                      <a:endParaRPr sz="1000">
                        <a:latin typeface="Verdana"/>
                        <a:cs typeface="Verdana"/>
                      </a:endParaRPr>
                    </a:p>
                  </a:txBody>
                  <a:tcPr marL="0" marR="0" marT="31750" marB="0">
                    <a:lnL w="9525">
                      <a:solidFill>
                        <a:srgbClr val="000000"/>
                      </a:solidFill>
                      <a:prstDash val="solid"/>
                    </a:lnL>
                    <a:lnR w="9525">
                      <a:solidFill>
                        <a:srgbClr val="000000"/>
                      </a:solidFill>
                      <a:prstDash val="solid"/>
                    </a:lnR>
                  </a:tcPr>
                </a:tc>
                <a:tc>
                  <a:txBody>
                    <a:bodyPr/>
                    <a:lstStyle/>
                    <a:p>
                      <a:pPr algn="ctr">
                        <a:lnSpc>
                          <a:spcPct val="100000"/>
                        </a:lnSpc>
                        <a:spcBef>
                          <a:spcPts val="250"/>
                        </a:spcBef>
                      </a:pPr>
                      <a:r>
                        <a:rPr sz="1000" spc="-10" dirty="0">
                          <a:latin typeface="Verdana"/>
                          <a:cs typeface="Verdana"/>
                        </a:rPr>
                        <a:t>397.0</a:t>
                      </a:r>
                      <a:endParaRPr sz="1000">
                        <a:latin typeface="Verdana"/>
                        <a:cs typeface="Verdana"/>
                      </a:endParaRPr>
                    </a:p>
                  </a:txBody>
                  <a:tcPr marL="0" marR="0" marT="31750" marB="0">
                    <a:lnL w="9525">
                      <a:solidFill>
                        <a:srgbClr val="000000"/>
                      </a:solidFill>
                      <a:prstDash val="solid"/>
                    </a:lnL>
                    <a:lnR w="9525">
                      <a:solidFill>
                        <a:srgbClr val="000000"/>
                      </a:solidFill>
                      <a:prstDash val="solid"/>
                    </a:lnR>
                  </a:tcPr>
                </a:tc>
                <a:tc>
                  <a:txBody>
                    <a:bodyPr/>
                    <a:lstStyle/>
                    <a:p>
                      <a:pPr algn="ctr">
                        <a:lnSpc>
                          <a:spcPct val="100000"/>
                        </a:lnSpc>
                        <a:spcBef>
                          <a:spcPts val="250"/>
                        </a:spcBef>
                      </a:pPr>
                      <a:r>
                        <a:rPr sz="1000" spc="-10" dirty="0">
                          <a:latin typeface="Verdana"/>
                          <a:cs typeface="Verdana"/>
                        </a:rPr>
                        <a:t>505.0</a:t>
                      </a:r>
                      <a:endParaRPr sz="1000">
                        <a:latin typeface="Verdana"/>
                        <a:cs typeface="Verdana"/>
                      </a:endParaRPr>
                    </a:p>
                  </a:txBody>
                  <a:tcPr marL="0" marR="0" marT="31750" marB="0">
                    <a:lnL w="9525">
                      <a:solidFill>
                        <a:srgbClr val="000000"/>
                      </a:solidFill>
                      <a:prstDash val="solid"/>
                    </a:lnL>
                    <a:lnR w="9525">
                      <a:solidFill>
                        <a:srgbClr val="000000"/>
                      </a:solidFill>
                      <a:prstDash val="solid"/>
                    </a:lnR>
                  </a:tcPr>
                </a:tc>
                <a:tc>
                  <a:txBody>
                    <a:bodyPr/>
                    <a:lstStyle/>
                    <a:p>
                      <a:pPr algn="ctr">
                        <a:lnSpc>
                          <a:spcPct val="100000"/>
                        </a:lnSpc>
                        <a:spcBef>
                          <a:spcPts val="195"/>
                        </a:spcBef>
                      </a:pPr>
                      <a:r>
                        <a:rPr sz="1100" spc="-10" dirty="0">
                          <a:latin typeface="Calibri"/>
                          <a:cs typeface="Calibri"/>
                        </a:rPr>
                        <a:t>108.0</a:t>
                      </a:r>
                      <a:endParaRPr sz="1100">
                        <a:latin typeface="Calibri"/>
                        <a:cs typeface="Calibri"/>
                      </a:endParaRPr>
                    </a:p>
                  </a:txBody>
                  <a:tcPr marL="0" marR="0" marT="24765" marB="0">
                    <a:lnL w="9525">
                      <a:solidFill>
                        <a:srgbClr val="000000"/>
                      </a:solidFill>
                      <a:prstDash val="solid"/>
                    </a:lnL>
                    <a:lnR w="9525">
                      <a:solidFill>
                        <a:srgbClr val="000000"/>
                      </a:solidFill>
                      <a:prstDash val="solid"/>
                    </a:lnR>
                  </a:tcPr>
                </a:tc>
                <a:tc>
                  <a:txBody>
                    <a:bodyPr/>
                    <a:lstStyle/>
                    <a:p>
                      <a:pPr algn="ctr">
                        <a:lnSpc>
                          <a:spcPct val="100000"/>
                        </a:lnSpc>
                        <a:spcBef>
                          <a:spcPts val="195"/>
                        </a:spcBef>
                      </a:pPr>
                      <a:r>
                        <a:rPr sz="1100" spc="-10" dirty="0">
                          <a:latin typeface="Calibri"/>
                          <a:cs typeface="Calibri"/>
                        </a:rPr>
                        <a:t>27.2%</a:t>
                      </a:r>
                      <a:endParaRPr sz="1100">
                        <a:latin typeface="Calibri"/>
                        <a:cs typeface="Calibri"/>
                      </a:endParaRPr>
                    </a:p>
                  </a:txBody>
                  <a:tcPr marL="0" marR="0" marT="24765" marB="0">
                    <a:lnL w="9525">
                      <a:solidFill>
                        <a:srgbClr val="000000"/>
                      </a:solidFill>
                      <a:prstDash val="solid"/>
                    </a:lnL>
                    <a:lnR w="9525">
                      <a:solidFill>
                        <a:srgbClr val="000000"/>
                      </a:solidFill>
                      <a:prstDash val="solid"/>
                    </a:lnR>
                  </a:tcPr>
                </a:tc>
                <a:extLst>
                  <a:ext uri="{0D108BD9-81ED-4DB2-BD59-A6C34878D82A}">
                    <a16:rowId xmlns:a16="http://schemas.microsoft.com/office/drawing/2014/main" val="10006"/>
                  </a:ext>
                </a:extLst>
              </a:tr>
              <a:tr h="207010">
                <a:tc>
                  <a:txBody>
                    <a:bodyPr/>
                    <a:lstStyle/>
                    <a:p>
                      <a:pPr marL="5715">
                        <a:lnSpc>
                          <a:spcPct val="100000"/>
                        </a:lnSpc>
                        <a:spcBef>
                          <a:spcPts val="245"/>
                        </a:spcBef>
                      </a:pPr>
                      <a:r>
                        <a:rPr sz="1000" dirty="0">
                          <a:latin typeface="Verdana"/>
                          <a:cs typeface="Verdana"/>
                        </a:rPr>
                        <a:t>M.</a:t>
                      </a:r>
                      <a:r>
                        <a:rPr sz="1000" spc="-15" dirty="0">
                          <a:latin typeface="Verdana"/>
                          <a:cs typeface="Verdana"/>
                        </a:rPr>
                        <a:t> </a:t>
                      </a:r>
                      <a:r>
                        <a:rPr sz="1000" dirty="0">
                          <a:latin typeface="Verdana"/>
                          <a:cs typeface="Verdana"/>
                        </a:rPr>
                        <a:t>De</a:t>
                      </a:r>
                      <a:r>
                        <a:rPr sz="1000" spc="-10" dirty="0">
                          <a:latin typeface="Verdana"/>
                          <a:cs typeface="Verdana"/>
                        </a:rPr>
                        <a:t> Educación</a:t>
                      </a:r>
                      <a:endParaRPr sz="1000">
                        <a:latin typeface="Verdana"/>
                        <a:cs typeface="Verdana"/>
                      </a:endParaRPr>
                    </a:p>
                  </a:txBody>
                  <a:tcPr marL="0" marR="0" marT="31115" marB="0">
                    <a:lnL w="9525">
                      <a:solidFill>
                        <a:srgbClr val="000000"/>
                      </a:solidFill>
                      <a:prstDash val="solid"/>
                    </a:lnL>
                    <a:lnR w="9525">
                      <a:solidFill>
                        <a:srgbClr val="000000"/>
                      </a:solidFill>
                      <a:prstDash val="solid"/>
                    </a:lnR>
                    <a:solidFill>
                      <a:srgbClr val="E6E6E6"/>
                    </a:solidFill>
                  </a:tcPr>
                </a:tc>
                <a:tc>
                  <a:txBody>
                    <a:bodyPr/>
                    <a:lstStyle/>
                    <a:p>
                      <a:pPr algn="ctr">
                        <a:lnSpc>
                          <a:spcPct val="100000"/>
                        </a:lnSpc>
                        <a:spcBef>
                          <a:spcPts val="245"/>
                        </a:spcBef>
                      </a:pPr>
                      <a:r>
                        <a:rPr sz="1000" spc="-10" dirty="0">
                          <a:latin typeface="Verdana"/>
                          <a:cs typeface="Verdana"/>
                        </a:rPr>
                        <a:t>23,287.1</a:t>
                      </a:r>
                      <a:endParaRPr sz="1000">
                        <a:latin typeface="Verdana"/>
                        <a:cs typeface="Verdana"/>
                      </a:endParaRPr>
                    </a:p>
                  </a:txBody>
                  <a:tcPr marL="0" marR="0" marT="31115" marB="0">
                    <a:lnL w="9525">
                      <a:solidFill>
                        <a:srgbClr val="000000"/>
                      </a:solidFill>
                      <a:prstDash val="solid"/>
                    </a:lnL>
                    <a:lnR w="9525">
                      <a:solidFill>
                        <a:srgbClr val="000000"/>
                      </a:solidFill>
                      <a:prstDash val="solid"/>
                    </a:lnR>
                    <a:solidFill>
                      <a:srgbClr val="E6E6E6"/>
                    </a:solidFill>
                  </a:tcPr>
                </a:tc>
                <a:tc>
                  <a:txBody>
                    <a:bodyPr/>
                    <a:lstStyle/>
                    <a:p>
                      <a:pPr algn="ctr">
                        <a:lnSpc>
                          <a:spcPct val="100000"/>
                        </a:lnSpc>
                        <a:spcBef>
                          <a:spcPts val="245"/>
                        </a:spcBef>
                      </a:pPr>
                      <a:r>
                        <a:rPr sz="1000" spc="-10" dirty="0">
                          <a:latin typeface="Verdana"/>
                          <a:cs typeface="Verdana"/>
                        </a:rPr>
                        <a:t>25,530.0</a:t>
                      </a:r>
                      <a:endParaRPr sz="1000">
                        <a:latin typeface="Verdana"/>
                        <a:cs typeface="Verdana"/>
                      </a:endParaRPr>
                    </a:p>
                  </a:txBody>
                  <a:tcPr marL="0" marR="0" marT="31115" marB="0">
                    <a:lnL w="9525">
                      <a:solidFill>
                        <a:srgbClr val="000000"/>
                      </a:solidFill>
                      <a:prstDash val="solid"/>
                    </a:lnL>
                    <a:lnR w="9525">
                      <a:solidFill>
                        <a:srgbClr val="000000"/>
                      </a:solidFill>
                      <a:prstDash val="solid"/>
                    </a:lnR>
                    <a:solidFill>
                      <a:srgbClr val="E6E6E6"/>
                    </a:solidFill>
                  </a:tcPr>
                </a:tc>
                <a:tc>
                  <a:txBody>
                    <a:bodyPr/>
                    <a:lstStyle/>
                    <a:p>
                      <a:pPr algn="ctr">
                        <a:lnSpc>
                          <a:spcPct val="100000"/>
                        </a:lnSpc>
                        <a:spcBef>
                          <a:spcPts val="195"/>
                        </a:spcBef>
                      </a:pPr>
                      <a:r>
                        <a:rPr sz="1100" spc="-10" dirty="0">
                          <a:latin typeface="Calibri"/>
                          <a:cs typeface="Calibri"/>
                        </a:rPr>
                        <a:t>2,242.8</a:t>
                      </a:r>
                      <a:endParaRPr sz="1100">
                        <a:latin typeface="Calibri"/>
                        <a:cs typeface="Calibri"/>
                      </a:endParaRPr>
                    </a:p>
                  </a:txBody>
                  <a:tcPr marL="0" marR="0" marT="24765" marB="0">
                    <a:lnL w="9525">
                      <a:solidFill>
                        <a:srgbClr val="000000"/>
                      </a:solidFill>
                      <a:prstDash val="solid"/>
                    </a:lnL>
                    <a:lnR w="9525">
                      <a:solidFill>
                        <a:srgbClr val="000000"/>
                      </a:solidFill>
                      <a:prstDash val="solid"/>
                    </a:lnR>
                    <a:solidFill>
                      <a:srgbClr val="E6E6E6"/>
                    </a:solidFill>
                  </a:tcPr>
                </a:tc>
                <a:tc>
                  <a:txBody>
                    <a:bodyPr/>
                    <a:lstStyle/>
                    <a:p>
                      <a:pPr algn="ctr">
                        <a:lnSpc>
                          <a:spcPct val="100000"/>
                        </a:lnSpc>
                        <a:spcBef>
                          <a:spcPts val="195"/>
                        </a:spcBef>
                      </a:pPr>
                      <a:r>
                        <a:rPr sz="1100" spc="-20" dirty="0">
                          <a:latin typeface="Calibri"/>
                          <a:cs typeface="Calibri"/>
                        </a:rPr>
                        <a:t>9.6%</a:t>
                      </a:r>
                      <a:endParaRPr sz="1100">
                        <a:latin typeface="Calibri"/>
                        <a:cs typeface="Calibri"/>
                      </a:endParaRPr>
                    </a:p>
                  </a:txBody>
                  <a:tcPr marL="0" marR="0" marT="24765" marB="0">
                    <a:lnL w="9525">
                      <a:solidFill>
                        <a:srgbClr val="000000"/>
                      </a:solidFill>
                      <a:prstDash val="solid"/>
                    </a:lnL>
                    <a:lnR w="9525">
                      <a:solidFill>
                        <a:srgbClr val="000000"/>
                      </a:solidFill>
                      <a:prstDash val="solid"/>
                    </a:lnR>
                    <a:solidFill>
                      <a:srgbClr val="E6E6E6"/>
                    </a:solidFill>
                  </a:tcPr>
                </a:tc>
                <a:extLst>
                  <a:ext uri="{0D108BD9-81ED-4DB2-BD59-A6C34878D82A}">
                    <a16:rowId xmlns:a16="http://schemas.microsoft.com/office/drawing/2014/main" val="10007"/>
                  </a:ext>
                </a:extLst>
              </a:tr>
              <a:tr h="342265">
                <a:tc>
                  <a:txBody>
                    <a:bodyPr/>
                    <a:lstStyle/>
                    <a:p>
                      <a:pPr marL="5715">
                        <a:lnSpc>
                          <a:spcPct val="100000"/>
                        </a:lnSpc>
                        <a:spcBef>
                          <a:spcPts val="775"/>
                        </a:spcBef>
                      </a:pPr>
                      <a:r>
                        <a:rPr sz="1000" dirty="0">
                          <a:latin typeface="Verdana"/>
                          <a:cs typeface="Verdana"/>
                        </a:rPr>
                        <a:t>M.</a:t>
                      </a:r>
                      <a:r>
                        <a:rPr sz="1000" spc="-25" dirty="0">
                          <a:latin typeface="Verdana"/>
                          <a:cs typeface="Verdana"/>
                        </a:rPr>
                        <a:t> </a:t>
                      </a:r>
                      <a:r>
                        <a:rPr sz="1000" dirty="0">
                          <a:latin typeface="Verdana"/>
                          <a:cs typeface="Verdana"/>
                        </a:rPr>
                        <a:t>De</a:t>
                      </a:r>
                      <a:r>
                        <a:rPr sz="1000" spc="-20" dirty="0">
                          <a:latin typeface="Verdana"/>
                          <a:cs typeface="Verdana"/>
                        </a:rPr>
                        <a:t> </a:t>
                      </a:r>
                      <a:r>
                        <a:rPr sz="1000" dirty="0">
                          <a:latin typeface="Verdana"/>
                          <a:cs typeface="Verdana"/>
                        </a:rPr>
                        <a:t>Salud</a:t>
                      </a:r>
                      <a:r>
                        <a:rPr sz="1000" spc="-20" dirty="0">
                          <a:latin typeface="Verdana"/>
                          <a:cs typeface="Verdana"/>
                        </a:rPr>
                        <a:t> </a:t>
                      </a:r>
                      <a:r>
                        <a:rPr sz="1000" dirty="0">
                          <a:latin typeface="Verdana"/>
                          <a:cs typeface="Verdana"/>
                        </a:rPr>
                        <a:t>Pública</a:t>
                      </a:r>
                      <a:r>
                        <a:rPr sz="1000" spc="-25" dirty="0">
                          <a:latin typeface="Verdana"/>
                          <a:cs typeface="Verdana"/>
                        </a:rPr>
                        <a:t> </a:t>
                      </a:r>
                      <a:r>
                        <a:rPr sz="1000" dirty="0">
                          <a:latin typeface="Verdana"/>
                          <a:cs typeface="Verdana"/>
                        </a:rPr>
                        <a:t>y</a:t>
                      </a:r>
                      <a:r>
                        <a:rPr sz="1000" spc="-30" dirty="0">
                          <a:latin typeface="Verdana"/>
                          <a:cs typeface="Verdana"/>
                        </a:rPr>
                        <a:t> </a:t>
                      </a:r>
                      <a:r>
                        <a:rPr sz="1000" dirty="0">
                          <a:latin typeface="Verdana"/>
                          <a:cs typeface="Verdana"/>
                        </a:rPr>
                        <a:t>Asistencia</a:t>
                      </a:r>
                      <a:r>
                        <a:rPr sz="1000" spc="-25" dirty="0">
                          <a:latin typeface="Verdana"/>
                          <a:cs typeface="Verdana"/>
                        </a:rPr>
                        <a:t> </a:t>
                      </a:r>
                      <a:r>
                        <a:rPr sz="1000" spc="-10" dirty="0">
                          <a:latin typeface="Verdana"/>
                          <a:cs typeface="Verdana"/>
                        </a:rPr>
                        <a:t>Social</a:t>
                      </a:r>
                      <a:endParaRPr sz="1000">
                        <a:latin typeface="Verdana"/>
                        <a:cs typeface="Verdana"/>
                      </a:endParaRPr>
                    </a:p>
                  </a:txBody>
                  <a:tcPr marL="0" marR="0" marT="98425" marB="0">
                    <a:lnL w="9525">
                      <a:solidFill>
                        <a:srgbClr val="000000"/>
                      </a:solidFill>
                      <a:prstDash val="solid"/>
                    </a:lnL>
                    <a:lnR w="9525">
                      <a:solidFill>
                        <a:srgbClr val="000000"/>
                      </a:solidFill>
                      <a:prstDash val="solid"/>
                    </a:lnR>
                  </a:tcPr>
                </a:tc>
                <a:tc>
                  <a:txBody>
                    <a:bodyPr/>
                    <a:lstStyle/>
                    <a:p>
                      <a:pPr algn="ctr">
                        <a:lnSpc>
                          <a:spcPct val="100000"/>
                        </a:lnSpc>
                        <a:spcBef>
                          <a:spcPts val="775"/>
                        </a:spcBef>
                      </a:pPr>
                      <a:r>
                        <a:rPr sz="1000" spc="-10" dirty="0">
                          <a:latin typeface="Verdana"/>
                          <a:cs typeface="Verdana"/>
                        </a:rPr>
                        <a:t>13,851.6</a:t>
                      </a:r>
                      <a:endParaRPr sz="1000">
                        <a:latin typeface="Verdana"/>
                        <a:cs typeface="Verdana"/>
                      </a:endParaRPr>
                    </a:p>
                  </a:txBody>
                  <a:tcPr marL="0" marR="0" marT="98425" marB="0">
                    <a:lnL w="9525">
                      <a:solidFill>
                        <a:srgbClr val="000000"/>
                      </a:solidFill>
                      <a:prstDash val="solid"/>
                    </a:lnL>
                    <a:lnR w="9525">
                      <a:solidFill>
                        <a:srgbClr val="000000"/>
                      </a:solidFill>
                      <a:prstDash val="solid"/>
                    </a:lnR>
                  </a:tcPr>
                </a:tc>
                <a:tc>
                  <a:txBody>
                    <a:bodyPr/>
                    <a:lstStyle/>
                    <a:p>
                      <a:pPr algn="ctr">
                        <a:lnSpc>
                          <a:spcPct val="100000"/>
                        </a:lnSpc>
                        <a:spcBef>
                          <a:spcPts val="775"/>
                        </a:spcBef>
                      </a:pPr>
                      <a:r>
                        <a:rPr sz="1000" spc="-10" dirty="0">
                          <a:latin typeface="Verdana"/>
                          <a:cs typeface="Verdana"/>
                        </a:rPr>
                        <a:t>15,200.0</a:t>
                      </a:r>
                      <a:endParaRPr sz="1000">
                        <a:latin typeface="Verdana"/>
                        <a:cs typeface="Verdana"/>
                      </a:endParaRPr>
                    </a:p>
                  </a:txBody>
                  <a:tcPr marL="0" marR="0" marT="98425" marB="0">
                    <a:lnL w="9525">
                      <a:solidFill>
                        <a:srgbClr val="000000"/>
                      </a:solidFill>
                      <a:prstDash val="solid"/>
                    </a:lnL>
                    <a:lnR w="9525">
                      <a:solidFill>
                        <a:srgbClr val="000000"/>
                      </a:solidFill>
                      <a:prstDash val="solid"/>
                    </a:lnR>
                  </a:tcPr>
                </a:tc>
                <a:tc>
                  <a:txBody>
                    <a:bodyPr/>
                    <a:lstStyle/>
                    <a:p>
                      <a:pPr algn="ctr">
                        <a:lnSpc>
                          <a:spcPct val="100000"/>
                        </a:lnSpc>
                        <a:spcBef>
                          <a:spcPts val="720"/>
                        </a:spcBef>
                      </a:pPr>
                      <a:r>
                        <a:rPr sz="1100" spc="-10" dirty="0">
                          <a:latin typeface="Calibri"/>
                          <a:cs typeface="Calibri"/>
                        </a:rPr>
                        <a:t>1,348.3</a:t>
                      </a:r>
                      <a:endParaRPr sz="1100">
                        <a:latin typeface="Calibri"/>
                        <a:cs typeface="Calibri"/>
                      </a:endParaRPr>
                    </a:p>
                  </a:txBody>
                  <a:tcPr marL="0" marR="0" marT="91440" marB="0">
                    <a:lnL w="9525">
                      <a:solidFill>
                        <a:srgbClr val="000000"/>
                      </a:solidFill>
                      <a:prstDash val="solid"/>
                    </a:lnL>
                    <a:lnR w="9525">
                      <a:solidFill>
                        <a:srgbClr val="000000"/>
                      </a:solidFill>
                      <a:prstDash val="solid"/>
                    </a:lnR>
                  </a:tcPr>
                </a:tc>
                <a:tc>
                  <a:txBody>
                    <a:bodyPr/>
                    <a:lstStyle/>
                    <a:p>
                      <a:pPr algn="ctr">
                        <a:lnSpc>
                          <a:spcPct val="100000"/>
                        </a:lnSpc>
                        <a:spcBef>
                          <a:spcPts val="720"/>
                        </a:spcBef>
                      </a:pPr>
                      <a:r>
                        <a:rPr sz="1100" spc="-20" dirty="0">
                          <a:latin typeface="Calibri"/>
                          <a:cs typeface="Calibri"/>
                        </a:rPr>
                        <a:t>9.7%</a:t>
                      </a:r>
                      <a:endParaRPr sz="1100">
                        <a:latin typeface="Calibri"/>
                        <a:cs typeface="Calibri"/>
                      </a:endParaRPr>
                    </a:p>
                  </a:txBody>
                  <a:tcPr marL="0" marR="0" marT="91440" marB="0">
                    <a:lnL w="9525">
                      <a:solidFill>
                        <a:srgbClr val="000000"/>
                      </a:solidFill>
                      <a:prstDash val="solid"/>
                    </a:lnL>
                    <a:lnR w="9525">
                      <a:solidFill>
                        <a:srgbClr val="000000"/>
                      </a:solidFill>
                      <a:prstDash val="solid"/>
                    </a:lnR>
                  </a:tcPr>
                </a:tc>
                <a:extLst>
                  <a:ext uri="{0D108BD9-81ED-4DB2-BD59-A6C34878D82A}">
                    <a16:rowId xmlns:a16="http://schemas.microsoft.com/office/drawing/2014/main" val="10008"/>
                  </a:ext>
                </a:extLst>
              </a:tr>
              <a:tr h="207010">
                <a:tc>
                  <a:txBody>
                    <a:bodyPr/>
                    <a:lstStyle/>
                    <a:p>
                      <a:pPr marL="5715">
                        <a:lnSpc>
                          <a:spcPct val="100000"/>
                        </a:lnSpc>
                        <a:spcBef>
                          <a:spcPts val="235"/>
                        </a:spcBef>
                      </a:pPr>
                      <a:r>
                        <a:rPr sz="1000" dirty="0">
                          <a:latin typeface="Verdana"/>
                          <a:cs typeface="Verdana"/>
                        </a:rPr>
                        <a:t>M.</a:t>
                      </a:r>
                      <a:r>
                        <a:rPr sz="1000" spc="-25" dirty="0">
                          <a:latin typeface="Verdana"/>
                          <a:cs typeface="Verdana"/>
                        </a:rPr>
                        <a:t> </a:t>
                      </a:r>
                      <a:r>
                        <a:rPr sz="1000" dirty="0">
                          <a:latin typeface="Verdana"/>
                          <a:cs typeface="Verdana"/>
                        </a:rPr>
                        <a:t>De</a:t>
                      </a:r>
                      <a:r>
                        <a:rPr sz="1000" spc="-20" dirty="0">
                          <a:latin typeface="Verdana"/>
                          <a:cs typeface="Verdana"/>
                        </a:rPr>
                        <a:t> </a:t>
                      </a:r>
                      <a:r>
                        <a:rPr sz="1000" dirty="0">
                          <a:latin typeface="Verdana"/>
                          <a:cs typeface="Verdana"/>
                        </a:rPr>
                        <a:t>Trabajo</a:t>
                      </a:r>
                      <a:r>
                        <a:rPr sz="1000" spc="-20" dirty="0">
                          <a:latin typeface="Verdana"/>
                          <a:cs typeface="Verdana"/>
                        </a:rPr>
                        <a:t> </a:t>
                      </a:r>
                      <a:r>
                        <a:rPr sz="1000" dirty="0">
                          <a:latin typeface="Verdana"/>
                          <a:cs typeface="Verdana"/>
                        </a:rPr>
                        <a:t>y</a:t>
                      </a:r>
                      <a:r>
                        <a:rPr sz="1000" spc="-25" dirty="0">
                          <a:latin typeface="Verdana"/>
                          <a:cs typeface="Verdana"/>
                        </a:rPr>
                        <a:t> </a:t>
                      </a:r>
                      <a:r>
                        <a:rPr sz="1000" dirty="0">
                          <a:latin typeface="Verdana"/>
                          <a:cs typeface="Verdana"/>
                        </a:rPr>
                        <a:t>Previsión</a:t>
                      </a:r>
                      <a:r>
                        <a:rPr sz="1000" spc="-20" dirty="0">
                          <a:latin typeface="Verdana"/>
                          <a:cs typeface="Verdana"/>
                        </a:rPr>
                        <a:t> </a:t>
                      </a:r>
                      <a:r>
                        <a:rPr sz="1000" spc="-10" dirty="0">
                          <a:latin typeface="Verdana"/>
                          <a:cs typeface="Verdana"/>
                        </a:rPr>
                        <a:t>Social</a:t>
                      </a:r>
                      <a:endParaRPr sz="1000">
                        <a:latin typeface="Verdana"/>
                        <a:cs typeface="Verdana"/>
                      </a:endParaRPr>
                    </a:p>
                  </a:txBody>
                  <a:tcPr marL="0" marR="0" marT="29845" marB="0">
                    <a:lnL w="9525">
                      <a:solidFill>
                        <a:srgbClr val="000000"/>
                      </a:solidFill>
                      <a:prstDash val="solid"/>
                    </a:lnL>
                    <a:lnR w="9525">
                      <a:solidFill>
                        <a:srgbClr val="000000"/>
                      </a:solidFill>
                      <a:prstDash val="solid"/>
                    </a:lnR>
                    <a:solidFill>
                      <a:srgbClr val="E6E6E6"/>
                    </a:solidFill>
                  </a:tcPr>
                </a:tc>
                <a:tc>
                  <a:txBody>
                    <a:bodyPr/>
                    <a:lstStyle/>
                    <a:p>
                      <a:pPr algn="ctr">
                        <a:lnSpc>
                          <a:spcPct val="100000"/>
                        </a:lnSpc>
                        <a:spcBef>
                          <a:spcPts val="260"/>
                        </a:spcBef>
                      </a:pPr>
                      <a:r>
                        <a:rPr sz="1000" spc="-10" dirty="0">
                          <a:latin typeface="Verdana"/>
                          <a:cs typeface="Verdana"/>
                        </a:rPr>
                        <a:t>1,815.7</a:t>
                      </a:r>
                      <a:endParaRPr sz="1000">
                        <a:latin typeface="Verdana"/>
                        <a:cs typeface="Verdana"/>
                      </a:endParaRPr>
                    </a:p>
                  </a:txBody>
                  <a:tcPr marL="0" marR="0" marT="33020" marB="0">
                    <a:lnL w="9525">
                      <a:solidFill>
                        <a:srgbClr val="000000"/>
                      </a:solidFill>
                      <a:prstDash val="solid"/>
                    </a:lnL>
                    <a:lnR w="9525">
                      <a:solidFill>
                        <a:srgbClr val="000000"/>
                      </a:solidFill>
                      <a:prstDash val="solid"/>
                    </a:lnR>
                    <a:solidFill>
                      <a:srgbClr val="E6E6E6"/>
                    </a:solidFill>
                  </a:tcPr>
                </a:tc>
                <a:tc>
                  <a:txBody>
                    <a:bodyPr/>
                    <a:lstStyle/>
                    <a:p>
                      <a:pPr algn="ctr">
                        <a:lnSpc>
                          <a:spcPct val="100000"/>
                        </a:lnSpc>
                        <a:spcBef>
                          <a:spcPts val="260"/>
                        </a:spcBef>
                      </a:pPr>
                      <a:r>
                        <a:rPr sz="1000" spc="-10" dirty="0">
                          <a:latin typeface="Verdana"/>
                          <a:cs typeface="Verdana"/>
                        </a:rPr>
                        <a:t>1,914.4</a:t>
                      </a:r>
                      <a:endParaRPr sz="1000">
                        <a:latin typeface="Verdana"/>
                        <a:cs typeface="Verdana"/>
                      </a:endParaRPr>
                    </a:p>
                  </a:txBody>
                  <a:tcPr marL="0" marR="0" marT="33020" marB="0">
                    <a:lnL w="9525">
                      <a:solidFill>
                        <a:srgbClr val="000000"/>
                      </a:solidFill>
                      <a:prstDash val="solid"/>
                    </a:lnL>
                    <a:lnR w="9525">
                      <a:solidFill>
                        <a:srgbClr val="000000"/>
                      </a:solidFill>
                      <a:prstDash val="solid"/>
                    </a:lnR>
                    <a:solidFill>
                      <a:srgbClr val="E6E6E6"/>
                    </a:solidFill>
                  </a:tcPr>
                </a:tc>
                <a:tc>
                  <a:txBody>
                    <a:bodyPr/>
                    <a:lstStyle/>
                    <a:p>
                      <a:pPr algn="ctr">
                        <a:lnSpc>
                          <a:spcPct val="100000"/>
                        </a:lnSpc>
                        <a:spcBef>
                          <a:spcPts val="185"/>
                        </a:spcBef>
                      </a:pPr>
                      <a:r>
                        <a:rPr sz="1100" spc="-20" dirty="0">
                          <a:latin typeface="Calibri"/>
                          <a:cs typeface="Calibri"/>
                        </a:rPr>
                        <a:t>98.7</a:t>
                      </a:r>
                      <a:endParaRPr sz="1100">
                        <a:latin typeface="Calibri"/>
                        <a:cs typeface="Calibri"/>
                      </a:endParaRPr>
                    </a:p>
                  </a:txBody>
                  <a:tcPr marL="0" marR="0" marT="23495" marB="0">
                    <a:lnL w="9525">
                      <a:solidFill>
                        <a:srgbClr val="000000"/>
                      </a:solidFill>
                      <a:prstDash val="solid"/>
                    </a:lnL>
                    <a:lnR w="9525">
                      <a:solidFill>
                        <a:srgbClr val="000000"/>
                      </a:solidFill>
                      <a:prstDash val="solid"/>
                    </a:lnR>
                    <a:solidFill>
                      <a:srgbClr val="E6E6E6"/>
                    </a:solidFill>
                  </a:tcPr>
                </a:tc>
                <a:tc>
                  <a:txBody>
                    <a:bodyPr/>
                    <a:lstStyle/>
                    <a:p>
                      <a:pPr algn="ctr">
                        <a:lnSpc>
                          <a:spcPct val="100000"/>
                        </a:lnSpc>
                        <a:spcBef>
                          <a:spcPts val="185"/>
                        </a:spcBef>
                      </a:pPr>
                      <a:r>
                        <a:rPr sz="1100" spc="-20" dirty="0">
                          <a:latin typeface="Calibri"/>
                          <a:cs typeface="Calibri"/>
                        </a:rPr>
                        <a:t>5.4%</a:t>
                      </a:r>
                      <a:endParaRPr sz="1100">
                        <a:latin typeface="Calibri"/>
                        <a:cs typeface="Calibri"/>
                      </a:endParaRPr>
                    </a:p>
                  </a:txBody>
                  <a:tcPr marL="0" marR="0" marT="23495" marB="0">
                    <a:lnL w="9525">
                      <a:solidFill>
                        <a:srgbClr val="000000"/>
                      </a:solidFill>
                      <a:prstDash val="solid"/>
                    </a:lnL>
                    <a:lnR w="9525">
                      <a:solidFill>
                        <a:srgbClr val="000000"/>
                      </a:solidFill>
                      <a:prstDash val="solid"/>
                    </a:lnR>
                    <a:solidFill>
                      <a:srgbClr val="E6E6E6"/>
                    </a:solidFill>
                  </a:tcPr>
                </a:tc>
                <a:extLst>
                  <a:ext uri="{0D108BD9-81ED-4DB2-BD59-A6C34878D82A}">
                    <a16:rowId xmlns:a16="http://schemas.microsoft.com/office/drawing/2014/main" val="10009"/>
                  </a:ext>
                </a:extLst>
              </a:tr>
              <a:tr h="207010">
                <a:tc>
                  <a:txBody>
                    <a:bodyPr/>
                    <a:lstStyle/>
                    <a:p>
                      <a:pPr marL="5715">
                        <a:lnSpc>
                          <a:spcPct val="100000"/>
                        </a:lnSpc>
                        <a:spcBef>
                          <a:spcPts val="235"/>
                        </a:spcBef>
                      </a:pPr>
                      <a:r>
                        <a:rPr sz="1000" dirty="0">
                          <a:latin typeface="Verdana"/>
                          <a:cs typeface="Verdana"/>
                        </a:rPr>
                        <a:t>M.</a:t>
                      </a:r>
                      <a:r>
                        <a:rPr sz="1000" spc="-15" dirty="0">
                          <a:latin typeface="Verdana"/>
                          <a:cs typeface="Verdana"/>
                        </a:rPr>
                        <a:t> </a:t>
                      </a:r>
                      <a:r>
                        <a:rPr sz="1000" dirty="0">
                          <a:latin typeface="Verdana"/>
                          <a:cs typeface="Verdana"/>
                        </a:rPr>
                        <a:t>De</a:t>
                      </a:r>
                      <a:r>
                        <a:rPr sz="1000" spc="-10" dirty="0">
                          <a:latin typeface="Verdana"/>
                          <a:cs typeface="Verdana"/>
                        </a:rPr>
                        <a:t> Economía</a:t>
                      </a:r>
                      <a:endParaRPr sz="1000">
                        <a:latin typeface="Verdana"/>
                        <a:cs typeface="Verdana"/>
                      </a:endParaRPr>
                    </a:p>
                  </a:txBody>
                  <a:tcPr marL="0" marR="0" marT="29845" marB="0">
                    <a:lnL w="9525">
                      <a:solidFill>
                        <a:srgbClr val="000000"/>
                      </a:solidFill>
                      <a:prstDash val="solid"/>
                    </a:lnL>
                    <a:lnR w="9525">
                      <a:solidFill>
                        <a:srgbClr val="000000"/>
                      </a:solidFill>
                      <a:prstDash val="solid"/>
                    </a:lnR>
                  </a:tcPr>
                </a:tc>
                <a:tc>
                  <a:txBody>
                    <a:bodyPr/>
                    <a:lstStyle/>
                    <a:p>
                      <a:pPr algn="ctr">
                        <a:lnSpc>
                          <a:spcPct val="100000"/>
                        </a:lnSpc>
                        <a:spcBef>
                          <a:spcPts val="260"/>
                        </a:spcBef>
                      </a:pPr>
                      <a:r>
                        <a:rPr sz="1000" spc="-10" dirty="0">
                          <a:latin typeface="Verdana"/>
                          <a:cs typeface="Verdana"/>
                        </a:rPr>
                        <a:t>427.0</a:t>
                      </a:r>
                      <a:endParaRPr sz="1000">
                        <a:latin typeface="Verdana"/>
                        <a:cs typeface="Verdana"/>
                      </a:endParaRPr>
                    </a:p>
                  </a:txBody>
                  <a:tcPr marL="0" marR="0" marT="33020" marB="0">
                    <a:lnL w="9525">
                      <a:solidFill>
                        <a:srgbClr val="000000"/>
                      </a:solidFill>
                      <a:prstDash val="solid"/>
                    </a:lnL>
                    <a:lnR w="9525">
                      <a:solidFill>
                        <a:srgbClr val="000000"/>
                      </a:solidFill>
                      <a:prstDash val="solid"/>
                    </a:lnR>
                  </a:tcPr>
                </a:tc>
                <a:tc>
                  <a:txBody>
                    <a:bodyPr/>
                    <a:lstStyle/>
                    <a:p>
                      <a:pPr algn="ctr">
                        <a:lnSpc>
                          <a:spcPct val="100000"/>
                        </a:lnSpc>
                        <a:spcBef>
                          <a:spcPts val="260"/>
                        </a:spcBef>
                      </a:pPr>
                      <a:r>
                        <a:rPr sz="1000" spc="-10" dirty="0">
                          <a:latin typeface="Verdana"/>
                          <a:cs typeface="Verdana"/>
                        </a:rPr>
                        <a:t>577.7</a:t>
                      </a:r>
                      <a:endParaRPr sz="1000">
                        <a:latin typeface="Verdana"/>
                        <a:cs typeface="Verdana"/>
                      </a:endParaRPr>
                    </a:p>
                  </a:txBody>
                  <a:tcPr marL="0" marR="0" marT="33020" marB="0">
                    <a:lnL w="9525">
                      <a:solidFill>
                        <a:srgbClr val="000000"/>
                      </a:solidFill>
                      <a:prstDash val="solid"/>
                    </a:lnL>
                    <a:lnR w="9525">
                      <a:solidFill>
                        <a:srgbClr val="000000"/>
                      </a:solidFill>
                      <a:prstDash val="solid"/>
                    </a:lnR>
                  </a:tcPr>
                </a:tc>
                <a:tc>
                  <a:txBody>
                    <a:bodyPr/>
                    <a:lstStyle/>
                    <a:p>
                      <a:pPr algn="ctr">
                        <a:lnSpc>
                          <a:spcPct val="100000"/>
                        </a:lnSpc>
                        <a:spcBef>
                          <a:spcPts val="185"/>
                        </a:spcBef>
                      </a:pPr>
                      <a:r>
                        <a:rPr sz="1100" spc="-10" dirty="0">
                          <a:latin typeface="Calibri"/>
                          <a:cs typeface="Calibri"/>
                        </a:rPr>
                        <a:t>150.7</a:t>
                      </a:r>
                      <a:endParaRPr sz="1100">
                        <a:latin typeface="Calibri"/>
                        <a:cs typeface="Calibri"/>
                      </a:endParaRPr>
                    </a:p>
                  </a:txBody>
                  <a:tcPr marL="0" marR="0" marT="23495" marB="0">
                    <a:lnL w="9525">
                      <a:solidFill>
                        <a:srgbClr val="000000"/>
                      </a:solidFill>
                      <a:prstDash val="solid"/>
                    </a:lnL>
                    <a:lnR w="9525">
                      <a:solidFill>
                        <a:srgbClr val="000000"/>
                      </a:solidFill>
                      <a:prstDash val="solid"/>
                    </a:lnR>
                  </a:tcPr>
                </a:tc>
                <a:tc>
                  <a:txBody>
                    <a:bodyPr/>
                    <a:lstStyle/>
                    <a:p>
                      <a:pPr algn="ctr">
                        <a:lnSpc>
                          <a:spcPct val="100000"/>
                        </a:lnSpc>
                        <a:spcBef>
                          <a:spcPts val="185"/>
                        </a:spcBef>
                      </a:pPr>
                      <a:r>
                        <a:rPr sz="1100" spc="-10" dirty="0">
                          <a:latin typeface="Calibri"/>
                          <a:cs typeface="Calibri"/>
                        </a:rPr>
                        <a:t>35.3%</a:t>
                      </a:r>
                      <a:endParaRPr sz="1100">
                        <a:latin typeface="Calibri"/>
                        <a:cs typeface="Calibri"/>
                      </a:endParaRPr>
                    </a:p>
                  </a:txBody>
                  <a:tcPr marL="0" marR="0" marT="23495" marB="0">
                    <a:lnL w="9525">
                      <a:solidFill>
                        <a:srgbClr val="000000"/>
                      </a:solidFill>
                      <a:prstDash val="solid"/>
                    </a:lnL>
                    <a:lnR w="9525">
                      <a:solidFill>
                        <a:srgbClr val="000000"/>
                      </a:solidFill>
                      <a:prstDash val="solid"/>
                    </a:lnR>
                  </a:tcPr>
                </a:tc>
                <a:extLst>
                  <a:ext uri="{0D108BD9-81ED-4DB2-BD59-A6C34878D82A}">
                    <a16:rowId xmlns:a16="http://schemas.microsoft.com/office/drawing/2014/main" val="10010"/>
                  </a:ext>
                </a:extLst>
              </a:tr>
              <a:tr h="342265">
                <a:tc>
                  <a:txBody>
                    <a:bodyPr/>
                    <a:lstStyle/>
                    <a:p>
                      <a:pPr marL="5715">
                        <a:lnSpc>
                          <a:spcPct val="100000"/>
                        </a:lnSpc>
                        <a:spcBef>
                          <a:spcPts val="760"/>
                        </a:spcBef>
                      </a:pPr>
                      <a:r>
                        <a:rPr sz="1000" dirty="0">
                          <a:latin typeface="Verdana"/>
                          <a:cs typeface="Verdana"/>
                        </a:rPr>
                        <a:t>M.</a:t>
                      </a:r>
                      <a:r>
                        <a:rPr sz="1000" spc="-30" dirty="0">
                          <a:latin typeface="Verdana"/>
                          <a:cs typeface="Verdana"/>
                        </a:rPr>
                        <a:t> </a:t>
                      </a:r>
                      <a:r>
                        <a:rPr sz="1000" dirty="0">
                          <a:latin typeface="Verdana"/>
                          <a:cs typeface="Verdana"/>
                        </a:rPr>
                        <a:t>De</a:t>
                      </a:r>
                      <a:r>
                        <a:rPr sz="1000" spc="-25" dirty="0">
                          <a:latin typeface="Verdana"/>
                          <a:cs typeface="Verdana"/>
                        </a:rPr>
                        <a:t> </a:t>
                      </a:r>
                      <a:r>
                        <a:rPr sz="1000" dirty="0">
                          <a:latin typeface="Verdana"/>
                          <a:cs typeface="Verdana"/>
                        </a:rPr>
                        <a:t>Agricultura,</a:t>
                      </a:r>
                      <a:r>
                        <a:rPr sz="1000" spc="-25" dirty="0">
                          <a:latin typeface="Verdana"/>
                          <a:cs typeface="Verdana"/>
                        </a:rPr>
                        <a:t> </a:t>
                      </a:r>
                      <a:r>
                        <a:rPr sz="1000" dirty="0">
                          <a:latin typeface="Verdana"/>
                          <a:cs typeface="Verdana"/>
                        </a:rPr>
                        <a:t>Ganadería</a:t>
                      </a:r>
                      <a:r>
                        <a:rPr sz="1000" spc="-30" dirty="0">
                          <a:latin typeface="Verdana"/>
                          <a:cs typeface="Verdana"/>
                        </a:rPr>
                        <a:t> </a:t>
                      </a:r>
                      <a:r>
                        <a:rPr sz="1000" dirty="0">
                          <a:latin typeface="Verdana"/>
                          <a:cs typeface="Verdana"/>
                        </a:rPr>
                        <a:t>y</a:t>
                      </a:r>
                      <a:r>
                        <a:rPr sz="1000" spc="-30" dirty="0">
                          <a:latin typeface="Verdana"/>
                          <a:cs typeface="Verdana"/>
                        </a:rPr>
                        <a:t> </a:t>
                      </a:r>
                      <a:r>
                        <a:rPr sz="1000" spc="-10" dirty="0">
                          <a:latin typeface="Verdana"/>
                          <a:cs typeface="Verdana"/>
                        </a:rPr>
                        <a:t>Alimentación</a:t>
                      </a:r>
                      <a:endParaRPr sz="1000">
                        <a:latin typeface="Verdana"/>
                        <a:cs typeface="Verdana"/>
                      </a:endParaRPr>
                    </a:p>
                  </a:txBody>
                  <a:tcPr marL="0" marR="0" marT="96520" marB="0">
                    <a:lnL w="9525">
                      <a:solidFill>
                        <a:srgbClr val="000000"/>
                      </a:solidFill>
                      <a:prstDash val="solid"/>
                    </a:lnL>
                    <a:lnR w="9525">
                      <a:solidFill>
                        <a:srgbClr val="000000"/>
                      </a:solidFill>
                      <a:prstDash val="solid"/>
                    </a:lnR>
                    <a:solidFill>
                      <a:srgbClr val="E6E6E6"/>
                    </a:solidFill>
                  </a:tcPr>
                </a:tc>
                <a:tc>
                  <a:txBody>
                    <a:bodyPr/>
                    <a:lstStyle/>
                    <a:p>
                      <a:pPr algn="ctr">
                        <a:lnSpc>
                          <a:spcPct val="100000"/>
                        </a:lnSpc>
                        <a:spcBef>
                          <a:spcPts val="785"/>
                        </a:spcBef>
                      </a:pPr>
                      <a:r>
                        <a:rPr sz="1000" spc="-10" dirty="0">
                          <a:latin typeface="Verdana"/>
                          <a:cs typeface="Verdana"/>
                        </a:rPr>
                        <a:t>2,662.1</a:t>
                      </a:r>
                      <a:endParaRPr sz="1000">
                        <a:latin typeface="Verdana"/>
                        <a:cs typeface="Verdana"/>
                      </a:endParaRPr>
                    </a:p>
                  </a:txBody>
                  <a:tcPr marL="0" marR="0" marT="99695" marB="0">
                    <a:lnL w="9525">
                      <a:solidFill>
                        <a:srgbClr val="000000"/>
                      </a:solidFill>
                      <a:prstDash val="solid"/>
                    </a:lnL>
                    <a:lnR w="9525">
                      <a:solidFill>
                        <a:srgbClr val="000000"/>
                      </a:solidFill>
                      <a:prstDash val="solid"/>
                    </a:lnR>
                    <a:solidFill>
                      <a:srgbClr val="E6E6E6"/>
                    </a:solidFill>
                  </a:tcPr>
                </a:tc>
                <a:tc>
                  <a:txBody>
                    <a:bodyPr/>
                    <a:lstStyle/>
                    <a:p>
                      <a:pPr algn="ctr">
                        <a:lnSpc>
                          <a:spcPct val="100000"/>
                        </a:lnSpc>
                        <a:spcBef>
                          <a:spcPts val="785"/>
                        </a:spcBef>
                      </a:pPr>
                      <a:r>
                        <a:rPr sz="1000" spc="-10" dirty="0">
                          <a:latin typeface="Verdana"/>
                          <a:cs typeface="Verdana"/>
                        </a:rPr>
                        <a:t>2,192.1</a:t>
                      </a:r>
                      <a:endParaRPr sz="1000">
                        <a:latin typeface="Verdana"/>
                        <a:cs typeface="Verdana"/>
                      </a:endParaRPr>
                    </a:p>
                  </a:txBody>
                  <a:tcPr marL="0" marR="0" marT="99695" marB="0">
                    <a:lnL w="9525">
                      <a:solidFill>
                        <a:srgbClr val="000000"/>
                      </a:solidFill>
                      <a:prstDash val="solid"/>
                    </a:lnL>
                    <a:lnR w="9525">
                      <a:solidFill>
                        <a:srgbClr val="000000"/>
                      </a:solidFill>
                      <a:prstDash val="solid"/>
                    </a:lnR>
                    <a:solidFill>
                      <a:srgbClr val="E6E6E6"/>
                    </a:solidFill>
                  </a:tcPr>
                </a:tc>
                <a:tc>
                  <a:txBody>
                    <a:bodyPr/>
                    <a:lstStyle/>
                    <a:p>
                      <a:pPr algn="ctr">
                        <a:lnSpc>
                          <a:spcPct val="100000"/>
                        </a:lnSpc>
                        <a:spcBef>
                          <a:spcPts val="735"/>
                        </a:spcBef>
                      </a:pPr>
                      <a:r>
                        <a:rPr sz="1100" spc="-10" dirty="0">
                          <a:solidFill>
                            <a:srgbClr val="FF0000"/>
                          </a:solidFill>
                          <a:latin typeface="Calibri"/>
                          <a:cs typeface="Calibri"/>
                        </a:rPr>
                        <a:t>-470.0</a:t>
                      </a:r>
                      <a:endParaRPr sz="1100">
                        <a:latin typeface="Calibri"/>
                        <a:cs typeface="Calibri"/>
                      </a:endParaRPr>
                    </a:p>
                  </a:txBody>
                  <a:tcPr marL="0" marR="0" marT="93345" marB="0">
                    <a:lnL w="9525">
                      <a:solidFill>
                        <a:srgbClr val="000000"/>
                      </a:solidFill>
                      <a:prstDash val="solid"/>
                    </a:lnL>
                    <a:lnR w="9525">
                      <a:solidFill>
                        <a:srgbClr val="000000"/>
                      </a:solidFill>
                      <a:prstDash val="solid"/>
                    </a:lnR>
                    <a:solidFill>
                      <a:srgbClr val="E6E6E6"/>
                    </a:solidFill>
                  </a:tcPr>
                </a:tc>
                <a:tc>
                  <a:txBody>
                    <a:bodyPr/>
                    <a:lstStyle/>
                    <a:p>
                      <a:pPr algn="ctr">
                        <a:lnSpc>
                          <a:spcPct val="100000"/>
                        </a:lnSpc>
                        <a:spcBef>
                          <a:spcPts val="735"/>
                        </a:spcBef>
                      </a:pPr>
                      <a:r>
                        <a:rPr sz="1100" spc="-10" dirty="0">
                          <a:solidFill>
                            <a:srgbClr val="FF0000"/>
                          </a:solidFill>
                          <a:latin typeface="Calibri"/>
                          <a:cs typeface="Calibri"/>
                        </a:rPr>
                        <a:t>-</a:t>
                      </a:r>
                      <a:r>
                        <a:rPr sz="1100" spc="-20" dirty="0">
                          <a:solidFill>
                            <a:srgbClr val="FF0000"/>
                          </a:solidFill>
                          <a:latin typeface="Calibri"/>
                          <a:cs typeface="Calibri"/>
                        </a:rPr>
                        <a:t>17.7%</a:t>
                      </a:r>
                      <a:endParaRPr sz="1100">
                        <a:latin typeface="Calibri"/>
                        <a:cs typeface="Calibri"/>
                      </a:endParaRPr>
                    </a:p>
                  </a:txBody>
                  <a:tcPr marL="0" marR="0" marT="93345" marB="0">
                    <a:lnL w="9525">
                      <a:solidFill>
                        <a:srgbClr val="000000"/>
                      </a:solidFill>
                      <a:prstDash val="solid"/>
                    </a:lnL>
                    <a:lnR w="9525">
                      <a:solidFill>
                        <a:srgbClr val="000000"/>
                      </a:solidFill>
                      <a:prstDash val="solid"/>
                    </a:lnR>
                    <a:solidFill>
                      <a:srgbClr val="E6E6E6"/>
                    </a:solidFill>
                  </a:tcPr>
                </a:tc>
                <a:extLst>
                  <a:ext uri="{0D108BD9-81ED-4DB2-BD59-A6C34878D82A}">
                    <a16:rowId xmlns:a16="http://schemas.microsoft.com/office/drawing/2014/main" val="10011"/>
                  </a:ext>
                </a:extLst>
              </a:tr>
              <a:tr h="448309">
                <a:tc>
                  <a:txBody>
                    <a:bodyPr/>
                    <a:lstStyle/>
                    <a:p>
                      <a:pPr marL="5715" marR="514984">
                        <a:lnSpc>
                          <a:spcPct val="100000"/>
                        </a:lnSpc>
                        <a:spcBef>
                          <a:spcPts val="585"/>
                        </a:spcBef>
                      </a:pPr>
                      <a:r>
                        <a:rPr sz="1000" dirty="0">
                          <a:latin typeface="Verdana"/>
                          <a:cs typeface="Verdana"/>
                        </a:rPr>
                        <a:t>M.</a:t>
                      </a:r>
                      <a:r>
                        <a:rPr sz="1000" spc="-55" dirty="0">
                          <a:latin typeface="Verdana"/>
                          <a:cs typeface="Verdana"/>
                        </a:rPr>
                        <a:t> </a:t>
                      </a:r>
                      <a:r>
                        <a:rPr sz="1000" dirty="0">
                          <a:latin typeface="Verdana"/>
                          <a:cs typeface="Verdana"/>
                        </a:rPr>
                        <a:t>De</a:t>
                      </a:r>
                      <a:r>
                        <a:rPr sz="1000" spc="-45" dirty="0">
                          <a:latin typeface="Verdana"/>
                          <a:cs typeface="Verdana"/>
                        </a:rPr>
                        <a:t> </a:t>
                      </a:r>
                      <a:r>
                        <a:rPr sz="1000" dirty="0">
                          <a:latin typeface="Verdana"/>
                          <a:cs typeface="Verdana"/>
                        </a:rPr>
                        <a:t>Comunicaciones,</a:t>
                      </a:r>
                      <a:r>
                        <a:rPr sz="1000" spc="-45" dirty="0">
                          <a:latin typeface="Verdana"/>
                          <a:cs typeface="Verdana"/>
                        </a:rPr>
                        <a:t> </a:t>
                      </a:r>
                      <a:r>
                        <a:rPr sz="1000" dirty="0">
                          <a:latin typeface="Verdana"/>
                          <a:cs typeface="Verdana"/>
                        </a:rPr>
                        <a:t>Infraestructura</a:t>
                      </a:r>
                      <a:r>
                        <a:rPr sz="1000" spc="-40" dirty="0">
                          <a:latin typeface="Verdana"/>
                          <a:cs typeface="Verdana"/>
                        </a:rPr>
                        <a:t> </a:t>
                      </a:r>
                      <a:r>
                        <a:rPr sz="1000" spc="-50" dirty="0">
                          <a:latin typeface="Verdana"/>
                          <a:cs typeface="Verdana"/>
                        </a:rPr>
                        <a:t>y </a:t>
                      </a:r>
                      <a:r>
                        <a:rPr sz="1000" spc="-10" dirty="0">
                          <a:latin typeface="Verdana"/>
                          <a:cs typeface="Verdana"/>
                        </a:rPr>
                        <a:t>Vivienda</a:t>
                      </a:r>
                      <a:endParaRPr sz="1000">
                        <a:latin typeface="Verdana"/>
                        <a:cs typeface="Verdana"/>
                      </a:endParaRPr>
                    </a:p>
                  </a:txBody>
                  <a:tcPr marL="0" marR="0" marT="74295" marB="0">
                    <a:lnL w="9525">
                      <a:solidFill>
                        <a:srgbClr val="000000"/>
                      </a:solidFill>
                      <a:prstDash val="solid"/>
                    </a:lnL>
                    <a:lnR w="9525">
                      <a:solidFill>
                        <a:srgbClr val="000000"/>
                      </a:solidFill>
                      <a:prstDash val="solid"/>
                    </a:lnR>
                  </a:tcPr>
                </a:tc>
                <a:tc>
                  <a:txBody>
                    <a:bodyPr/>
                    <a:lstStyle/>
                    <a:p>
                      <a:pPr>
                        <a:lnSpc>
                          <a:spcPct val="100000"/>
                        </a:lnSpc>
                        <a:spcBef>
                          <a:spcPts val="60"/>
                        </a:spcBef>
                      </a:pPr>
                      <a:endParaRPr sz="1000">
                        <a:latin typeface="Times New Roman"/>
                        <a:cs typeface="Times New Roman"/>
                      </a:endParaRPr>
                    </a:p>
                    <a:p>
                      <a:pPr algn="ctr">
                        <a:lnSpc>
                          <a:spcPct val="100000"/>
                        </a:lnSpc>
                      </a:pPr>
                      <a:r>
                        <a:rPr sz="1000" spc="-10" dirty="0">
                          <a:latin typeface="Verdana"/>
                          <a:cs typeface="Verdana"/>
                        </a:rPr>
                        <a:t>6,416.9</a:t>
                      </a:r>
                      <a:endParaRPr sz="1000">
                        <a:latin typeface="Verdana"/>
                        <a:cs typeface="Verdana"/>
                      </a:endParaRPr>
                    </a:p>
                  </a:txBody>
                  <a:tcPr marL="0" marR="0" marT="7620" marB="0">
                    <a:lnL w="9525">
                      <a:solidFill>
                        <a:srgbClr val="000000"/>
                      </a:solidFill>
                      <a:prstDash val="solid"/>
                    </a:lnL>
                    <a:lnR w="9525">
                      <a:solidFill>
                        <a:srgbClr val="000000"/>
                      </a:solidFill>
                      <a:prstDash val="solid"/>
                    </a:lnR>
                  </a:tcPr>
                </a:tc>
                <a:tc>
                  <a:txBody>
                    <a:bodyPr/>
                    <a:lstStyle/>
                    <a:p>
                      <a:pPr>
                        <a:lnSpc>
                          <a:spcPct val="100000"/>
                        </a:lnSpc>
                        <a:spcBef>
                          <a:spcPts val="60"/>
                        </a:spcBef>
                      </a:pPr>
                      <a:endParaRPr sz="1000">
                        <a:latin typeface="Times New Roman"/>
                        <a:cs typeface="Times New Roman"/>
                      </a:endParaRPr>
                    </a:p>
                    <a:p>
                      <a:pPr algn="ctr">
                        <a:lnSpc>
                          <a:spcPct val="100000"/>
                        </a:lnSpc>
                      </a:pPr>
                      <a:r>
                        <a:rPr sz="1000" spc="-10" dirty="0">
                          <a:latin typeface="Verdana"/>
                          <a:cs typeface="Verdana"/>
                        </a:rPr>
                        <a:t>7,859.9</a:t>
                      </a:r>
                      <a:endParaRPr sz="1000">
                        <a:latin typeface="Verdana"/>
                        <a:cs typeface="Verdana"/>
                      </a:endParaRPr>
                    </a:p>
                  </a:txBody>
                  <a:tcPr marL="0" marR="0" marT="7620" marB="0">
                    <a:lnL w="9525">
                      <a:solidFill>
                        <a:srgbClr val="000000"/>
                      </a:solidFill>
                      <a:prstDash val="solid"/>
                    </a:lnL>
                    <a:lnR w="9525">
                      <a:solidFill>
                        <a:srgbClr val="000000"/>
                      </a:solidFill>
                      <a:prstDash val="solid"/>
                    </a:lnR>
                  </a:tcPr>
                </a:tc>
                <a:tc>
                  <a:txBody>
                    <a:bodyPr/>
                    <a:lstStyle/>
                    <a:p>
                      <a:pPr algn="ctr">
                        <a:lnSpc>
                          <a:spcPct val="100000"/>
                        </a:lnSpc>
                        <a:spcBef>
                          <a:spcPts val="1130"/>
                        </a:spcBef>
                      </a:pPr>
                      <a:r>
                        <a:rPr sz="1100" spc="-10" dirty="0">
                          <a:latin typeface="Calibri"/>
                          <a:cs typeface="Calibri"/>
                        </a:rPr>
                        <a:t>1,443.0</a:t>
                      </a:r>
                      <a:endParaRPr sz="1100">
                        <a:latin typeface="Calibri"/>
                        <a:cs typeface="Calibri"/>
                      </a:endParaRPr>
                    </a:p>
                  </a:txBody>
                  <a:tcPr marL="0" marR="0" marT="143510" marB="0">
                    <a:lnL w="9525">
                      <a:solidFill>
                        <a:srgbClr val="000000"/>
                      </a:solidFill>
                      <a:prstDash val="solid"/>
                    </a:lnL>
                    <a:lnR w="9525">
                      <a:solidFill>
                        <a:srgbClr val="000000"/>
                      </a:solidFill>
                      <a:prstDash val="solid"/>
                    </a:lnR>
                  </a:tcPr>
                </a:tc>
                <a:tc>
                  <a:txBody>
                    <a:bodyPr/>
                    <a:lstStyle/>
                    <a:p>
                      <a:pPr algn="ctr">
                        <a:lnSpc>
                          <a:spcPct val="100000"/>
                        </a:lnSpc>
                        <a:spcBef>
                          <a:spcPts val="1130"/>
                        </a:spcBef>
                      </a:pPr>
                      <a:r>
                        <a:rPr sz="1100" spc="-10" dirty="0">
                          <a:latin typeface="Calibri"/>
                          <a:cs typeface="Calibri"/>
                        </a:rPr>
                        <a:t>22.5%</a:t>
                      </a:r>
                      <a:endParaRPr sz="1100">
                        <a:latin typeface="Calibri"/>
                        <a:cs typeface="Calibri"/>
                      </a:endParaRPr>
                    </a:p>
                  </a:txBody>
                  <a:tcPr marL="0" marR="0" marT="143510" marB="0">
                    <a:lnL w="9525">
                      <a:solidFill>
                        <a:srgbClr val="000000"/>
                      </a:solidFill>
                      <a:prstDash val="solid"/>
                    </a:lnL>
                    <a:lnR w="9525">
                      <a:solidFill>
                        <a:srgbClr val="000000"/>
                      </a:solidFill>
                      <a:prstDash val="solid"/>
                    </a:lnR>
                  </a:tcPr>
                </a:tc>
                <a:extLst>
                  <a:ext uri="{0D108BD9-81ED-4DB2-BD59-A6C34878D82A}">
                    <a16:rowId xmlns:a16="http://schemas.microsoft.com/office/drawing/2014/main" val="10012"/>
                  </a:ext>
                </a:extLst>
              </a:tr>
              <a:tr h="207010">
                <a:tc>
                  <a:txBody>
                    <a:bodyPr/>
                    <a:lstStyle/>
                    <a:p>
                      <a:pPr marL="5715">
                        <a:lnSpc>
                          <a:spcPct val="100000"/>
                        </a:lnSpc>
                        <a:spcBef>
                          <a:spcPts val="245"/>
                        </a:spcBef>
                      </a:pPr>
                      <a:r>
                        <a:rPr sz="1000" dirty="0">
                          <a:latin typeface="Verdana"/>
                          <a:cs typeface="Verdana"/>
                        </a:rPr>
                        <a:t>M.</a:t>
                      </a:r>
                      <a:r>
                        <a:rPr sz="1000" spc="-20" dirty="0">
                          <a:latin typeface="Verdana"/>
                          <a:cs typeface="Verdana"/>
                        </a:rPr>
                        <a:t> </a:t>
                      </a:r>
                      <a:r>
                        <a:rPr sz="1000" dirty="0">
                          <a:latin typeface="Verdana"/>
                          <a:cs typeface="Verdana"/>
                        </a:rPr>
                        <a:t>De</a:t>
                      </a:r>
                      <a:r>
                        <a:rPr sz="1000" spc="-10" dirty="0">
                          <a:latin typeface="Verdana"/>
                          <a:cs typeface="Verdana"/>
                        </a:rPr>
                        <a:t> </a:t>
                      </a:r>
                      <a:r>
                        <a:rPr sz="1000" dirty="0">
                          <a:latin typeface="Verdana"/>
                          <a:cs typeface="Verdana"/>
                        </a:rPr>
                        <a:t>Energía</a:t>
                      </a:r>
                      <a:r>
                        <a:rPr sz="1000" spc="-15" dirty="0">
                          <a:latin typeface="Verdana"/>
                          <a:cs typeface="Verdana"/>
                        </a:rPr>
                        <a:t> </a:t>
                      </a:r>
                      <a:r>
                        <a:rPr sz="1000" dirty="0">
                          <a:latin typeface="Verdana"/>
                          <a:cs typeface="Verdana"/>
                        </a:rPr>
                        <a:t>y</a:t>
                      </a:r>
                      <a:r>
                        <a:rPr sz="1000" spc="-25" dirty="0">
                          <a:latin typeface="Verdana"/>
                          <a:cs typeface="Verdana"/>
                        </a:rPr>
                        <a:t> </a:t>
                      </a:r>
                      <a:r>
                        <a:rPr sz="1000" spc="-20" dirty="0">
                          <a:latin typeface="Verdana"/>
                          <a:cs typeface="Verdana"/>
                        </a:rPr>
                        <a:t>Minas</a:t>
                      </a:r>
                      <a:endParaRPr sz="1000">
                        <a:latin typeface="Verdana"/>
                        <a:cs typeface="Verdana"/>
                      </a:endParaRPr>
                    </a:p>
                  </a:txBody>
                  <a:tcPr marL="0" marR="0" marT="31115" marB="0">
                    <a:lnL w="9525">
                      <a:solidFill>
                        <a:srgbClr val="000000"/>
                      </a:solidFill>
                      <a:prstDash val="solid"/>
                    </a:lnL>
                    <a:lnR w="9525">
                      <a:solidFill>
                        <a:srgbClr val="000000"/>
                      </a:solidFill>
                      <a:prstDash val="solid"/>
                    </a:lnR>
                    <a:solidFill>
                      <a:srgbClr val="E6E6E6"/>
                    </a:solidFill>
                  </a:tcPr>
                </a:tc>
                <a:tc>
                  <a:txBody>
                    <a:bodyPr/>
                    <a:lstStyle/>
                    <a:p>
                      <a:pPr algn="ctr">
                        <a:lnSpc>
                          <a:spcPct val="100000"/>
                        </a:lnSpc>
                        <a:spcBef>
                          <a:spcPts val="245"/>
                        </a:spcBef>
                      </a:pPr>
                      <a:r>
                        <a:rPr sz="1000" spc="-10" dirty="0">
                          <a:latin typeface="Verdana"/>
                          <a:cs typeface="Verdana"/>
                        </a:rPr>
                        <a:t>105.5</a:t>
                      </a:r>
                      <a:endParaRPr sz="1000">
                        <a:latin typeface="Verdana"/>
                        <a:cs typeface="Verdana"/>
                      </a:endParaRPr>
                    </a:p>
                  </a:txBody>
                  <a:tcPr marL="0" marR="0" marT="31115" marB="0">
                    <a:lnL w="9525">
                      <a:solidFill>
                        <a:srgbClr val="000000"/>
                      </a:solidFill>
                      <a:prstDash val="solid"/>
                    </a:lnL>
                    <a:lnR w="9525">
                      <a:solidFill>
                        <a:srgbClr val="000000"/>
                      </a:solidFill>
                      <a:prstDash val="solid"/>
                    </a:lnR>
                    <a:solidFill>
                      <a:srgbClr val="E6E6E6"/>
                    </a:solidFill>
                  </a:tcPr>
                </a:tc>
                <a:tc>
                  <a:txBody>
                    <a:bodyPr/>
                    <a:lstStyle/>
                    <a:p>
                      <a:pPr algn="ctr">
                        <a:lnSpc>
                          <a:spcPct val="100000"/>
                        </a:lnSpc>
                        <a:spcBef>
                          <a:spcPts val="245"/>
                        </a:spcBef>
                      </a:pPr>
                      <a:r>
                        <a:rPr sz="1000" spc="-10" dirty="0">
                          <a:latin typeface="Verdana"/>
                          <a:cs typeface="Verdana"/>
                        </a:rPr>
                        <a:t>116.5</a:t>
                      </a:r>
                      <a:endParaRPr sz="1000">
                        <a:latin typeface="Verdana"/>
                        <a:cs typeface="Verdana"/>
                      </a:endParaRPr>
                    </a:p>
                  </a:txBody>
                  <a:tcPr marL="0" marR="0" marT="31115" marB="0">
                    <a:lnL w="9525">
                      <a:solidFill>
                        <a:srgbClr val="000000"/>
                      </a:solidFill>
                      <a:prstDash val="solid"/>
                    </a:lnL>
                    <a:lnR w="9525">
                      <a:solidFill>
                        <a:srgbClr val="000000"/>
                      </a:solidFill>
                      <a:prstDash val="solid"/>
                    </a:lnR>
                    <a:solidFill>
                      <a:srgbClr val="E6E6E6"/>
                    </a:solidFill>
                  </a:tcPr>
                </a:tc>
                <a:tc>
                  <a:txBody>
                    <a:bodyPr/>
                    <a:lstStyle/>
                    <a:p>
                      <a:pPr algn="ctr">
                        <a:lnSpc>
                          <a:spcPct val="100000"/>
                        </a:lnSpc>
                        <a:spcBef>
                          <a:spcPts val="195"/>
                        </a:spcBef>
                      </a:pPr>
                      <a:r>
                        <a:rPr sz="1100" spc="-20" dirty="0">
                          <a:latin typeface="Calibri"/>
                          <a:cs typeface="Calibri"/>
                        </a:rPr>
                        <a:t>11.0</a:t>
                      </a:r>
                      <a:endParaRPr sz="1100">
                        <a:latin typeface="Calibri"/>
                        <a:cs typeface="Calibri"/>
                      </a:endParaRPr>
                    </a:p>
                  </a:txBody>
                  <a:tcPr marL="0" marR="0" marT="24765" marB="0">
                    <a:lnL w="9525">
                      <a:solidFill>
                        <a:srgbClr val="000000"/>
                      </a:solidFill>
                      <a:prstDash val="solid"/>
                    </a:lnL>
                    <a:lnR w="9525">
                      <a:solidFill>
                        <a:srgbClr val="000000"/>
                      </a:solidFill>
                      <a:prstDash val="solid"/>
                    </a:lnR>
                    <a:solidFill>
                      <a:srgbClr val="E6E6E6"/>
                    </a:solidFill>
                  </a:tcPr>
                </a:tc>
                <a:tc>
                  <a:txBody>
                    <a:bodyPr/>
                    <a:lstStyle/>
                    <a:p>
                      <a:pPr algn="ctr">
                        <a:lnSpc>
                          <a:spcPct val="100000"/>
                        </a:lnSpc>
                        <a:spcBef>
                          <a:spcPts val="195"/>
                        </a:spcBef>
                      </a:pPr>
                      <a:r>
                        <a:rPr sz="1100" spc="-10" dirty="0">
                          <a:latin typeface="Calibri"/>
                          <a:cs typeface="Calibri"/>
                        </a:rPr>
                        <a:t>10.4%</a:t>
                      </a:r>
                      <a:endParaRPr sz="1100">
                        <a:latin typeface="Calibri"/>
                        <a:cs typeface="Calibri"/>
                      </a:endParaRPr>
                    </a:p>
                  </a:txBody>
                  <a:tcPr marL="0" marR="0" marT="24765" marB="0">
                    <a:lnL w="9525">
                      <a:solidFill>
                        <a:srgbClr val="000000"/>
                      </a:solidFill>
                      <a:prstDash val="solid"/>
                    </a:lnL>
                    <a:lnR w="9525">
                      <a:solidFill>
                        <a:srgbClr val="000000"/>
                      </a:solidFill>
                      <a:prstDash val="solid"/>
                    </a:lnR>
                    <a:solidFill>
                      <a:srgbClr val="E6E6E6"/>
                    </a:solidFill>
                  </a:tcPr>
                </a:tc>
                <a:extLst>
                  <a:ext uri="{0D108BD9-81ED-4DB2-BD59-A6C34878D82A}">
                    <a16:rowId xmlns:a16="http://schemas.microsoft.com/office/drawing/2014/main" val="10013"/>
                  </a:ext>
                </a:extLst>
              </a:tr>
              <a:tr h="207010">
                <a:tc>
                  <a:txBody>
                    <a:bodyPr/>
                    <a:lstStyle/>
                    <a:p>
                      <a:pPr marL="5715">
                        <a:lnSpc>
                          <a:spcPct val="100000"/>
                        </a:lnSpc>
                        <a:spcBef>
                          <a:spcPts val="245"/>
                        </a:spcBef>
                      </a:pPr>
                      <a:r>
                        <a:rPr sz="1000" dirty="0">
                          <a:latin typeface="Verdana"/>
                          <a:cs typeface="Verdana"/>
                        </a:rPr>
                        <a:t>M.</a:t>
                      </a:r>
                      <a:r>
                        <a:rPr sz="1000" spc="-20" dirty="0">
                          <a:latin typeface="Verdana"/>
                          <a:cs typeface="Verdana"/>
                        </a:rPr>
                        <a:t> </a:t>
                      </a:r>
                      <a:r>
                        <a:rPr sz="1000" dirty="0">
                          <a:latin typeface="Verdana"/>
                          <a:cs typeface="Verdana"/>
                        </a:rPr>
                        <a:t>De</a:t>
                      </a:r>
                      <a:r>
                        <a:rPr sz="1000" spc="-10" dirty="0">
                          <a:latin typeface="Verdana"/>
                          <a:cs typeface="Verdana"/>
                        </a:rPr>
                        <a:t> </a:t>
                      </a:r>
                      <a:r>
                        <a:rPr sz="1000" dirty="0">
                          <a:latin typeface="Verdana"/>
                          <a:cs typeface="Verdana"/>
                        </a:rPr>
                        <a:t>Cultura</a:t>
                      </a:r>
                      <a:r>
                        <a:rPr sz="1000" spc="-20" dirty="0">
                          <a:latin typeface="Verdana"/>
                          <a:cs typeface="Verdana"/>
                        </a:rPr>
                        <a:t> </a:t>
                      </a:r>
                      <a:r>
                        <a:rPr sz="1000" dirty="0">
                          <a:latin typeface="Verdana"/>
                          <a:cs typeface="Verdana"/>
                        </a:rPr>
                        <a:t>y</a:t>
                      </a:r>
                      <a:r>
                        <a:rPr sz="1000" spc="-20" dirty="0">
                          <a:latin typeface="Verdana"/>
                          <a:cs typeface="Verdana"/>
                        </a:rPr>
                        <a:t> </a:t>
                      </a:r>
                      <a:r>
                        <a:rPr sz="1000" spc="-10" dirty="0">
                          <a:latin typeface="Verdana"/>
                          <a:cs typeface="Verdana"/>
                        </a:rPr>
                        <a:t>Deportes</a:t>
                      </a:r>
                      <a:endParaRPr sz="1000">
                        <a:latin typeface="Verdana"/>
                        <a:cs typeface="Verdana"/>
                      </a:endParaRPr>
                    </a:p>
                  </a:txBody>
                  <a:tcPr marL="0" marR="0" marT="31115" marB="0">
                    <a:lnL w="9525">
                      <a:solidFill>
                        <a:srgbClr val="000000"/>
                      </a:solidFill>
                      <a:prstDash val="solid"/>
                    </a:lnL>
                    <a:lnR w="9525">
                      <a:solidFill>
                        <a:srgbClr val="000000"/>
                      </a:solidFill>
                      <a:prstDash val="solid"/>
                    </a:lnR>
                  </a:tcPr>
                </a:tc>
                <a:tc>
                  <a:txBody>
                    <a:bodyPr/>
                    <a:lstStyle/>
                    <a:p>
                      <a:pPr algn="ctr">
                        <a:lnSpc>
                          <a:spcPct val="100000"/>
                        </a:lnSpc>
                        <a:spcBef>
                          <a:spcPts val="245"/>
                        </a:spcBef>
                      </a:pPr>
                      <a:r>
                        <a:rPr sz="1000" spc="-10" dirty="0">
                          <a:latin typeface="Verdana"/>
                          <a:cs typeface="Verdana"/>
                        </a:rPr>
                        <a:t>809.0</a:t>
                      </a:r>
                      <a:endParaRPr sz="1000">
                        <a:latin typeface="Verdana"/>
                        <a:cs typeface="Verdana"/>
                      </a:endParaRPr>
                    </a:p>
                  </a:txBody>
                  <a:tcPr marL="0" marR="0" marT="31115" marB="0">
                    <a:lnL w="9525">
                      <a:solidFill>
                        <a:srgbClr val="000000"/>
                      </a:solidFill>
                      <a:prstDash val="solid"/>
                    </a:lnL>
                    <a:lnR w="9525">
                      <a:solidFill>
                        <a:srgbClr val="000000"/>
                      </a:solidFill>
                      <a:prstDash val="solid"/>
                    </a:lnR>
                  </a:tcPr>
                </a:tc>
                <a:tc>
                  <a:txBody>
                    <a:bodyPr/>
                    <a:lstStyle/>
                    <a:p>
                      <a:pPr algn="ctr">
                        <a:lnSpc>
                          <a:spcPct val="100000"/>
                        </a:lnSpc>
                        <a:spcBef>
                          <a:spcPts val="245"/>
                        </a:spcBef>
                      </a:pPr>
                      <a:r>
                        <a:rPr sz="1000" spc="-10" dirty="0">
                          <a:latin typeface="Verdana"/>
                          <a:cs typeface="Verdana"/>
                        </a:rPr>
                        <a:t>976.3</a:t>
                      </a:r>
                      <a:endParaRPr sz="1000">
                        <a:latin typeface="Verdana"/>
                        <a:cs typeface="Verdana"/>
                      </a:endParaRPr>
                    </a:p>
                  </a:txBody>
                  <a:tcPr marL="0" marR="0" marT="31115" marB="0">
                    <a:lnL w="9525">
                      <a:solidFill>
                        <a:srgbClr val="000000"/>
                      </a:solidFill>
                      <a:prstDash val="solid"/>
                    </a:lnL>
                    <a:lnR w="9525">
                      <a:solidFill>
                        <a:srgbClr val="000000"/>
                      </a:solidFill>
                      <a:prstDash val="solid"/>
                    </a:lnR>
                  </a:tcPr>
                </a:tc>
                <a:tc>
                  <a:txBody>
                    <a:bodyPr/>
                    <a:lstStyle/>
                    <a:p>
                      <a:pPr algn="ctr">
                        <a:lnSpc>
                          <a:spcPct val="100000"/>
                        </a:lnSpc>
                        <a:spcBef>
                          <a:spcPts val="190"/>
                        </a:spcBef>
                      </a:pPr>
                      <a:r>
                        <a:rPr sz="1100" spc="-10" dirty="0">
                          <a:latin typeface="Calibri"/>
                          <a:cs typeface="Calibri"/>
                        </a:rPr>
                        <a:t>167.3</a:t>
                      </a:r>
                      <a:endParaRPr sz="1100">
                        <a:latin typeface="Calibri"/>
                        <a:cs typeface="Calibri"/>
                      </a:endParaRPr>
                    </a:p>
                  </a:txBody>
                  <a:tcPr marL="0" marR="0" marT="24130" marB="0">
                    <a:lnL w="9525">
                      <a:solidFill>
                        <a:srgbClr val="000000"/>
                      </a:solidFill>
                      <a:prstDash val="solid"/>
                    </a:lnL>
                    <a:lnR w="9525">
                      <a:solidFill>
                        <a:srgbClr val="000000"/>
                      </a:solidFill>
                      <a:prstDash val="solid"/>
                    </a:lnR>
                  </a:tcPr>
                </a:tc>
                <a:tc>
                  <a:txBody>
                    <a:bodyPr/>
                    <a:lstStyle/>
                    <a:p>
                      <a:pPr algn="ctr">
                        <a:lnSpc>
                          <a:spcPct val="100000"/>
                        </a:lnSpc>
                        <a:spcBef>
                          <a:spcPts val="190"/>
                        </a:spcBef>
                      </a:pPr>
                      <a:r>
                        <a:rPr sz="1100" spc="-10" dirty="0">
                          <a:latin typeface="Calibri"/>
                          <a:cs typeface="Calibri"/>
                        </a:rPr>
                        <a:t>20.7%</a:t>
                      </a:r>
                      <a:endParaRPr sz="1100">
                        <a:latin typeface="Calibri"/>
                        <a:cs typeface="Calibri"/>
                      </a:endParaRPr>
                    </a:p>
                  </a:txBody>
                  <a:tcPr marL="0" marR="0" marT="24130" marB="0">
                    <a:lnL w="9525">
                      <a:solidFill>
                        <a:srgbClr val="000000"/>
                      </a:solidFill>
                      <a:prstDash val="solid"/>
                    </a:lnL>
                    <a:lnR w="9525">
                      <a:solidFill>
                        <a:srgbClr val="000000"/>
                      </a:solidFill>
                      <a:prstDash val="solid"/>
                    </a:lnR>
                  </a:tcPr>
                </a:tc>
                <a:extLst>
                  <a:ext uri="{0D108BD9-81ED-4DB2-BD59-A6C34878D82A}">
                    <a16:rowId xmlns:a16="http://schemas.microsoft.com/office/drawing/2014/main" val="10014"/>
                  </a:ext>
                </a:extLst>
              </a:tr>
              <a:tr h="342265">
                <a:tc>
                  <a:txBody>
                    <a:bodyPr/>
                    <a:lstStyle/>
                    <a:p>
                      <a:pPr marL="5715">
                        <a:lnSpc>
                          <a:spcPct val="100000"/>
                        </a:lnSpc>
                        <a:spcBef>
                          <a:spcPts val="770"/>
                        </a:spcBef>
                      </a:pPr>
                      <a:r>
                        <a:rPr sz="1000" dirty="0">
                          <a:latin typeface="Verdana"/>
                          <a:cs typeface="Verdana"/>
                        </a:rPr>
                        <a:t>Secretarías</a:t>
                      </a:r>
                      <a:r>
                        <a:rPr sz="1000" spc="-35" dirty="0">
                          <a:latin typeface="Verdana"/>
                          <a:cs typeface="Verdana"/>
                        </a:rPr>
                        <a:t> </a:t>
                      </a:r>
                      <a:r>
                        <a:rPr sz="1000" dirty="0">
                          <a:latin typeface="Verdana"/>
                          <a:cs typeface="Verdana"/>
                        </a:rPr>
                        <a:t>y</a:t>
                      </a:r>
                      <a:r>
                        <a:rPr sz="1000" spc="-40" dirty="0">
                          <a:latin typeface="Verdana"/>
                          <a:cs typeface="Verdana"/>
                        </a:rPr>
                        <a:t> </a:t>
                      </a:r>
                      <a:r>
                        <a:rPr sz="1000" dirty="0">
                          <a:latin typeface="Verdana"/>
                          <a:cs typeface="Verdana"/>
                        </a:rPr>
                        <a:t>Otras</a:t>
                      </a:r>
                      <a:r>
                        <a:rPr sz="1000" spc="-35" dirty="0">
                          <a:latin typeface="Verdana"/>
                          <a:cs typeface="Verdana"/>
                        </a:rPr>
                        <a:t> </a:t>
                      </a:r>
                      <a:r>
                        <a:rPr sz="1000" dirty="0">
                          <a:latin typeface="Verdana"/>
                          <a:cs typeface="Verdana"/>
                        </a:rPr>
                        <a:t>Dependencias</a:t>
                      </a:r>
                      <a:r>
                        <a:rPr sz="1000" spc="-30" dirty="0">
                          <a:latin typeface="Verdana"/>
                          <a:cs typeface="Verdana"/>
                        </a:rPr>
                        <a:t> </a:t>
                      </a:r>
                      <a:r>
                        <a:rPr sz="1000" dirty="0">
                          <a:latin typeface="Verdana"/>
                          <a:cs typeface="Verdana"/>
                        </a:rPr>
                        <a:t>del</a:t>
                      </a:r>
                      <a:r>
                        <a:rPr sz="1000" spc="-40" dirty="0">
                          <a:latin typeface="Verdana"/>
                          <a:cs typeface="Verdana"/>
                        </a:rPr>
                        <a:t> </a:t>
                      </a:r>
                      <a:r>
                        <a:rPr sz="1000" spc="-10" dirty="0">
                          <a:latin typeface="Verdana"/>
                          <a:cs typeface="Verdana"/>
                        </a:rPr>
                        <a:t>Ejecutivo</a:t>
                      </a:r>
                      <a:endParaRPr sz="1000">
                        <a:latin typeface="Verdana"/>
                        <a:cs typeface="Verdana"/>
                      </a:endParaRPr>
                    </a:p>
                  </a:txBody>
                  <a:tcPr marL="0" marR="0" marT="97790" marB="0">
                    <a:lnL w="9525">
                      <a:solidFill>
                        <a:srgbClr val="000000"/>
                      </a:solidFill>
                      <a:prstDash val="solid"/>
                    </a:lnL>
                    <a:lnR w="9525">
                      <a:solidFill>
                        <a:srgbClr val="000000"/>
                      </a:solidFill>
                      <a:prstDash val="solid"/>
                    </a:lnR>
                    <a:solidFill>
                      <a:srgbClr val="E6E6E6"/>
                    </a:solidFill>
                  </a:tcPr>
                </a:tc>
                <a:tc>
                  <a:txBody>
                    <a:bodyPr/>
                    <a:lstStyle/>
                    <a:p>
                      <a:pPr algn="ctr">
                        <a:lnSpc>
                          <a:spcPct val="100000"/>
                        </a:lnSpc>
                        <a:spcBef>
                          <a:spcPts val="795"/>
                        </a:spcBef>
                      </a:pPr>
                      <a:r>
                        <a:rPr sz="1000" spc="-10" dirty="0">
                          <a:latin typeface="Verdana"/>
                          <a:cs typeface="Verdana"/>
                        </a:rPr>
                        <a:t>1,556.9</a:t>
                      </a:r>
                      <a:endParaRPr sz="1000">
                        <a:latin typeface="Verdana"/>
                        <a:cs typeface="Verdana"/>
                      </a:endParaRPr>
                    </a:p>
                  </a:txBody>
                  <a:tcPr marL="0" marR="0" marT="100965" marB="0">
                    <a:lnL w="9525">
                      <a:solidFill>
                        <a:srgbClr val="000000"/>
                      </a:solidFill>
                      <a:prstDash val="solid"/>
                    </a:lnL>
                    <a:lnR w="9525">
                      <a:solidFill>
                        <a:srgbClr val="000000"/>
                      </a:solidFill>
                      <a:prstDash val="solid"/>
                    </a:lnR>
                    <a:solidFill>
                      <a:srgbClr val="E6E6E6"/>
                    </a:solidFill>
                  </a:tcPr>
                </a:tc>
                <a:tc>
                  <a:txBody>
                    <a:bodyPr/>
                    <a:lstStyle/>
                    <a:p>
                      <a:pPr algn="ctr">
                        <a:lnSpc>
                          <a:spcPct val="100000"/>
                        </a:lnSpc>
                        <a:spcBef>
                          <a:spcPts val="795"/>
                        </a:spcBef>
                      </a:pPr>
                      <a:r>
                        <a:rPr sz="1000" spc="-10" dirty="0">
                          <a:latin typeface="Verdana"/>
                          <a:cs typeface="Verdana"/>
                        </a:rPr>
                        <a:t>1,939.7</a:t>
                      </a:r>
                      <a:endParaRPr sz="1000">
                        <a:latin typeface="Verdana"/>
                        <a:cs typeface="Verdana"/>
                      </a:endParaRPr>
                    </a:p>
                  </a:txBody>
                  <a:tcPr marL="0" marR="0" marT="100965" marB="0">
                    <a:lnL w="9525">
                      <a:solidFill>
                        <a:srgbClr val="000000"/>
                      </a:solidFill>
                      <a:prstDash val="solid"/>
                    </a:lnL>
                    <a:lnR w="9525">
                      <a:solidFill>
                        <a:srgbClr val="000000"/>
                      </a:solidFill>
                      <a:prstDash val="solid"/>
                    </a:lnR>
                    <a:solidFill>
                      <a:srgbClr val="E6E6E6"/>
                    </a:solidFill>
                  </a:tcPr>
                </a:tc>
                <a:tc>
                  <a:txBody>
                    <a:bodyPr/>
                    <a:lstStyle/>
                    <a:p>
                      <a:pPr algn="ctr">
                        <a:lnSpc>
                          <a:spcPct val="100000"/>
                        </a:lnSpc>
                        <a:spcBef>
                          <a:spcPts val="720"/>
                        </a:spcBef>
                      </a:pPr>
                      <a:r>
                        <a:rPr sz="1100" spc="-10" dirty="0">
                          <a:latin typeface="Calibri"/>
                          <a:cs typeface="Calibri"/>
                        </a:rPr>
                        <a:t>382.8</a:t>
                      </a:r>
                      <a:endParaRPr sz="1100">
                        <a:latin typeface="Calibri"/>
                        <a:cs typeface="Calibri"/>
                      </a:endParaRPr>
                    </a:p>
                  </a:txBody>
                  <a:tcPr marL="0" marR="0" marT="91440" marB="0">
                    <a:lnL w="9525">
                      <a:solidFill>
                        <a:srgbClr val="000000"/>
                      </a:solidFill>
                      <a:prstDash val="solid"/>
                    </a:lnL>
                    <a:lnR w="9525">
                      <a:solidFill>
                        <a:srgbClr val="000000"/>
                      </a:solidFill>
                      <a:prstDash val="solid"/>
                    </a:lnR>
                    <a:solidFill>
                      <a:srgbClr val="E6E6E6"/>
                    </a:solidFill>
                  </a:tcPr>
                </a:tc>
                <a:tc>
                  <a:txBody>
                    <a:bodyPr/>
                    <a:lstStyle/>
                    <a:p>
                      <a:pPr algn="ctr">
                        <a:lnSpc>
                          <a:spcPct val="100000"/>
                        </a:lnSpc>
                        <a:spcBef>
                          <a:spcPts val="720"/>
                        </a:spcBef>
                      </a:pPr>
                      <a:r>
                        <a:rPr sz="1100" spc="-10" dirty="0">
                          <a:latin typeface="Calibri"/>
                          <a:cs typeface="Calibri"/>
                        </a:rPr>
                        <a:t>24.6%</a:t>
                      </a:r>
                      <a:endParaRPr sz="1100">
                        <a:latin typeface="Calibri"/>
                        <a:cs typeface="Calibri"/>
                      </a:endParaRPr>
                    </a:p>
                  </a:txBody>
                  <a:tcPr marL="0" marR="0" marT="91440" marB="0">
                    <a:lnL w="9525">
                      <a:solidFill>
                        <a:srgbClr val="000000"/>
                      </a:solidFill>
                      <a:prstDash val="solid"/>
                    </a:lnL>
                    <a:lnR w="9525">
                      <a:solidFill>
                        <a:srgbClr val="000000"/>
                      </a:solidFill>
                      <a:prstDash val="solid"/>
                    </a:lnR>
                    <a:solidFill>
                      <a:srgbClr val="E6E6E6"/>
                    </a:solidFill>
                  </a:tcPr>
                </a:tc>
                <a:extLst>
                  <a:ext uri="{0D108BD9-81ED-4DB2-BD59-A6C34878D82A}">
                    <a16:rowId xmlns:a16="http://schemas.microsoft.com/office/drawing/2014/main" val="10015"/>
                  </a:ext>
                </a:extLst>
              </a:tr>
              <a:tr h="207010">
                <a:tc>
                  <a:txBody>
                    <a:bodyPr/>
                    <a:lstStyle/>
                    <a:p>
                      <a:pPr marL="5715">
                        <a:lnSpc>
                          <a:spcPct val="100000"/>
                        </a:lnSpc>
                        <a:spcBef>
                          <a:spcPts val="235"/>
                        </a:spcBef>
                      </a:pPr>
                      <a:r>
                        <a:rPr sz="1000" dirty="0">
                          <a:latin typeface="Verdana"/>
                          <a:cs typeface="Verdana"/>
                        </a:rPr>
                        <a:t>M.</a:t>
                      </a:r>
                      <a:r>
                        <a:rPr sz="1000" spc="-25" dirty="0">
                          <a:latin typeface="Verdana"/>
                          <a:cs typeface="Verdana"/>
                        </a:rPr>
                        <a:t> </a:t>
                      </a:r>
                      <a:r>
                        <a:rPr sz="1000" dirty="0">
                          <a:latin typeface="Verdana"/>
                          <a:cs typeface="Verdana"/>
                        </a:rPr>
                        <a:t>De</a:t>
                      </a:r>
                      <a:r>
                        <a:rPr sz="1000" spc="-15" dirty="0">
                          <a:latin typeface="Verdana"/>
                          <a:cs typeface="Verdana"/>
                        </a:rPr>
                        <a:t> </a:t>
                      </a:r>
                      <a:r>
                        <a:rPr sz="1000" dirty="0">
                          <a:latin typeface="Verdana"/>
                          <a:cs typeface="Verdana"/>
                        </a:rPr>
                        <a:t>Ambiente</a:t>
                      </a:r>
                      <a:r>
                        <a:rPr sz="1000" spc="-15" dirty="0">
                          <a:latin typeface="Verdana"/>
                          <a:cs typeface="Verdana"/>
                        </a:rPr>
                        <a:t> </a:t>
                      </a:r>
                      <a:r>
                        <a:rPr sz="1000" dirty="0">
                          <a:latin typeface="Verdana"/>
                          <a:cs typeface="Verdana"/>
                        </a:rPr>
                        <a:t>y</a:t>
                      </a:r>
                      <a:r>
                        <a:rPr sz="1000" spc="-30" dirty="0">
                          <a:latin typeface="Verdana"/>
                          <a:cs typeface="Verdana"/>
                        </a:rPr>
                        <a:t> </a:t>
                      </a:r>
                      <a:r>
                        <a:rPr sz="1000" spc="-10" dirty="0">
                          <a:latin typeface="Verdana"/>
                          <a:cs typeface="Verdana"/>
                        </a:rPr>
                        <a:t>Recursos</a:t>
                      </a:r>
                      <a:endParaRPr sz="1000">
                        <a:latin typeface="Verdana"/>
                        <a:cs typeface="Verdana"/>
                      </a:endParaRPr>
                    </a:p>
                  </a:txBody>
                  <a:tcPr marL="0" marR="0" marT="29845" marB="0">
                    <a:lnL w="9525">
                      <a:solidFill>
                        <a:srgbClr val="000000"/>
                      </a:solidFill>
                      <a:prstDash val="solid"/>
                    </a:lnL>
                    <a:lnR w="9525">
                      <a:solidFill>
                        <a:srgbClr val="000000"/>
                      </a:solidFill>
                      <a:prstDash val="solid"/>
                    </a:lnR>
                  </a:tcPr>
                </a:tc>
                <a:tc>
                  <a:txBody>
                    <a:bodyPr/>
                    <a:lstStyle/>
                    <a:p>
                      <a:pPr algn="ctr">
                        <a:lnSpc>
                          <a:spcPct val="100000"/>
                        </a:lnSpc>
                        <a:spcBef>
                          <a:spcPts val="259"/>
                        </a:spcBef>
                      </a:pPr>
                      <a:r>
                        <a:rPr sz="1000" spc="-10" dirty="0">
                          <a:latin typeface="Verdana"/>
                          <a:cs typeface="Verdana"/>
                        </a:rPr>
                        <a:t>186.8</a:t>
                      </a:r>
                      <a:endParaRPr sz="1000">
                        <a:latin typeface="Verdana"/>
                        <a:cs typeface="Verdana"/>
                      </a:endParaRPr>
                    </a:p>
                  </a:txBody>
                  <a:tcPr marL="0" marR="0" marT="33019" marB="0">
                    <a:lnL w="9525">
                      <a:solidFill>
                        <a:srgbClr val="000000"/>
                      </a:solidFill>
                      <a:prstDash val="solid"/>
                    </a:lnL>
                    <a:lnR w="9525">
                      <a:solidFill>
                        <a:srgbClr val="000000"/>
                      </a:solidFill>
                      <a:prstDash val="solid"/>
                    </a:lnR>
                  </a:tcPr>
                </a:tc>
                <a:tc>
                  <a:txBody>
                    <a:bodyPr/>
                    <a:lstStyle/>
                    <a:p>
                      <a:pPr algn="ctr">
                        <a:lnSpc>
                          <a:spcPct val="100000"/>
                        </a:lnSpc>
                        <a:spcBef>
                          <a:spcPts val="259"/>
                        </a:spcBef>
                      </a:pPr>
                      <a:r>
                        <a:rPr sz="1000" spc="-10" dirty="0">
                          <a:latin typeface="Verdana"/>
                          <a:cs typeface="Verdana"/>
                        </a:rPr>
                        <a:t>357.0</a:t>
                      </a:r>
                      <a:endParaRPr sz="1000">
                        <a:latin typeface="Verdana"/>
                        <a:cs typeface="Verdana"/>
                      </a:endParaRPr>
                    </a:p>
                  </a:txBody>
                  <a:tcPr marL="0" marR="0" marT="33019" marB="0">
                    <a:lnL w="9525">
                      <a:solidFill>
                        <a:srgbClr val="000000"/>
                      </a:solidFill>
                      <a:prstDash val="solid"/>
                    </a:lnL>
                    <a:lnR w="9525">
                      <a:solidFill>
                        <a:srgbClr val="000000"/>
                      </a:solidFill>
                      <a:prstDash val="solid"/>
                    </a:lnR>
                  </a:tcPr>
                </a:tc>
                <a:tc>
                  <a:txBody>
                    <a:bodyPr/>
                    <a:lstStyle/>
                    <a:p>
                      <a:pPr algn="ctr">
                        <a:lnSpc>
                          <a:spcPct val="100000"/>
                        </a:lnSpc>
                        <a:spcBef>
                          <a:spcPts val="180"/>
                        </a:spcBef>
                      </a:pPr>
                      <a:r>
                        <a:rPr sz="1100" spc="-10" dirty="0">
                          <a:latin typeface="Calibri"/>
                          <a:cs typeface="Calibri"/>
                        </a:rPr>
                        <a:t>170.2</a:t>
                      </a:r>
                      <a:endParaRPr sz="1100">
                        <a:latin typeface="Calibri"/>
                        <a:cs typeface="Calibri"/>
                      </a:endParaRPr>
                    </a:p>
                  </a:txBody>
                  <a:tcPr marL="0" marR="0" marT="22860" marB="0">
                    <a:lnL w="9525">
                      <a:solidFill>
                        <a:srgbClr val="000000"/>
                      </a:solidFill>
                      <a:prstDash val="solid"/>
                    </a:lnL>
                    <a:lnR w="9525">
                      <a:solidFill>
                        <a:srgbClr val="000000"/>
                      </a:solidFill>
                      <a:prstDash val="solid"/>
                    </a:lnR>
                  </a:tcPr>
                </a:tc>
                <a:tc>
                  <a:txBody>
                    <a:bodyPr/>
                    <a:lstStyle/>
                    <a:p>
                      <a:pPr algn="ctr">
                        <a:lnSpc>
                          <a:spcPct val="100000"/>
                        </a:lnSpc>
                        <a:spcBef>
                          <a:spcPts val="180"/>
                        </a:spcBef>
                      </a:pPr>
                      <a:r>
                        <a:rPr sz="1100" spc="-10" dirty="0">
                          <a:latin typeface="Calibri"/>
                          <a:cs typeface="Calibri"/>
                        </a:rPr>
                        <a:t>91.1%</a:t>
                      </a:r>
                      <a:endParaRPr sz="1100">
                        <a:latin typeface="Calibri"/>
                        <a:cs typeface="Calibri"/>
                      </a:endParaRPr>
                    </a:p>
                  </a:txBody>
                  <a:tcPr marL="0" marR="0" marT="22860" marB="0">
                    <a:lnL w="9525">
                      <a:solidFill>
                        <a:srgbClr val="000000"/>
                      </a:solidFill>
                      <a:prstDash val="solid"/>
                    </a:lnL>
                    <a:lnR w="9525">
                      <a:solidFill>
                        <a:srgbClr val="000000"/>
                      </a:solidFill>
                      <a:prstDash val="solid"/>
                    </a:lnR>
                  </a:tcPr>
                </a:tc>
                <a:extLst>
                  <a:ext uri="{0D108BD9-81ED-4DB2-BD59-A6C34878D82A}">
                    <a16:rowId xmlns:a16="http://schemas.microsoft.com/office/drawing/2014/main" val="10016"/>
                  </a:ext>
                </a:extLst>
              </a:tr>
              <a:tr h="342265">
                <a:tc>
                  <a:txBody>
                    <a:bodyPr/>
                    <a:lstStyle/>
                    <a:p>
                      <a:pPr marL="5715">
                        <a:lnSpc>
                          <a:spcPct val="100000"/>
                        </a:lnSpc>
                        <a:spcBef>
                          <a:spcPts val="760"/>
                        </a:spcBef>
                      </a:pPr>
                      <a:r>
                        <a:rPr sz="1000" dirty="0">
                          <a:latin typeface="Verdana"/>
                          <a:cs typeface="Verdana"/>
                        </a:rPr>
                        <a:t>Obligaciones</a:t>
                      </a:r>
                      <a:r>
                        <a:rPr sz="1000" spc="-25" dirty="0">
                          <a:latin typeface="Verdana"/>
                          <a:cs typeface="Verdana"/>
                        </a:rPr>
                        <a:t> </a:t>
                      </a:r>
                      <a:r>
                        <a:rPr sz="1000" dirty="0">
                          <a:latin typeface="Verdana"/>
                          <a:cs typeface="Verdana"/>
                        </a:rPr>
                        <a:t>del</a:t>
                      </a:r>
                      <a:r>
                        <a:rPr sz="1000" spc="-30" dirty="0">
                          <a:latin typeface="Verdana"/>
                          <a:cs typeface="Verdana"/>
                        </a:rPr>
                        <a:t> </a:t>
                      </a:r>
                      <a:r>
                        <a:rPr sz="1000" dirty="0">
                          <a:latin typeface="Verdana"/>
                          <a:cs typeface="Verdana"/>
                        </a:rPr>
                        <a:t>Estado</a:t>
                      </a:r>
                      <a:r>
                        <a:rPr sz="1000" spc="-25" dirty="0">
                          <a:latin typeface="Verdana"/>
                          <a:cs typeface="Verdana"/>
                        </a:rPr>
                        <a:t> </a:t>
                      </a:r>
                      <a:r>
                        <a:rPr sz="1000" dirty="0">
                          <a:latin typeface="Verdana"/>
                          <a:cs typeface="Verdana"/>
                        </a:rPr>
                        <a:t>a</a:t>
                      </a:r>
                      <a:r>
                        <a:rPr sz="1000" spc="-30" dirty="0">
                          <a:latin typeface="Verdana"/>
                          <a:cs typeface="Verdana"/>
                        </a:rPr>
                        <a:t> </a:t>
                      </a:r>
                      <a:r>
                        <a:rPr sz="1000" dirty="0">
                          <a:latin typeface="Verdana"/>
                          <a:cs typeface="Verdana"/>
                        </a:rPr>
                        <a:t>Cargo</a:t>
                      </a:r>
                      <a:r>
                        <a:rPr sz="1000" spc="-25" dirty="0">
                          <a:latin typeface="Verdana"/>
                          <a:cs typeface="Verdana"/>
                        </a:rPr>
                        <a:t> </a:t>
                      </a:r>
                      <a:r>
                        <a:rPr sz="1000" dirty="0">
                          <a:latin typeface="Verdana"/>
                          <a:cs typeface="Verdana"/>
                        </a:rPr>
                        <a:t>del</a:t>
                      </a:r>
                      <a:r>
                        <a:rPr sz="1000" spc="-25" dirty="0">
                          <a:latin typeface="Verdana"/>
                          <a:cs typeface="Verdana"/>
                        </a:rPr>
                        <a:t> </a:t>
                      </a:r>
                      <a:r>
                        <a:rPr sz="1000" spc="-10" dirty="0">
                          <a:latin typeface="Verdana"/>
                          <a:cs typeface="Verdana"/>
                        </a:rPr>
                        <a:t>Tesoro</a:t>
                      </a:r>
                      <a:endParaRPr sz="1000">
                        <a:latin typeface="Verdana"/>
                        <a:cs typeface="Verdana"/>
                      </a:endParaRPr>
                    </a:p>
                  </a:txBody>
                  <a:tcPr marL="0" marR="0" marT="96520" marB="0">
                    <a:lnL w="9525">
                      <a:solidFill>
                        <a:srgbClr val="000000"/>
                      </a:solidFill>
                      <a:prstDash val="solid"/>
                    </a:lnL>
                    <a:lnR w="9525">
                      <a:solidFill>
                        <a:srgbClr val="000000"/>
                      </a:solidFill>
                      <a:prstDash val="solid"/>
                    </a:lnR>
                    <a:solidFill>
                      <a:srgbClr val="E6E6E6"/>
                    </a:solidFill>
                  </a:tcPr>
                </a:tc>
                <a:tc>
                  <a:txBody>
                    <a:bodyPr/>
                    <a:lstStyle/>
                    <a:p>
                      <a:pPr algn="ctr">
                        <a:lnSpc>
                          <a:spcPct val="100000"/>
                        </a:lnSpc>
                        <a:spcBef>
                          <a:spcPts val="785"/>
                        </a:spcBef>
                      </a:pPr>
                      <a:r>
                        <a:rPr sz="1000" spc="-10" dirty="0">
                          <a:latin typeface="Verdana"/>
                          <a:cs typeface="Verdana"/>
                        </a:rPr>
                        <a:t>46,546.5</a:t>
                      </a:r>
                      <a:endParaRPr sz="1000">
                        <a:latin typeface="Verdana"/>
                        <a:cs typeface="Verdana"/>
                      </a:endParaRPr>
                    </a:p>
                  </a:txBody>
                  <a:tcPr marL="0" marR="0" marT="99695" marB="0">
                    <a:lnL w="9525">
                      <a:solidFill>
                        <a:srgbClr val="000000"/>
                      </a:solidFill>
                      <a:prstDash val="solid"/>
                    </a:lnL>
                    <a:lnR w="9525">
                      <a:solidFill>
                        <a:srgbClr val="000000"/>
                      </a:solidFill>
                      <a:prstDash val="solid"/>
                    </a:lnR>
                    <a:solidFill>
                      <a:srgbClr val="E6E6E6"/>
                    </a:solidFill>
                  </a:tcPr>
                </a:tc>
                <a:tc>
                  <a:txBody>
                    <a:bodyPr/>
                    <a:lstStyle/>
                    <a:p>
                      <a:pPr algn="ctr">
                        <a:lnSpc>
                          <a:spcPct val="100000"/>
                        </a:lnSpc>
                        <a:spcBef>
                          <a:spcPts val="785"/>
                        </a:spcBef>
                      </a:pPr>
                      <a:r>
                        <a:rPr sz="1000" spc="-10" dirty="0">
                          <a:latin typeface="Verdana"/>
                          <a:cs typeface="Verdana"/>
                        </a:rPr>
                        <a:t>54,982.5</a:t>
                      </a:r>
                      <a:endParaRPr sz="1000">
                        <a:latin typeface="Verdana"/>
                        <a:cs typeface="Verdana"/>
                      </a:endParaRPr>
                    </a:p>
                  </a:txBody>
                  <a:tcPr marL="0" marR="0" marT="99695" marB="0">
                    <a:lnL w="9525">
                      <a:solidFill>
                        <a:srgbClr val="000000"/>
                      </a:solidFill>
                      <a:prstDash val="solid"/>
                    </a:lnL>
                    <a:lnR w="9525">
                      <a:solidFill>
                        <a:srgbClr val="000000"/>
                      </a:solidFill>
                      <a:prstDash val="solid"/>
                    </a:lnR>
                    <a:solidFill>
                      <a:srgbClr val="E6E6E6"/>
                    </a:solidFill>
                  </a:tcPr>
                </a:tc>
                <a:tc>
                  <a:txBody>
                    <a:bodyPr/>
                    <a:lstStyle/>
                    <a:p>
                      <a:pPr algn="ctr">
                        <a:lnSpc>
                          <a:spcPct val="100000"/>
                        </a:lnSpc>
                        <a:spcBef>
                          <a:spcPts val="735"/>
                        </a:spcBef>
                      </a:pPr>
                      <a:r>
                        <a:rPr sz="1100" spc="-10" dirty="0">
                          <a:latin typeface="Calibri"/>
                          <a:cs typeface="Calibri"/>
                        </a:rPr>
                        <a:t>8,436.0</a:t>
                      </a:r>
                      <a:endParaRPr sz="1100">
                        <a:latin typeface="Calibri"/>
                        <a:cs typeface="Calibri"/>
                      </a:endParaRPr>
                    </a:p>
                  </a:txBody>
                  <a:tcPr marL="0" marR="0" marT="93345" marB="0">
                    <a:lnL w="9525">
                      <a:solidFill>
                        <a:srgbClr val="000000"/>
                      </a:solidFill>
                      <a:prstDash val="solid"/>
                    </a:lnL>
                    <a:lnR w="9525">
                      <a:solidFill>
                        <a:srgbClr val="000000"/>
                      </a:solidFill>
                      <a:prstDash val="solid"/>
                    </a:lnR>
                    <a:solidFill>
                      <a:srgbClr val="E6E6E6"/>
                    </a:solidFill>
                  </a:tcPr>
                </a:tc>
                <a:tc>
                  <a:txBody>
                    <a:bodyPr/>
                    <a:lstStyle/>
                    <a:p>
                      <a:pPr algn="ctr">
                        <a:lnSpc>
                          <a:spcPct val="100000"/>
                        </a:lnSpc>
                        <a:spcBef>
                          <a:spcPts val="735"/>
                        </a:spcBef>
                      </a:pPr>
                      <a:r>
                        <a:rPr sz="1100" spc="-10" dirty="0">
                          <a:latin typeface="Calibri"/>
                          <a:cs typeface="Calibri"/>
                        </a:rPr>
                        <a:t>18.1%</a:t>
                      </a:r>
                      <a:endParaRPr sz="1100">
                        <a:latin typeface="Calibri"/>
                        <a:cs typeface="Calibri"/>
                      </a:endParaRPr>
                    </a:p>
                  </a:txBody>
                  <a:tcPr marL="0" marR="0" marT="93345" marB="0">
                    <a:lnL w="9525">
                      <a:solidFill>
                        <a:srgbClr val="000000"/>
                      </a:solidFill>
                      <a:prstDash val="solid"/>
                    </a:lnL>
                    <a:lnR w="9525">
                      <a:solidFill>
                        <a:srgbClr val="000000"/>
                      </a:solidFill>
                      <a:prstDash val="solid"/>
                    </a:lnR>
                    <a:solidFill>
                      <a:srgbClr val="E6E6E6"/>
                    </a:solidFill>
                  </a:tcPr>
                </a:tc>
                <a:extLst>
                  <a:ext uri="{0D108BD9-81ED-4DB2-BD59-A6C34878D82A}">
                    <a16:rowId xmlns:a16="http://schemas.microsoft.com/office/drawing/2014/main" val="10017"/>
                  </a:ext>
                </a:extLst>
              </a:tr>
              <a:tr h="207010">
                <a:tc>
                  <a:txBody>
                    <a:bodyPr/>
                    <a:lstStyle/>
                    <a:p>
                      <a:pPr marL="5715">
                        <a:lnSpc>
                          <a:spcPct val="100000"/>
                        </a:lnSpc>
                        <a:spcBef>
                          <a:spcPts val="245"/>
                        </a:spcBef>
                      </a:pPr>
                      <a:r>
                        <a:rPr sz="1000" dirty="0">
                          <a:latin typeface="Verdana"/>
                          <a:cs typeface="Verdana"/>
                        </a:rPr>
                        <a:t>Servicios</a:t>
                      </a:r>
                      <a:r>
                        <a:rPr sz="1000" spc="-20" dirty="0">
                          <a:latin typeface="Verdana"/>
                          <a:cs typeface="Verdana"/>
                        </a:rPr>
                        <a:t> </a:t>
                      </a:r>
                      <a:r>
                        <a:rPr sz="1000" dirty="0">
                          <a:latin typeface="Verdana"/>
                          <a:cs typeface="Verdana"/>
                        </a:rPr>
                        <a:t>de</a:t>
                      </a:r>
                      <a:r>
                        <a:rPr sz="1000" spc="-20" dirty="0">
                          <a:latin typeface="Verdana"/>
                          <a:cs typeface="Verdana"/>
                        </a:rPr>
                        <a:t> </a:t>
                      </a:r>
                      <a:r>
                        <a:rPr sz="1000" dirty="0">
                          <a:latin typeface="Verdana"/>
                          <a:cs typeface="Verdana"/>
                        </a:rPr>
                        <a:t>la</a:t>
                      </a:r>
                      <a:r>
                        <a:rPr sz="1000" spc="-25" dirty="0">
                          <a:latin typeface="Verdana"/>
                          <a:cs typeface="Verdana"/>
                        </a:rPr>
                        <a:t> </a:t>
                      </a:r>
                      <a:r>
                        <a:rPr sz="1000" dirty="0">
                          <a:latin typeface="Verdana"/>
                          <a:cs typeface="Verdana"/>
                        </a:rPr>
                        <a:t>Deuda</a:t>
                      </a:r>
                      <a:r>
                        <a:rPr sz="1000" spc="-25" dirty="0">
                          <a:latin typeface="Verdana"/>
                          <a:cs typeface="Verdana"/>
                        </a:rPr>
                        <a:t> </a:t>
                      </a:r>
                      <a:r>
                        <a:rPr sz="1000" spc="-10" dirty="0">
                          <a:latin typeface="Verdana"/>
                          <a:cs typeface="Verdana"/>
                        </a:rPr>
                        <a:t>Pública</a:t>
                      </a:r>
                      <a:endParaRPr sz="1000">
                        <a:latin typeface="Verdana"/>
                        <a:cs typeface="Verdana"/>
                      </a:endParaRPr>
                    </a:p>
                  </a:txBody>
                  <a:tcPr marL="0" marR="0" marT="31115" marB="0">
                    <a:lnL w="9525">
                      <a:solidFill>
                        <a:srgbClr val="000000"/>
                      </a:solidFill>
                      <a:prstDash val="solid"/>
                    </a:lnL>
                    <a:lnR w="9525">
                      <a:solidFill>
                        <a:srgbClr val="000000"/>
                      </a:solidFill>
                      <a:prstDash val="solid"/>
                    </a:lnR>
                  </a:tcPr>
                </a:tc>
                <a:tc>
                  <a:txBody>
                    <a:bodyPr/>
                    <a:lstStyle/>
                    <a:p>
                      <a:pPr algn="ctr">
                        <a:lnSpc>
                          <a:spcPct val="100000"/>
                        </a:lnSpc>
                        <a:spcBef>
                          <a:spcPts val="245"/>
                        </a:spcBef>
                      </a:pPr>
                      <a:r>
                        <a:rPr sz="1000" spc="-10" dirty="0">
                          <a:latin typeface="Verdana"/>
                          <a:cs typeface="Verdana"/>
                        </a:rPr>
                        <a:t>17,893.7</a:t>
                      </a:r>
                      <a:endParaRPr sz="1000">
                        <a:latin typeface="Verdana"/>
                        <a:cs typeface="Verdana"/>
                      </a:endParaRPr>
                    </a:p>
                  </a:txBody>
                  <a:tcPr marL="0" marR="0" marT="31115" marB="0">
                    <a:lnL w="9525">
                      <a:solidFill>
                        <a:srgbClr val="000000"/>
                      </a:solidFill>
                      <a:prstDash val="solid"/>
                    </a:lnL>
                    <a:lnR w="9525">
                      <a:solidFill>
                        <a:srgbClr val="000000"/>
                      </a:solidFill>
                      <a:prstDash val="solid"/>
                    </a:lnR>
                  </a:tcPr>
                </a:tc>
                <a:tc>
                  <a:txBody>
                    <a:bodyPr/>
                    <a:lstStyle/>
                    <a:p>
                      <a:pPr algn="ctr">
                        <a:lnSpc>
                          <a:spcPct val="100000"/>
                        </a:lnSpc>
                        <a:spcBef>
                          <a:spcPts val="245"/>
                        </a:spcBef>
                      </a:pPr>
                      <a:r>
                        <a:rPr sz="1000" spc="-10" dirty="0">
                          <a:latin typeface="Verdana"/>
                          <a:cs typeface="Verdana"/>
                        </a:rPr>
                        <a:t>19,962.1</a:t>
                      </a:r>
                      <a:endParaRPr sz="1000">
                        <a:latin typeface="Verdana"/>
                        <a:cs typeface="Verdana"/>
                      </a:endParaRPr>
                    </a:p>
                  </a:txBody>
                  <a:tcPr marL="0" marR="0" marT="31115" marB="0">
                    <a:lnL w="9525">
                      <a:solidFill>
                        <a:srgbClr val="000000"/>
                      </a:solidFill>
                      <a:prstDash val="solid"/>
                    </a:lnL>
                    <a:lnR w="9525">
                      <a:solidFill>
                        <a:srgbClr val="000000"/>
                      </a:solidFill>
                      <a:prstDash val="solid"/>
                    </a:lnR>
                  </a:tcPr>
                </a:tc>
                <a:tc>
                  <a:txBody>
                    <a:bodyPr/>
                    <a:lstStyle/>
                    <a:p>
                      <a:pPr algn="ctr">
                        <a:lnSpc>
                          <a:spcPct val="100000"/>
                        </a:lnSpc>
                        <a:spcBef>
                          <a:spcPts val="195"/>
                        </a:spcBef>
                      </a:pPr>
                      <a:r>
                        <a:rPr sz="1100" spc="-10" dirty="0">
                          <a:latin typeface="Calibri"/>
                          <a:cs typeface="Calibri"/>
                        </a:rPr>
                        <a:t>2,068.4</a:t>
                      </a:r>
                      <a:endParaRPr sz="1100">
                        <a:latin typeface="Calibri"/>
                        <a:cs typeface="Calibri"/>
                      </a:endParaRPr>
                    </a:p>
                  </a:txBody>
                  <a:tcPr marL="0" marR="0" marT="24765" marB="0">
                    <a:lnL w="9525">
                      <a:solidFill>
                        <a:srgbClr val="000000"/>
                      </a:solidFill>
                      <a:prstDash val="solid"/>
                    </a:lnL>
                    <a:lnR w="9525">
                      <a:solidFill>
                        <a:srgbClr val="000000"/>
                      </a:solidFill>
                      <a:prstDash val="solid"/>
                    </a:lnR>
                  </a:tcPr>
                </a:tc>
                <a:tc>
                  <a:txBody>
                    <a:bodyPr/>
                    <a:lstStyle/>
                    <a:p>
                      <a:pPr algn="ctr">
                        <a:lnSpc>
                          <a:spcPct val="100000"/>
                        </a:lnSpc>
                        <a:spcBef>
                          <a:spcPts val="195"/>
                        </a:spcBef>
                      </a:pPr>
                      <a:r>
                        <a:rPr sz="1100" spc="-10" dirty="0">
                          <a:latin typeface="Calibri"/>
                          <a:cs typeface="Calibri"/>
                        </a:rPr>
                        <a:t>11.6%</a:t>
                      </a:r>
                      <a:endParaRPr sz="1100">
                        <a:latin typeface="Calibri"/>
                        <a:cs typeface="Calibri"/>
                      </a:endParaRPr>
                    </a:p>
                  </a:txBody>
                  <a:tcPr marL="0" marR="0" marT="24765" marB="0">
                    <a:lnL w="9525">
                      <a:solidFill>
                        <a:srgbClr val="000000"/>
                      </a:solidFill>
                      <a:prstDash val="solid"/>
                    </a:lnL>
                    <a:lnR w="9525">
                      <a:solidFill>
                        <a:srgbClr val="000000"/>
                      </a:solidFill>
                      <a:prstDash val="solid"/>
                    </a:lnR>
                  </a:tcPr>
                </a:tc>
                <a:extLst>
                  <a:ext uri="{0D108BD9-81ED-4DB2-BD59-A6C34878D82A}">
                    <a16:rowId xmlns:a16="http://schemas.microsoft.com/office/drawing/2014/main" val="10018"/>
                  </a:ext>
                </a:extLst>
              </a:tr>
              <a:tr h="207010">
                <a:tc>
                  <a:txBody>
                    <a:bodyPr/>
                    <a:lstStyle/>
                    <a:p>
                      <a:pPr marL="5715">
                        <a:lnSpc>
                          <a:spcPct val="100000"/>
                        </a:lnSpc>
                        <a:spcBef>
                          <a:spcPts val="245"/>
                        </a:spcBef>
                      </a:pPr>
                      <a:r>
                        <a:rPr sz="1000" dirty="0">
                          <a:latin typeface="Verdana"/>
                          <a:cs typeface="Verdana"/>
                        </a:rPr>
                        <a:t>M.</a:t>
                      </a:r>
                      <a:r>
                        <a:rPr sz="1000" spc="-25" dirty="0">
                          <a:latin typeface="Verdana"/>
                          <a:cs typeface="Verdana"/>
                        </a:rPr>
                        <a:t> </a:t>
                      </a:r>
                      <a:r>
                        <a:rPr sz="1000" dirty="0">
                          <a:latin typeface="Verdana"/>
                          <a:cs typeface="Verdana"/>
                        </a:rPr>
                        <a:t>De</a:t>
                      </a:r>
                      <a:r>
                        <a:rPr sz="1000" spc="-25" dirty="0">
                          <a:latin typeface="Verdana"/>
                          <a:cs typeface="Verdana"/>
                        </a:rPr>
                        <a:t> </a:t>
                      </a:r>
                      <a:r>
                        <a:rPr sz="1000" dirty="0">
                          <a:latin typeface="Verdana"/>
                          <a:cs typeface="Verdana"/>
                        </a:rPr>
                        <a:t>Desarrollo</a:t>
                      </a:r>
                      <a:r>
                        <a:rPr sz="1000" spc="-20" dirty="0">
                          <a:latin typeface="Verdana"/>
                          <a:cs typeface="Verdana"/>
                        </a:rPr>
                        <a:t> </a:t>
                      </a:r>
                      <a:r>
                        <a:rPr sz="1000" spc="-10" dirty="0">
                          <a:latin typeface="Verdana"/>
                          <a:cs typeface="Verdana"/>
                        </a:rPr>
                        <a:t>Social</a:t>
                      </a:r>
                      <a:endParaRPr sz="1000">
                        <a:latin typeface="Verdana"/>
                        <a:cs typeface="Verdana"/>
                      </a:endParaRPr>
                    </a:p>
                  </a:txBody>
                  <a:tcPr marL="0" marR="0" marT="31115" marB="0">
                    <a:lnL w="9525">
                      <a:solidFill>
                        <a:srgbClr val="000000"/>
                      </a:solidFill>
                      <a:prstDash val="solid"/>
                    </a:lnL>
                    <a:lnR w="9525">
                      <a:solidFill>
                        <a:srgbClr val="000000"/>
                      </a:solidFill>
                      <a:prstDash val="solid"/>
                    </a:lnR>
                    <a:solidFill>
                      <a:srgbClr val="E6E6E6"/>
                    </a:solidFill>
                  </a:tcPr>
                </a:tc>
                <a:tc>
                  <a:txBody>
                    <a:bodyPr/>
                    <a:lstStyle/>
                    <a:p>
                      <a:pPr algn="ctr">
                        <a:lnSpc>
                          <a:spcPct val="100000"/>
                        </a:lnSpc>
                        <a:spcBef>
                          <a:spcPts val="245"/>
                        </a:spcBef>
                      </a:pPr>
                      <a:r>
                        <a:rPr sz="1000" spc="-10" dirty="0">
                          <a:latin typeface="Verdana"/>
                          <a:cs typeface="Verdana"/>
                        </a:rPr>
                        <a:t>2,708.6</a:t>
                      </a:r>
                      <a:endParaRPr sz="1000">
                        <a:latin typeface="Verdana"/>
                        <a:cs typeface="Verdana"/>
                      </a:endParaRPr>
                    </a:p>
                  </a:txBody>
                  <a:tcPr marL="0" marR="0" marT="31115" marB="0">
                    <a:lnL w="9525">
                      <a:solidFill>
                        <a:srgbClr val="000000"/>
                      </a:solidFill>
                      <a:prstDash val="solid"/>
                    </a:lnL>
                    <a:lnR w="9525">
                      <a:solidFill>
                        <a:srgbClr val="000000"/>
                      </a:solidFill>
                      <a:prstDash val="solid"/>
                    </a:lnR>
                    <a:solidFill>
                      <a:srgbClr val="E6E6E6"/>
                    </a:solidFill>
                  </a:tcPr>
                </a:tc>
                <a:tc>
                  <a:txBody>
                    <a:bodyPr/>
                    <a:lstStyle/>
                    <a:p>
                      <a:pPr algn="ctr">
                        <a:lnSpc>
                          <a:spcPct val="100000"/>
                        </a:lnSpc>
                        <a:spcBef>
                          <a:spcPts val="245"/>
                        </a:spcBef>
                      </a:pPr>
                      <a:r>
                        <a:rPr sz="1000" spc="-10" dirty="0">
                          <a:latin typeface="Verdana"/>
                          <a:cs typeface="Verdana"/>
                        </a:rPr>
                        <a:t>2,479.7</a:t>
                      </a:r>
                      <a:endParaRPr sz="1000">
                        <a:latin typeface="Verdana"/>
                        <a:cs typeface="Verdana"/>
                      </a:endParaRPr>
                    </a:p>
                  </a:txBody>
                  <a:tcPr marL="0" marR="0" marT="31115" marB="0">
                    <a:lnL w="9525">
                      <a:solidFill>
                        <a:srgbClr val="000000"/>
                      </a:solidFill>
                      <a:prstDash val="solid"/>
                    </a:lnL>
                    <a:lnR w="9525">
                      <a:solidFill>
                        <a:srgbClr val="000000"/>
                      </a:solidFill>
                      <a:prstDash val="solid"/>
                    </a:lnR>
                    <a:solidFill>
                      <a:srgbClr val="E6E6E6"/>
                    </a:solidFill>
                  </a:tcPr>
                </a:tc>
                <a:tc>
                  <a:txBody>
                    <a:bodyPr/>
                    <a:lstStyle/>
                    <a:p>
                      <a:pPr algn="ctr">
                        <a:lnSpc>
                          <a:spcPct val="100000"/>
                        </a:lnSpc>
                        <a:spcBef>
                          <a:spcPts val="195"/>
                        </a:spcBef>
                      </a:pPr>
                      <a:r>
                        <a:rPr sz="1100" spc="-10" dirty="0">
                          <a:solidFill>
                            <a:srgbClr val="FF0000"/>
                          </a:solidFill>
                          <a:latin typeface="Calibri"/>
                          <a:cs typeface="Calibri"/>
                        </a:rPr>
                        <a:t>-228.9</a:t>
                      </a:r>
                      <a:endParaRPr sz="1100">
                        <a:latin typeface="Calibri"/>
                        <a:cs typeface="Calibri"/>
                      </a:endParaRPr>
                    </a:p>
                  </a:txBody>
                  <a:tcPr marL="0" marR="0" marT="24765" marB="0">
                    <a:lnL w="9525">
                      <a:solidFill>
                        <a:srgbClr val="000000"/>
                      </a:solidFill>
                      <a:prstDash val="solid"/>
                    </a:lnL>
                    <a:lnR w="9525">
                      <a:solidFill>
                        <a:srgbClr val="000000"/>
                      </a:solidFill>
                      <a:prstDash val="solid"/>
                    </a:lnR>
                    <a:solidFill>
                      <a:srgbClr val="E6E6E6"/>
                    </a:solidFill>
                  </a:tcPr>
                </a:tc>
                <a:tc>
                  <a:txBody>
                    <a:bodyPr/>
                    <a:lstStyle/>
                    <a:p>
                      <a:pPr algn="ctr">
                        <a:lnSpc>
                          <a:spcPct val="100000"/>
                        </a:lnSpc>
                        <a:spcBef>
                          <a:spcPts val="195"/>
                        </a:spcBef>
                      </a:pPr>
                      <a:r>
                        <a:rPr sz="1100" spc="-10" dirty="0">
                          <a:solidFill>
                            <a:srgbClr val="FF0000"/>
                          </a:solidFill>
                          <a:latin typeface="Calibri"/>
                          <a:cs typeface="Calibri"/>
                        </a:rPr>
                        <a:t>-</a:t>
                      </a:r>
                      <a:r>
                        <a:rPr sz="1100" spc="-20" dirty="0">
                          <a:solidFill>
                            <a:srgbClr val="FF0000"/>
                          </a:solidFill>
                          <a:latin typeface="Calibri"/>
                          <a:cs typeface="Calibri"/>
                        </a:rPr>
                        <a:t>8.5%</a:t>
                      </a:r>
                      <a:endParaRPr sz="1100">
                        <a:latin typeface="Calibri"/>
                        <a:cs typeface="Calibri"/>
                      </a:endParaRPr>
                    </a:p>
                  </a:txBody>
                  <a:tcPr marL="0" marR="0" marT="24765" marB="0">
                    <a:lnL w="9525">
                      <a:solidFill>
                        <a:srgbClr val="000000"/>
                      </a:solidFill>
                      <a:prstDash val="solid"/>
                    </a:lnL>
                    <a:lnR w="9525">
                      <a:solidFill>
                        <a:srgbClr val="000000"/>
                      </a:solidFill>
                      <a:prstDash val="solid"/>
                    </a:lnR>
                    <a:solidFill>
                      <a:srgbClr val="E6E6E6"/>
                    </a:solidFill>
                  </a:tcPr>
                </a:tc>
                <a:extLst>
                  <a:ext uri="{0D108BD9-81ED-4DB2-BD59-A6C34878D82A}">
                    <a16:rowId xmlns:a16="http://schemas.microsoft.com/office/drawing/2014/main" val="10019"/>
                  </a:ext>
                </a:extLst>
              </a:tr>
              <a:tr h="207010">
                <a:tc>
                  <a:txBody>
                    <a:bodyPr/>
                    <a:lstStyle/>
                    <a:p>
                      <a:pPr marL="5715">
                        <a:lnSpc>
                          <a:spcPct val="100000"/>
                        </a:lnSpc>
                        <a:spcBef>
                          <a:spcPts val="245"/>
                        </a:spcBef>
                      </a:pPr>
                      <a:r>
                        <a:rPr sz="1000" dirty="0">
                          <a:latin typeface="Verdana"/>
                          <a:cs typeface="Verdana"/>
                        </a:rPr>
                        <a:t>Procuraduría</a:t>
                      </a:r>
                      <a:r>
                        <a:rPr sz="1000" spc="-35" dirty="0">
                          <a:latin typeface="Verdana"/>
                          <a:cs typeface="Verdana"/>
                        </a:rPr>
                        <a:t> </a:t>
                      </a:r>
                      <a:r>
                        <a:rPr sz="1000" dirty="0">
                          <a:latin typeface="Verdana"/>
                          <a:cs typeface="Verdana"/>
                        </a:rPr>
                        <a:t>General</a:t>
                      </a:r>
                      <a:r>
                        <a:rPr sz="1000" spc="-30" dirty="0">
                          <a:latin typeface="Verdana"/>
                          <a:cs typeface="Verdana"/>
                        </a:rPr>
                        <a:t> </a:t>
                      </a:r>
                      <a:r>
                        <a:rPr sz="1000" dirty="0">
                          <a:latin typeface="Verdana"/>
                          <a:cs typeface="Verdana"/>
                        </a:rPr>
                        <a:t>de</a:t>
                      </a:r>
                      <a:r>
                        <a:rPr sz="1000" spc="-30" dirty="0">
                          <a:latin typeface="Verdana"/>
                          <a:cs typeface="Verdana"/>
                        </a:rPr>
                        <a:t> </a:t>
                      </a:r>
                      <a:r>
                        <a:rPr sz="1000" dirty="0">
                          <a:latin typeface="Verdana"/>
                          <a:cs typeface="Verdana"/>
                        </a:rPr>
                        <a:t>la</a:t>
                      </a:r>
                      <a:r>
                        <a:rPr sz="1000" spc="-30" dirty="0">
                          <a:latin typeface="Verdana"/>
                          <a:cs typeface="Verdana"/>
                        </a:rPr>
                        <a:t> </a:t>
                      </a:r>
                      <a:r>
                        <a:rPr sz="1000" spc="-10" dirty="0">
                          <a:latin typeface="Verdana"/>
                          <a:cs typeface="Verdana"/>
                        </a:rPr>
                        <a:t>Nación</a:t>
                      </a:r>
                      <a:endParaRPr sz="1000">
                        <a:latin typeface="Verdana"/>
                        <a:cs typeface="Verdana"/>
                      </a:endParaRPr>
                    </a:p>
                  </a:txBody>
                  <a:tcPr marL="0" marR="0" marT="31115" marB="0">
                    <a:lnL w="9525">
                      <a:solidFill>
                        <a:srgbClr val="000000"/>
                      </a:solidFill>
                      <a:prstDash val="solid"/>
                    </a:lnL>
                    <a:lnR w="9525">
                      <a:solidFill>
                        <a:srgbClr val="000000"/>
                      </a:solidFill>
                      <a:prstDash val="solid"/>
                    </a:lnR>
                    <a:lnB w="9525">
                      <a:solidFill>
                        <a:srgbClr val="000000"/>
                      </a:solidFill>
                      <a:prstDash val="solid"/>
                    </a:lnB>
                  </a:tcPr>
                </a:tc>
                <a:tc>
                  <a:txBody>
                    <a:bodyPr/>
                    <a:lstStyle/>
                    <a:p>
                      <a:pPr algn="ctr">
                        <a:lnSpc>
                          <a:spcPct val="100000"/>
                        </a:lnSpc>
                        <a:spcBef>
                          <a:spcPts val="245"/>
                        </a:spcBef>
                      </a:pPr>
                      <a:r>
                        <a:rPr sz="1000" spc="-10" dirty="0">
                          <a:latin typeface="Verdana"/>
                          <a:cs typeface="Verdana"/>
                        </a:rPr>
                        <a:t>177.3</a:t>
                      </a:r>
                      <a:endParaRPr sz="1000">
                        <a:latin typeface="Verdana"/>
                        <a:cs typeface="Verdana"/>
                      </a:endParaRPr>
                    </a:p>
                  </a:txBody>
                  <a:tcPr marL="0" marR="0" marT="31115" marB="0">
                    <a:lnL w="9525">
                      <a:solidFill>
                        <a:srgbClr val="000000"/>
                      </a:solidFill>
                      <a:prstDash val="solid"/>
                    </a:lnL>
                    <a:lnR w="9525">
                      <a:solidFill>
                        <a:srgbClr val="000000"/>
                      </a:solidFill>
                      <a:prstDash val="solid"/>
                    </a:lnR>
                    <a:lnB w="9525">
                      <a:solidFill>
                        <a:srgbClr val="000000"/>
                      </a:solidFill>
                      <a:prstDash val="solid"/>
                    </a:lnB>
                  </a:tcPr>
                </a:tc>
                <a:tc>
                  <a:txBody>
                    <a:bodyPr/>
                    <a:lstStyle/>
                    <a:p>
                      <a:pPr algn="ctr">
                        <a:lnSpc>
                          <a:spcPct val="100000"/>
                        </a:lnSpc>
                        <a:spcBef>
                          <a:spcPts val="245"/>
                        </a:spcBef>
                      </a:pPr>
                      <a:r>
                        <a:rPr sz="1000" spc="-10" dirty="0">
                          <a:latin typeface="Verdana"/>
                          <a:cs typeface="Verdana"/>
                        </a:rPr>
                        <a:t>200.0</a:t>
                      </a:r>
                      <a:endParaRPr sz="1000">
                        <a:latin typeface="Verdana"/>
                        <a:cs typeface="Verdana"/>
                      </a:endParaRPr>
                    </a:p>
                  </a:txBody>
                  <a:tcPr marL="0" marR="0" marT="31115" marB="0">
                    <a:lnL w="9525">
                      <a:solidFill>
                        <a:srgbClr val="000000"/>
                      </a:solidFill>
                      <a:prstDash val="solid"/>
                    </a:lnL>
                    <a:lnR w="9525">
                      <a:solidFill>
                        <a:srgbClr val="000000"/>
                      </a:solidFill>
                      <a:prstDash val="solid"/>
                    </a:lnR>
                    <a:lnB w="9525">
                      <a:solidFill>
                        <a:srgbClr val="000000"/>
                      </a:solidFill>
                      <a:prstDash val="solid"/>
                    </a:lnB>
                  </a:tcPr>
                </a:tc>
                <a:tc>
                  <a:txBody>
                    <a:bodyPr/>
                    <a:lstStyle/>
                    <a:p>
                      <a:pPr algn="ctr">
                        <a:lnSpc>
                          <a:spcPct val="100000"/>
                        </a:lnSpc>
                        <a:spcBef>
                          <a:spcPts val="195"/>
                        </a:spcBef>
                      </a:pPr>
                      <a:r>
                        <a:rPr sz="1100" spc="-20" dirty="0">
                          <a:latin typeface="Calibri"/>
                          <a:cs typeface="Calibri"/>
                        </a:rPr>
                        <a:t>22.7</a:t>
                      </a:r>
                      <a:endParaRPr sz="1100">
                        <a:latin typeface="Calibri"/>
                        <a:cs typeface="Calibri"/>
                      </a:endParaRPr>
                    </a:p>
                  </a:txBody>
                  <a:tcPr marL="0" marR="0" marT="24765" marB="0">
                    <a:lnL w="9525">
                      <a:solidFill>
                        <a:srgbClr val="000000"/>
                      </a:solidFill>
                      <a:prstDash val="solid"/>
                    </a:lnL>
                    <a:lnR w="9525">
                      <a:solidFill>
                        <a:srgbClr val="000000"/>
                      </a:solidFill>
                      <a:prstDash val="solid"/>
                    </a:lnR>
                    <a:lnB w="9525">
                      <a:solidFill>
                        <a:srgbClr val="000000"/>
                      </a:solidFill>
                      <a:prstDash val="solid"/>
                    </a:lnB>
                  </a:tcPr>
                </a:tc>
                <a:tc>
                  <a:txBody>
                    <a:bodyPr/>
                    <a:lstStyle/>
                    <a:p>
                      <a:pPr algn="ctr">
                        <a:lnSpc>
                          <a:spcPct val="100000"/>
                        </a:lnSpc>
                        <a:spcBef>
                          <a:spcPts val="195"/>
                        </a:spcBef>
                      </a:pPr>
                      <a:r>
                        <a:rPr sz="1100" spc="-10" dirty="0">
                          <a:latin typeface="Calibri"/>
                          <a:cs typeface="Calibri"/>
                        </a:rPr>
                        <a:t>12.8%</a:t>
                      </a:r>
                      <a:endParaRPr sz="1100">
                        <a:latin typeface="Calibri"/>
                        <a:cs typeface="Calibri"/>
                      </a:endParaRPr>
                    </a:p>
                  </a:txBody>
                  <a:tcPr marL="0" marR="0" marT="24765" marB="0">
                    <a:lnL w="9525">
                      <a:solidFill>
                        <a:srgbClr val="000000"/>
                      </a:solidFill>
                      <a:prstDash val="solid"/>
                    </a:lnL>
                    <a:lnR w="9525">
                      <a:solidFill>
                        <a:srgbClr val="000000"/>
                      </a:solidFill>
                      <a:prstDash val="solid"/>
                    </a:lnR>
                    <a:lnB w="9525">
                      <a:solidFill>
                        <a:srgbClr val="000000"/>
                      </a:solidFill>
                      <a:prstDash val="solid"/>
                    </a:lnB>
                  </a:tcPr>
                </a:tc>
                <a:extLst>
                  <a:ext uri="{0D108BD9-81ED-4DB2-BD59-A6C34878D82A}">
                    <a16:rowId xmlns:a16="http://schemas.microsoft.com/office/drawing/2014/main" val="10020"/>
                  </a:ext>
                </a:extLst>
              </a:tr>
            </a:tbl>
          </a:graphicData>
        </a:graphic>
      </p:graphicFrame>
      <p:sp>
        <p:nvSpPr>
          <p:cNvPr id="9" name="object 9"/>
          <p:cNvSpPr txBox="1"/>
          <p:nvPr/>
        </p:nvSpPr>
        <p:spPr>
          <a:xfrm>
            <a:off x="568947" y="6239764"/>
            <a:ext cx="2940050" cy="330200"/>
          </a:xfrm>
          <a:prstGeom prst="rect">
            <a:avLst/>
          </a:prstGeom>
        </p:spPr>
        <p:txBody>
          <a:bodyPr vert="horz" wrap="square" lIns="0" tIns="12700" rIns="0" bIns="0" rtlCol="0">
            <a:spAutoFit/>
          </a:bodyPr>
          <a:lstStyle/>
          <a:p>
            <a:pPr marL="12700">
              <a:lnSpc>
                <a:spcPct val="100000"/>
              </a:lnSpc>
              <a:spcBef>
                <a:spcPts val="100"/>
              </a:spcBef>
            </a:pPr>
            <a:r>
              <a:rPr sz="1000" dirty="0">
                <a:solidFill>
                  <a:srgbClr val="A5A5A5"/>
                </a:solidFill>
                <a:latin typeface="Arial"/>
                <a:cs typeface="Arial"/>
              </a:rPr>
              <a:t>Fuente:</a:t>
            </a:r>
            <a:r>
              <a:rPr sz="1000" spc="-35" dirty="0">
                <a:solidFill>
                  <a:srgbClr val="A5A5A5"/>
                </a:solidFill>
                <a:latin typeface="Arial"/>
                <a:cs typeface="Arial"/>
              </a:rPr>
              <a:t> </a:t>
            </a:r>
            <a:r>
              <a:rPr sz="1000" dirty="0">
                <a:solidFill>
                  <a:srgbClr val="A5A5A5"/>
                </a:solidFill>
                <a:latin typeface="Arial"/>
                <a:cs typeface="Arial"/>
              </a:rPr>
              <a:t>Sistema</a:t>
            </a:r>
            <a:r>
              <a:rPr sz="1000" spc="-30" dirty="0">
                <a:solidFill>
                  <a:srgbClr val="A5A5A5"/>
                </a:solidFill>
                <a:latin typeface="Arial"/>
                <a:cs typeface="Arial"/>
              </a:rPr>
              <a:t> </a:t>
            </a:r>
            <a:r>
              <a:rPr sz="1000" dirty="0">
                <a:solidFill>
                  <a:srgbClr val="A5A5A5"/>
                </a:solidFill>
                <a:latin typeface="Arial"/>
                <a:cs typeface="Arial"/>
              </a:rPr>
              <a:t>de</a:t>
            </a:r>
            <a:r>
              <a:rPr sz="1000" spc="-35" dirty="0">
                <a:solidFill>
                  <a:srgbClr val="A5A5A5"/>
                </a:solidFill>
                <a:latin typeface="Arial"/>
                <a:cs typeface="Arial"/>
              </a:rPr>
              <a:t> </a:t>
            </a:r>
            <a:r>
              <a:rPr sz="1000" dirty="0">
                <a:solidFill>
                  <a:srgbClr val="A5A5A5"/>
                </a:solidFill>
                <a:latin typeface="Arial"/>
                <a:cs typeface="Arial"/>
              </a:rPr>
              <a:t>Contabilidad</a:t>
            </a:r>
            <a:r>
              <a:rPr sz="1000" spc="-30" dirty="0">
                <a:solidFill>
                  <a:srgbClr val="A5A5A5"/>
                </a:solidFill>
                <a:latin typeface="Arial"/>
                <a:cs typeface="Arial"/>
              </a:rPr>
              <a:t> </a:t>
            </a:r>
            <a:r>
              <a:rPr sz="1000" dirty="0">
                <a:solidFill>
                  <a:srgbClr val="A5A5A5"/>
                </a:solidFill>
                <a:latin typeface="Arial"/>
                <a:cs typeface="Arial"/>
              </a:rPr>
              <a:t>Integrada</a:t>
            </a:r>
            <a:r>
              <a:rPr sz="1000" spc="-30" dirty="0">
                <a:solidFill>
                  <a:srgbClr val="A5A5A5"/>
                </a:solidFill>
                <a:latin typeface="Arial"/>
                <a:cs typeface="Arial"/>
              </a:rPr>
              <a:t> </a:t>
            </a:r>
            <a:r>
              <a:rPr sz="1000" spc="-10" dirty="0">
                <a:solidFill>
                  <a:srgbClr val="A5A5A5"/>
                </a:solidFill>
                <a:latin typeface="Arial"/>
                <a:cs typeface="Arial"/>
              </a:rPr>
              <a:t>(Sicoin).</a:t>
            </a:r>
            <a:endParaRPr sz="1000">
              <a:latin typeface="Arial"/>
              <a:cs typeface="Arial"/>
            </a:endParaRPr>
          </a:p>
          <a:p>
            <a:pPr marL="12700">
              <a:lnSpc>
                <a:spcPct val="100000"/>
              </a:lnSpc>
            </a:pPr>
            <a:r>
              <a:rPr sz="1000" dirty="0">
                <a:solidFill>
                  <a:srgbClr val="A5A5A5"/>
                </a:solidFill>
                <a:latin typeface="Arial"/>
                <a:cs typeface="Arial"/>
              </a:rPr>
              <a:t>*</a:t>
            </a:r>
            <a:r>
              <a:rPr sz="1000" spc="-30" dirty="0">
                <a:solidFill>
                  <a:srgbClr val="A5A5A5"/>
                </a:solidFill>
                <a:latin typeface="Arial"/>
                <a:cs typeface="Arial"/>
              </a:rPr>
              <a:t> </a:t>
            </a:r>
            <a:r>
              <a:rPr sz="1000" dirty="0">
                <a:solidFill>
                  <a:srgbClr val="A5A5A5"/>
                </a:solidFill>
                <a:latin typeface="Arial"/>
                <a:cs typeface="Arial"/>
              </a:rPr>
              <a:t>Corresponde</a:t>
            </a:r>
            <a:r>
              <a:rPr sz="1000" spc="-35" dirty="0">
                <a:solidFill>
                  <a:srgbClr val="A5A5A5"/>
                </a:solidFill>
                <a:latin typeface="Arial"/>
                <a:cs typeface="Arial"/>
              </a:rPr>
              <a:t> </a:t>
            </a:r>
            <a:r>
              <a:rPr sz="1000" dirty="0">
                <a:solidFill>
                  <a:srgbClr val="A5A5A5"/>
                </a:solidFill>
                <a:latin typeface="Arial"/>
                <a:cs typeface="Arial"/>
              </a:rPr>
              <a:t>al</a:t>
            </a:r>
            <a:r>
              <a:rPr sz="1000" spc="-20" dirty="0">
                <a:solidFill>
                  <a:srgbClr val="A5A5A5"/>
                </a:solidFill>
                <a:latin typeface="Arial"/>
                <a:cs typeface="Arial"/>
              </a:rPr>
              <a:t> </a:t>
            </a:r>
            <a:r>
              <a:rPr sz="1000" dirty="0">
                <a:solidFill>
                  <a:srgbClr val="A5A5A5"/>
                </a:solidFill>
                <a:latin typeface="Arial"/>
                <a:cs typeface="Arial"/>
              </a:rPr>
              <a:t>presupuesto</a:t>
            </a:r>
            <a:r>
              <a:rPr sz="1000" spc="-35" dirty="0">
                <a:solidFill>
                  <a:srgbClr val="A5A5A5"/>
                </a:solidFill>
                <a:latin typeface="Arial"/>
                <a:cs typeface="Arial"/>
              </a:rPr>
              <a:t> </a:t>
            </a:r>
            <a:r>
              <a:rPr sz="1000" dirty="0">
                <a:solidFill>
                  <a:srgbClr val="A5A5A5"/>
                </a:solidFill>
                <a:latin typeface="Arial"/>
                <a:cs typeface="Arial"/>
              </a:rPr>
              <a:t>vigente</a:t>
            </a:r>
            <a:r>
              <a:rPr sz="1000" spc="-35" dirty="0">
                <a:solidFill>
                  <a:srgbClr val="A5A5A5"/>
                </a:solidFill>
                <a:latin typeface="Arial"/>
                <a:cs typeface="Arial"/>
              </a:rPr>
              <a:t> </a:t>
            </a:r>
            <a:r>
              <a:rPr sz="1000" dirty="0">
                <a:solidFill>
                  <a:srgbClr val="A5A5A5"/>
                </a:solidFill>
                <a:latin typeface="Arial"/>
                <a:cs typeface="Arial"/>
              </a:rPr>
              <a:t>al</a:t>
            </a:r>
            <a:r>
              <a:rPr sz="1000" spc="-20" dirty="0">
                <a:solidFill>
                  <a:srgbClr val="A5A5A5"/>
                </a:solidFill>
                <a:latin typeface="Arial"/>
                <a:cs typeface="Arial"/>
              </a:rPr>
              <a:t> </a:t>
            </a:r>
            <a:r>
              <a:rPr sz="1000" spc="-10" dirty="0">
                <a:solidFill>
                  <a:srgbClr val="A5A5A5"/>
                </a:solidFill>
                <a:latin typeface="Arial"/>
                <a:cs typeface="Arial"/>
              </a:rPr>
              <a:t>27/11/2024</a:t>
            </a:r>
            <a:endParaRPr sz="1000">
              <a:latin typeface="Arial"/>
              <a:cs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9686916" y="244524"/>
            <a:ext cx="2037537" cy="669874"/>
          </a:xfrm>
          <a:prstGeom prst="rect">
            <a:avLst/>
          </a:prstGeom>
        </p:spPr>
      </p:pic>
      <p:sp>
        <p:nvSpPr>
          <p:cNvPr id="3" name="object 3"/>
          <p:cNvSpPr/>
          <p:nvPr/>
        </p:nvSpPr>
        <p:spPr>
          <a:xfrm>
            <a:off x="0" y="4597460"/>
            <a:ext cx="75565" cy="2260600"/>
          </a:xfrm>
          <a:custGeom>
            <a:avLst/>
            <a:gdLst/>
            <a:ahLst/>
            <a:cxnLst/>
            <a:rect l="l" t="t" r="r" b="b"/>
            <a:pathLst>
              <a:path w="75565" h="2260600">
                <a:moveTo>
                  <a:pt x="0" y="0"/>
                </a:moveTo>
                <a:lnTo>
                  <a:pt x="75342" y="0"/>
                </a:lnTo>
                <a:lnTo>
                  <a:pt x="75342" y="2260539"/>
                </a:lnTo>
                <a:lnTo>
                  <a:pt x="0" y="2260539"/>
                </a:lnTo>
                <a:lnTo>
                  <a:pt x="0" y="0"/>
                </a:lnTo>
                <a:close/>
              </a:path>
            </a:pathLst>
          </a:custGeom>
          <a:solidFill>
            <a:srgbClr val="23B2E3"/>
          </a:solidFill>
        </p:spPr>
        <p:txBody>
          <a:bodyPr wrap="square" lIns="0" tIns="0" rIns="0" bIns="0" rtlCol="0"/>
          <a:lstStyle/>
          <a:p>
            <a:endParaRPr/>
          </a:p>
        </p:txBody>
      </p:sp>
      <p:sp>
        <p:nvSpPr>
          <p:cNvPr id="4" name="object 4"/>
          <p:cNvSpPr/>
          <p:nvPr/>
        </p:nvSpPr>
        <p:spPr>
          <a:xfrm>
            <a:off x="0" y="0"/>
            <a:ext cx="75565" cy="2260600"/>
          </a:xfrm>
          <a:custGeom>
            <a:avLst/>
            <a:gdLst/>
            <a:ahLst/>
            <a:cxnLst/>
            <a:rect l="l" t="t" r="r" b="b"/>
            <a:pathLst>
              <a:path w="75565" h="2260600">
                <a:moveTo>
                  <a:pt x="75342" y="0"/>
                </a:moveTo>
                <a:lnTo>
                  <a:pt x="75342" y="2260539"/>
                </a:lnTo>
                <a:lnTo>
                  <a:pt x="0" y="2260539"/>
                </a:lnTo>
                <a:lnTo>
                  <a:pt x="0" y="0"/>
                </a:lnTo>
                <a:lnTo>
                  <a:pt x="75342" y="0"/>
                </a:lnTo>
                <a:close/>
              </a:path>
            </a:pathLst>
          </a:custGeom>
          <a:solidFill>
            <a:srgbClr val="23B2E3"/>
          </a:solidFill>
        </p:spPr>
        <p:txBody>
          <a:bodyPr wrap="square" lIns="0" tIns="0" rIns="0" bIns="0" rtlCol="0"/>
          <a:lstStyle/>
          <a:p>
            <a:endParaRPr/>
          </a:p>
        </p:txBody>
      </p:sp>
      <p:graphicFrame>
        <p:nvGraphicFramePr>
          <p:cNvPr id="8" name="object 8"/>
          <p:cNvGraphicFramePr>
            <a:graphicFrameLocks noGrp="1"/>
          </p:cNvGraphicFramePr>
          <p:nvPr/>
        </p:nvGraphicFramePr>
        <p:xfrm>
          <a:off x="776747" y="1397835"/>
          <a:ext cx="9471659" cy="4591050"/>
        </p:xfrm>
        <a:graphic>
          <a:graphicData uri="http://schemas.openxmlformats.org/drawingml/2006/table">
            <a:tbl>
              <a:tblPr firstRow="1" bandRow="1">
                <a:tableStyleId>{2D5ABB26-0587-4C30-8999-92F81FD0307C}</a:tableStyleId>
              </a:tblPr>
              <a:tblGrid>
                <a:gridCol w="4631055">
                  <a:extLst>
                    <a:ext uri="{9D8B030D-6E8A-4147-A177-3AD203B41FA5}">
                      <a16:colId xmlns:a16="http://schemas.microsoft.com/office/drawing/2014/main" val="20000"/>
                    </a:ext>
                  </a:extLst>
                </a:gridCol>
                <a:gridCol w="1613535">
                  <a:extLst>
                    <a:ext uri="{9D8B030D-6E8A-4147-A177-3AD203B41FA5}">
                      <a16:colId xmlns:a16="http://schemas.microsoft.com/office/drawing/2014/main" val="20001"/>
                    </a:ext>
                  </a:extLst>
                </a:gridCol>
                <a:gridCol w="1613535">
                  <a:extLst>
                    <a:ext uri="{9D8B030D-6E8A-4147-A177-3AD203B41FA5}">
                      <a16:colId xmlns:a16="http://schemas.microsoft.com/office/drawing/2014/main" val="20002"/>
                    </a:ext>
                  </a:extLst>
                </a:gridCol>
                <a:gridCol w="1613534">
                  <a:extLst>
                    <a:ext uri="{9D8B030D-6E8A-4147-A177-3AD203B41FA5}">
                      <a16:colId xmlns:a16="http://schemas.microsoft.com/office/drawing/2014/main" val="20003"/>
                    </a:ext>
                  </a:extLst>
                </a:gridCol>
              </a:tblGrid>
              <a:tr h="544195">
                <a:tc>
                  <a:txBody>
                    <a:bodyPr/>
                    <a:lstStyle/>
                    <a:p>
                      <a:pPr algn="ctr">
                        <a:lnSpc>
                          <a:spcPct val="100000"/>
                        </a:lnSpc>
                        <a:spcBef>
                          <a:spcPts val="1330"/>
                        </a:spcBef>
                      </a:pPr>
                      <a:r>
                        <a:rPr sz="1400" b="1" spc="-10" dirty="0">
                          <a:solidFill>
                            <a:srgbClr val="FFFFFF"/>
                          </a:solidFill>
                          <a:latin typeface="Verdana"/>
                          <a:cs typeface="Verdana"/>
                        </a:rPr>
                        <a:t>Conceptos</a:t>
                      </a:r>
                      <a:endParaRPr sz="1400">
                        <a:latin typeface="Verdana"/>
                        <a:cs typeface="Verdana"/>
                      </a:endParaRPr>
                    </a:p>
                  </a:txBody>
                  <a:tcPr marL="0" marR="0" marT="16891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182754"/>
                    </a:solidFill>
                  </a:tcPr>
                </a:tc>
                <a:tc>
                  <a:txBody>
                    <a:bodyPr/>
                    <a:lstStyle/>
                    <a:p>
                      <a:pPr marL="181610">
                        <a:lnSpc>
                          <a:spcPct val="100000"/>
                        </a:lnSpc>
                        <a:spcBef>
                          <a:spcPts val="1330"/>
                        </a:spcBef>
                      </a:pPr>
                      <a:r>
                        <a:rPr sz="1400" b="1" dirty="0">
                          <a:solidFill>
                            <a:srgbClr val="FFFFFF"/>
                          </a:solidFill>
                          <a:latin typeface="Arial"/>
                          <a:cs typeface="Arial"/>
                        </a:rPr>
                        <a:t>Asignado</a:t>
                      </a:r>
                      <a:r>
                        <a:rPr sz="1400" b="1" spc="-55" dirty="0">
                          <a:solidFill>
                            <a:srgbClr val="FFFFFF"/>
                          </a:solidFill>
                          <a:latin typeface="Arial"/>
                          <a:cs typeface="Arial"/>
                        </a:rPr>
                        <a:t> </a:t>
                      </a:r>
                      <a:r>
                        <a:rPr sz="1400" b="1" spc="-20" dirty="0">
                          <a:solidFill>
                            <a:srgbClr val="FFFFFF"/>
                          </a:solidFill>
                          <a:latin typeface="Arial"/>
                          <a:cs typeface="Arial"/>
                        </a:rPr>
                        <a:t>2024</a:t>
                      </a:r>
                      <a:endParaRPr sz="1400">
                        <a:latin typeface="Arial"/>
                        <a:cs typeface="Arial"/>
                      </a:endParaRPr>
                    </a:p>
                  </a:txBody>
                  <a:tcPr marL="0" marR="0" marT="16891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182754"/>
                    </a:solidFill>
                  </a:tcPr>
                </a:tc>
                <a:tc>
                  <a:txBody>
                    <a:bodyPr/>
                    <a:lstStyle/>
                    <a:p>
                      <a:pPr marL="229870">
                        <a:lnSpc>
                          <a:spcPct val="100000"/>
                        </a:lnSpc>
                        <a:spcBef>
                          <a:spcPts val="1330"/>
                        </a:spcBef>
                      </a:pPr>
                      <a:r>
                        <a:rPr sz="1400" b="1" dirty="0">
                          <a:solidFill>
                            <a:srgbClr val="00B4E7"/>
                          </a:solidFill>
                          <a:latin typeface="Arial"/>
                          <a:cs typeface="Arial"/>
                        </a:rPr>
                        <a:t>Vigente</a:t>
                      </a:r>
                      <a:r>
                        <a:rPr sz="1400" b="1" spc="-60" dirty="0">
                          <a:solidFill>
                            <a:srgbClr val="00B4E7"/>
                          </a:solidFill>
                          <a:latin typeface="Arial"/>
                          <a:cs typeface="Arial"/>
                        </a:rPr>
                        <a:t> </a:t>
                      </a:r>
                      <a:r>
                        <a:rPr sz="1400" b="1" spc="-10" dirty="0">
                          <a:solidFill>
                            <a:srgbClr val="00B4E7"/>
                          </a:solidFill>
                          <a:latin typeface="Arial"/>
                          <a:cs typeface="Arial"/>
                        </a:rPr>
                        <a:t>2024*</a:t>
                      </a:r>
                      <a:endParaRPr sz="1400">
                        <a:latin typeface="Arial"/>
                        <a:cs typeface="Arial"/>
                      </a:endParaRPr>
                    </a:p>
                  </a:txBody>
                  <a:tcPr marL="0" marR="0" marT="16891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182754"/>
                    </a:solidFill>
                  </a:tcPr>
                </a:tc>
                <a:tc>
                  <a:txBody>
                    <a:bodyPr/>
                    <a:lstStyle/>
                    <a:p>
                      <a:pPr marL="48260" marR="40640" indent="427355">
                        <a:lnSpc>
                          <a:spcPts val="1610"/>
                        </a:lnSpc>
                        <a:spcBef>
                          <a:spcPts val="600"/>
                        </a:spcBef>
                      </a:pPr>
                      <a:r>
                        <a:rPr sz="1400" b="1" spc="-10" dirty="0">
                          <a:solidFill>
                            <a:srgbClr val="FFFFFF"/>
                          </a:solidFill>
                          <a:latin typeface="Arial"/>
                          <a:cs typeface="Arial"/>
                        </a:rPr>
                        <a:t>Decreto </a:t>
                      </a:r>
                      <a:r>
                        <a:rPr sz="1400" b="1" dirty="0">
                          <a:solidFill>
                            <a:srgbClr val="FFFFFF"/>
                          </a:solidFill>
                          <a:latin typeface="Arial"/>
                          <a:cs typeface="Arial"/>
                        </a:rPr>
                        <a:t>Presupuesto</a:t>
                      </a:r>
                      <a:r>
                        <a:rPr sz="1400" b="1" spc="-80" dirty="0">
                          <a:solidFill>
                            <a:srgbClr val="FFFFFF"/>
                          </a:solidFill>
                          <a:latin typeface="Arial"/>
                          <a:cs typeface="Arial"/>
                        </a:rPr>
                        <a:t> </a:t>
                      </a:r>
                      <a:r>
                        <a:rPr sz="1400" b="1" spc="-20" dirty="0">
                          <a:solidFill>
                            <a:srgbClr val="FFFFFF"/>
                          </a:solidFill>
                          <a:latin typeface="Arial"/>
                          <a:cs typeface="Arial"/>
                        </a:rPr>
                        <a:t>2025</a:t>
                      </a:r>
                      <a:endParaRPr sz="1400">
                        <a:latin typeface="Arial"/>
                        <a:cs typeface="Arial"/>
                      </a:endParaRPr>
                    </a:p>
                  </a:txBody>
                  <a:tcPr marL="0" marR="0" marT="7620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182754"/>
                    </a:solidFill>
                  </a:tcPr>
                </a:tc>
                <a:extLst>
                  <a:ext uri="{0D108BD9-81ED-4DB2-BD59-A6C34878D82A}">
                    <a16:rowId xmlns:a16="http://schemas.microsoft.com/office/drawing/2014/main" val="10000"/>
                  </a:ext>
                </a:extLst>
              </a:tr>
              <a:tr h="175260">
                <a:tc>
                  <a:txBody>
                    <a:bodyPr/>
                    <a:lstStyle/>
                    <a:p>
                      <a:pPr marL="73660">
                        <a:lnSpc>
                          <a:spcPts val="1230"/>
                        </a:lnSpc>
                        <a:spcBef>
                          <a:spcPts val="55"/>
                        </a:spcBef>
                      </a:pPr>
                      <a:r>
                        <a:rPr sz="1100" b="1" dirty="0">
                          <a:latin typeface="Verdana"/>
                          <a:cs typeface="Verdana"/>
                        </a:rPr>
                        <a:t>Ingresos</a:t>
                      </a:r>
                      <a:r>
                        <a:rPr sz="1100" b="1" spc="-55" dirty="0">
                          <a:latin typeface="Verdana"/>
                          <a:cs typeface="Verdana"/>
                        </a:rPr>
                        <a:t> </a:t>
                      </a:r>
                      <a:r>
                        <a:rPr sz="1100" b="1" spc="-10" dirty="0">
                          <a:latin typeface="Verdana"/>
                          <a:cs typeface="Verdana"/>
                        </a:rPr>
                        <a:t>Totales</a:t>
                      </a:r>
                      <a:endParaRPr sz="1100">
                        <a:latin typeface="Verdana"/>
                        <a:cs typeface="Verdana"/>
                      </a:endParaRPr>
                    </a:p>
                  </a:txBody>
                  <a:tcPr marL="0" marR="0" marT="698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gn="r">
                        <a:lnSpc>
                          <a:spcPts val="1255"/>
                        </a:lnSpc>
                        <a:spcBef>
                          <a:spcPts val="30"/>
                        </a:spcBef>
                      </a:pPr>
                      <a:r>
                        <a:rPr sz="1100" b="1" spc="-10" dirty="0">
                          <a:latin typeface="Verdana"/>
                          <a:cs typeface="Verdana"/>
                        </a:rPr>
                        <a:t>91,094.0</a:t>
                      </a:r>
                      <a:endParaRPr sz="1100">
                        <a:latin typeface="Verdana"/>
                        <a:cs typeface="Verdana"/>
                      </a:endParaRPr>
                    </a:p>
                  </a:txBody>
                  <a:tcPr marL="0" marR="0" marT="381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gn="r">
                        <a:lnSpc>
                          <a:spcPts val="1255"/>
                        </a:lnSpc>
                        <a:spcBef>
                          <a:spcPts val="30"/>
                        </a:spcBef>
                      </a:pPr>
                      <a:r>
                        <a:rPr sz="1100" b="1" spc="-10" dirty="0">
                          <a:latin typeface="Verdana"/>
                          <a:cs typeface="Verdana"/>
                        </a:rPr>
                        <a:t>104,569.7</a:t>
                      </a:r>
                      <a:endParaRPr sz="1100">
                        <a:latin typeface="Verdana"/>
                        <a:cs typeface="Verdana"/>
                      </a:endParaRPr>
                    </a:p>
                  </a:txBody>
                  <a:tcPr marL="0" marR="0" marT="381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gn="r">
                        <a:lnSpc>
                          <a:spcPts val="1255"/>
                        </a:lnSpc>
                        <a:spcBef>
                          <a:spcPts val="30"/>
                        </a:spcBef>
                      </a:pPr>
                      <a:r>
                        <a:rPr sz="1100" b="1" spc="-10" dirty="0">
                          <a:latin typeface="Verdana"/>
                          <a:cs typeface="Verdana"/>
                        </a:rPr>
                        <a:t>115,430.5</a:t>
                      </a:r>
                      <a:endParaRPr sz="1100">
                        <a:latin typeface="Verdana"/>
                        <a:cs typeface="Verdana"/>
                      </a:endParaRPr>
                    </a:p>
                  </a:txBody>
                  <a:tcPr marL="0" marR="0" marT="381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1"/>
                  </a:ext>
                </a:extLst>
              </a:tr>
              <a:tr h="175260">
                <a:tc>
                  <a:txBody>
                    <a:bodyPr/>
                    <a:lstStyle/>
                    <a:p>
                      <a:pPr marL="147320">
                        <a:lnSpc>
                          <a:spcPts val="1220"/>
                        </a:lnSpc>
                        <a:spcBef>
                          <a:spcPts val="60"/>
                        </a:spcBef>
                      </a:pPr>
                      <a:r>
                        <a:rPr sz="1100" b="1" dirty="0">
                          <a:latin typeface="Verdana"/>
                          <a:cs typeface="Verdana"/>
                        </a:rPr>
                        <a:t>Ingresos</a:t>
                      </a:r>
                      <a:r>
                        <a:rPr sz="1100" b="1" spc="-55" dirty="0">
                          <a:latin typeface="Verdana"/>
                          <a:cs typeface="Verdana"/>
                        </a:rPr>
                        <a:t> </a:t>
                      </a:r>
                      <a:r>
                        <a:rPr sz="1100" b="1" spc="-10" dirty="0">
                          <a:latin typeface="Verdana"/>
                          <a:cs typeface="Verdana"/>
                        </a:rPr>
                        <a:t>Corrientes</a:t>
                      </a:r>
                      <a:endParaRPr sz="1100">
                        <a:latin typeface="Verdana"/>
                        <a:cs typeface="Verdana"/>
                      </a:endParaRPr>
                    </a:p>
                  </a:txBody>
                  <a:tcPr marL="0" marR="0" marT="762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gn="r">
                        <a:lnSpc>
                          <a:spcPts val="1270"/>
                        </a:lnSpc>
                        <a:spcBef>
                          <a:spcPts val="15"/>
                        </a:spcBef>
                      </a:pPr>
                      <a:r>
                        <a:rPr sz="1100" b="1" spc="-10" dirty="0">
                          <a:latin typeface="Verdana"/>
                          <a:cs typeface="Verdana"/>
                        </a:rPr>
                        <a:t>90,971.8</a:t>
                      </a:r>
                      <a:endParaRPr sz="1100">
                        <a:latin typeface="Verdana"/>
                        <a:cs typeface="Verdana"/>
                      </a:endParaRPr>
                    </a:p>
                  </a:txBody>
                  <a:tcPr marL="0" marR="0" marT="190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gn="r">
                        <a:lnSpc>
                          <a:spcPts val="1270"/>
                        </a:lnSpc>
                        <a:spcBef>
                          <a:spcPts val="15"/>
                        </a:spcBef>
                      </a:pPr>
                      <a:r>
                        <a:rPr sz="1100" b="1" spc="-10" dirty="0">
                          <a:latin typeface="Verdana"/>
                          <a:cs typeface="Verdana"/>
                        </a:rPr>
                        <a:t>104,447.4</a:t>
                      </a:r>
                      <a:endParaRPr sz="1100">
                        <a:latin typeface="Verdana"/>
                        <a:cs typeface="Verdana"/>
                      </a:endParaRPr>
                    </a:p>
                  </a:txBody>
                  <a:tcPr marL="0" marR="0" marT="190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gn="r">
                        <a:lnSpc>
                          <a:spcPts val="1270"/>
                        </a:lnSpc>
                        <a:spcBef>
                          <a:spcPts val="15"/>
                        </a:spcBef>
                      </a:pPr>
                      <a:r>
                        <a:rPr sz="1100" b="1" spc="-10" dirty="0">
                          <a:latin typeface="Verdana"/>
                          <a:cs typeface="Verdana"/>
                        </a:rPr>
                        <a:t>115,391.4</a:t>
                      </a:r>
                      <a:endParaRPr sz="1100">
                        <a:latin typeface="Verdana"/>
                        <a:cs typeface="Verdana"/>
                      </a:endParaRPr>
                    </a:p>
                  </a:txBody>
                  <a:tcPr marL="0" marR="0" marT="190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2"/>
                  </a:ext>
                </a:extLst>
              </a:tr>
              <a:tr h="175260">
                <a:tc>
                  <a:txBody>
                    <a:bodyPr/>
                    <a:lstStyle/>
                    <a:p>
                      <a:pPr marL="295275">
                        <a:lnSpc>
                          <a:spcPts val="1215"/>
                        </a:lnSpc>
                        <a:spcBef>
                          <a:spcPts val="70"/>
                        </a:spcBef>
                      </a:pPr>
                      <a:r>
                        <a:rPr sz="1100" dirty="0">
                          <a:latin typeface="Verdana"/>
                          <a:cs typeface="Verdana"/>
                        </a:rPr>
                        <a:t>Ingresos</a:t>
                      </a:r>
                      <a:r>
                        <a:rPr sz="1100" spc="-55" dirty="0">
                          <a:latin typeface="Verdana"/>
                          <a:cs typeface="Verdana"/>
                        </a:rPr>
                        <a:t> </a:t>
                      </a:r>
                      <a:r>
                        <a:rPr sz="1100" spc="-10" dirty="0">
                          <a:latin typeface="Verdana"/>
                          <a:cs typeface="Verdana"/>
                        </a:rPr>
                        <a:t>Tributarios</a:t>
                      </a:r>
                      <a:endParaRPr sz="1100">
                        <a:latin typeface="Verdana"/>
                        <a:cs typeface="Verdana"/>
                      </a:endParaRPr>
                    </a:p>
                  </a:txBody>
                  <a:tcPr marL="0" marR="0" marT="889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gn="r">
                        <a:lnSpc>
                          <a:spcPts val="1265"/>
                        </a:lnSpc>
                        <a:spcBef>
                          <a:spcPts val="20"/>
                        </a:spcBef>
                      </a:pPr>
                      <a:r>
                        <a:rPr sz="1100" spc="-10" dirty="0">
                          <a:latin typeface="Verdana"/>
                          <a:cs typeface="Verdana"/>
                        </a:rPr>
                        <a:t>86,247.6</a:t>
                      </a:r>
                      <a:endParaRPr sz="1100">
                        <a:latin typeface="Verdana"/>
                        <a:cs typeface="Verdana"/>
                      </a:endParaRPr>
                    </a:p>
                  </a:txBody>
                  <a:tcPr marL="0" marR="0" marT="254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gn="r">
                        <a:lnSpc>
                          <a:spcPts val="1265"/>
                        </a:lnSpc>
                        <a:spcBef>
                          <a:spcPts val="20"/>
                        </a:spcBef>
                      </a:pPr>
                      <a:r>
                        <a:rPr sz="1100" spc="-10" dirty="0">
                          <a:latin typeface="Verdana"/>
                          <a:cs typeface="Verdana"/>
                        </a:rPr>
                        <a:t>99,684.2</a:t>
                      </a:r>
                      <a:endParaRPr sz="1100">
                        <a:latin typeface="Verdana"/>
                        <a:cs typeface="Verdana"/>
                      </a:endParaRPr>
                    </a:p>
                  </a:txBody>
                  <a:tcPr marL="0" marR="0" marT="254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gn="r">
                        <a:lnSpc>
                          <a:spcPts val="1265"/>
                        </a:lnSpc>
                        <a:spcBef>
                          <a:spcPts val="20"/>
                        </a:spcBef>
                      </a:pPr>
                      <a:r>
                        <a:rPr sz="1100" spc="-10" dirty="0">
                          <a:latin typeface="Verdana"/>
                          <a:cs typeface="Verdana"/>
                        </a:rPr>
                        <a:t>109,302.6</a:t>
                      </a:r>
                      <a:endParaRPr sz="1100">
                        <a:latin typeface="Verdana"/>
                        <a:cs typeface="Verdana"/>
                      </a:endParaRPr>
                    </a:p>
                  </a:txBody>
                  <a:tcPr marL="0" marR="0" marT="254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3"/>
                  </a:ext>
                </a:extLst>
              </a:tr>
              <a:tr h="175260">
                <a:tc>
                  <a:txBody>
                    <a:bodyPr/>
                    <a:lstStyle/>
                    <a:p>
                      <a:pPr marL="147320">
                        <a:lnSpc>
                          <a:spcPts val="1230"/>
                        </a:lnSpc>
                        <a:spcBef>
                          <a:spcPts val="50"/>
                        </a:spcBef>
                      </a:pPr>
                      <a:r>
                        <a:rPr sz="1100" b="1" dirty="0">
                          <a:latin typeface="Verdana"/>
                          <a:cs typeface="Verdana"/>
                        </a:rPr>
                        <a:t>Ingresos</a:t>
                      </a:r>
                      <a:r>
                        <a:rPr sz="1100" b="1" spc="-35" dirty="0">
                          <a:latin typeface="Verdana"/>
                          <a:cs typeface="Verdana"/>
                        </a:rPr>
                        <a:t> </a:t>
                      </a:r>
                      <a:r>
                        <a:rPr sz="1100" b="1" dirty="0">
                          <a:latin typeface="Verdana"/>
                          <a:cs typeface="Verdana"/>
                        </a:rPr>
                        <a:t>de</a:t>
                      </a:r>
                      <a:r>
                        <a:rPr sz="1100" b="1" spc="-30" dirty="0">
                          <a:latin typeface="Verdana"/>
                          <a:cs typeface="Verdana"/>
                        </a:rPr>
                        <a:t> </a:t>
                      </a:r>
                      <a:r>
                        <a:rPr sz="1100" b="1" spc="-10" dirty="0">
                          <a:latin typeface="Verdana"/>
                          <a:cs typeface="Verdana"/>
                        </a:rPr>
                        <a:t>Capital</a:t>
                      </a:r>
                      <a:endParaRPr sz="1100">
                        <a:latin typeface="Verdana"/>
                        <a:cs typeface="Verdana"/>
                      </a:endParaRPr>
                    </a:p>
                  </a:txBody>
                  <a:tcPr marL="0" marR="0" marT="635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gn="r">
                        <a:lnSpc>
                          <a:spcPts val="1255"/>
                        </a:lnSpc>
                        <a:spcBef>
                          <a:spcPts val="30"/>
                        </a:spcBef>
                      </a:pPr>
                      <a:r>
                        <a:rPr sz="1100" spc="-10" dirty="0">
                          <a:latin typeface="Verdana"/>
                          <a:cs typeface="Verdana"/>
                        </a:rPr>
                        <a:t>122.2</a:t>
                      </a:r>
                      <a:endParaRPr sz="1100">
                        <a:latin typeface="Verdana"/>
                        <a:cs typeface="Verdana"/>
                      </a:endParaRPr>
                    </a:p>
                  </a:txBody>
                  <a:tcPr marL="0" marR="0" marT="381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gn="r">
                        <a:lnSpc>
                          <a:spcPts val="1255"/>
                        </a:lnSpc>
                        <a:spcBef>
                          <a:spcPts val="30"/>
                        </a:spcBef>
                      </a:pPr>
                      <a:r>
                        <a:rPr sz="1100" spc="-10" dirty="0">
                          <a:latin typeface="Verdana"/>
                          <a:cs typeface="Verdana"/>
                        </a:rPr>
                        <a:t>122.4</a:t>
                      </a:r>
                      <a:endParaRPr sz="1100">
                        <a:latin typeface="Verdana"/>
                        <a:cs typeface="Verdana"/>
                      </a:endParaRPr>
                    </a:p>
                  </a:txBody>
                  <a:tcPr marL="0" marR="0" marT="381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gn="r">
                        <a:lnSpc>
                          <a:spcPts val="1255"/>
                        </a:lnSpc>
                        <a:spcBef>
                          <a:spcPts val="30"/>
                        </a:spcBef>
                      </a:pPr>
                      <a:r>
                        <a:rPr sz="1100" spc="-20" dirty="0">
                          <a:latin typeface="Verdana"/>
                          <a:cs typeface="Verdana"/>
                        </a:rPr>
                        <a:t>39.1</a:t>
                      </a:r>
                      <a:endParaRPr sz="1100">
                        <a:latin typeface="Verdana"/>
                        <a:cs typeface="Verdana"/>
                      </a:endParaRPr>
                    </a:p>
                  </a:txBody>
                  <a:tcPr marL="0" marR="0" marT="381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4"/>
                  </a:ext>
                </a:extLst>
              </a:tr>
              <a:tr h="167640">
                <a:tc>
                  <a:txBody>
                    <a:bodyPr/>
                    <a:lstStyle/>
                    <a:p>
                      <a:pPr>
                        <a:lnSpc>
                          <a:spcPct val="100000"/>
                        </a:lnSpc>
                      </a:pPr>
                      <a:endParaRPr sz="90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5"/>
                  </a:ext>
                </a:extLst>
              </a:tr>
              <a:tr h="175260">
                <a:tc>
                  <a:txBody>
                    <a:bodyPr/>
                    <a:lstStyle/>
                    <a:p>
                      <a:pPr marL="73660">
                        <a:lnSpc>
                          <a:spcPts val="1230"/>
                        </a:lnSpc>
                        <a:spcBef>
                          <a:spcPts val="55"/>
                        </a:spcBef>
                      </a:pPr>
                      <a:r>
                        <a:rPr sz="1100" b="1" dirty="0">
                          <a:latin typeface="Verdana"/>
                          <a:cs typeface="Verdana"/>
                        </a:rPr>
                        <a:t>Gastos</a:t>
                      </a:r>
                      <a:r>
                        <a:rPr sz="1100" b="1" spc="-30" dirty="0">
                          <a:latin typeface="Verdana"/>
                          <a:cs typeface="Verdana"/>
                        </a:rPr>
                        <a:t> </a:t>
                      </a:r>
                      <a:r>
                        <a:rPr sz="1100" b="1" spc="-10" dirty="0">
                          <a:latin typeface="Verdana"/>
                          <a:cs typeface="Verdana"/>
                        </a:rPr>
                        <a:t>Totales</a:t>
                      </a:r>
                      <a:endParaRPr sz="1100">
                        <a:latin typeface="Verdana"/>
                        <a:cs typeface="Verdana"/>
                      </a:endParaRPr>
                    </a:p>
                  </a:txBody>
                  <a:tcPr marL="0" marR="0" marT="698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gn="r">
                        <a:lnSpc>
                          <a:spcPts val="1255"/>
                        </a:lnSpc>
                        <a:spcBef>
                          <a:spcPts val="30"/>
                        </a:spcBef>
                      </a:pPr>
                      <a:r>
                        <a:rPr sz="1100" b="1" spc="-10" dirty="0">
                          <a:latin typeface="Verdana"/>
                          <a:cs typeface="Verdana"/>
                        </a:rPr>
                        <a:t>111,701.8</a:t>
                      </a:r>
                      <a:endParaRPr sz="1100">
                        <a:latin typeface="Verdana"/>
                        <a:cs typeface="Verdana"/>
                      </a:endParaRPr>
                    </a:p>
                  </a:txBody>
                  <a:tcPr marL="0" marR="0" marT="381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gn="r">
                        <a:lnSpc>
                          <a:spcPts val="1255"/>
                        </a:lnSpc>
                        <a:spcBef>
                          <a:spcPts val="30"/>
                        </a:spcBef>
                      </a:pPr>
                      <a:r>
                        <a:rPr sz="1100" b="1" spc="-10" dirty="0">
                          <a:latin typeface="Verdana"/>
                          <a:cs typeface="Verdana"/>
                        </a:rPr>
                        <a:t>127,703.1</a:t>
                      </a:r>
                      <a:endParaRPr sz="1100">
                        <a:latin typeface="Verdana"/>
                        <a:cs typeface="Verdana"/>
                      </a:endParaRPr>
                    </a:p>
                  </a:txBody>
                  <a:tcPr marL="0" marR="0" marT="381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gn="r">
                        <a:lnSpc>
                          <a:spcPts val="1255"/>
                        </a:lnSpc>
                        <a:spcBef>
                          <a:spcPts val="30"/>
                        </a:spcBef>
                      </a:pPr>
                      <a:r>
                        <a:rPr sz="1100" b="1" spc="-10" dirty="0">
                          <a:latin typeface="Verdana"/>
                          <a:cs typeface="Verdana"/>
                        </a:rPr>
                        <a:t>144,842.6</a:t>
                      </a:r>
                      <a:endParaRPr sz="1100">
                        <a:latin typeface="Verdana"/>
                        <a:cs typeface="Verdana"/>
                      </a:endParaRPr>
                    </a:p>
                  </a:txBody>
                  <a:tcPr marL="0" marR="0" marT="381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6"/>
                  </a:ext>
                </a:extLst>
              </a:tr>
              <a:tr h="175260">
                <a:tc>
                  <a:txBody>
                    <a:bodyPr/>
                    <a:lstStyle/>
                    <a:p>
                      <a:pPr marL="295275">
                        <a:lnSpc>
                          <a:spcPts val="1220"/>
                        </a:lnSpc>
                        <a:spcBef>
                          <a:spcPts val="60"/>
                        </a:spcBef>
                      </a:pPr>
                      <a:r>
                        <a:rPr sz="1100" dirty="0">
                          <a:latin typeface="Verdana"/>
                          <a:cs typeface="Verdana"/>
                        </a:rPr>
                        <a:t>Gastos</a:t>
                      </a:r>
                      <a:r>
                        <a:rPr sz="1100" spc="-20" dirty="0">
                          <a:latin typeface="Verdana"/>
                          <a:cs typeface="Verdana"/>
                        </a:rPr>
                        <a:t> </a:t>
                      </a:r>
                      <a:r>
                        <a:rPr sz="1100" dirty="0">
                          <a:latin typeface="Verdana"/>
                          <a:cs typeface="Verdana"/>
                        </a:rPr>
                        <a:t>de</a:t>
                      </a:r>
                      <a:r>
                        <a:rPr sz="1100" spc="-20" dirty="0">
                          <a:latin typeface="Verdana"/>
                          <a:cs typeface="Verdana"/>
                        </a:rPr>
                        <a:t> </a:t>
                      </a:r>
                      <a:r>
                        <a:rPr sz="1100" spc="-10" dirty="0">
                          <a:latin typeface="Verdana"/>
                          <a:cs typeface="Verdana"/>
                        </a:rPr>
                        <a:t>Funcionamiento</a:t>
                      </a:r>
                      <a:endParaRPr sz="1100">
                        <a:latin typeface="Verdana"/>
                        <a:cs typeface="Verdana"/>
                      </a:endParaRPr>
                    </a:p>
                  </a:txBody>
                  <a:tcPr marL="0" marR="0" marT="762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gn="r">
                        <a:lnSpc>
                          <a:spcPts val="1270"/>
                        </a:lnSpc>
                        <a:spcBef>
                          <a:spcPts val="15"/>
                        </a:spcBef>
                      </a:pPr>
                      <a:r>
                        <a:rPr sz="1100" spc="-10" dirty="0">
                          <a:latin typeface="Verdana"/>
                          <a:cs typeface="Verdana"/>
                        </a:rPr>
                        <a:t>79,672.2</a:t>
                      </a:r>
                      <a:endParaRPr sz="1100">
                        <a:latin typeface="Verdana"/>
                        <a:cs typeface="Verdana"/>
                      </a:endParaRPr>
                    </a:p>
                  </a:txBody>
                  <a:tcPr marL="0" marR="0" marT="190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gn="r">
                        <a:lnSpc>
                          <a:spcPts val="1270"/>
                        </a:lnSpc>
                        <a:spcBef>
                          <a:spcPts val="15"/>
                        </a:spcBef>
                      </a:pPr>
                      <a:r>
                        <a:rPr sz="1100" spc="-10" dirty="0">
                          <a:latin typeface="Verdana"/>
                          <a:cs typeface="Verdana"/>
                        </a:rPr>
                        <a:t>87,108.2</a:t>
                      </a:r>
                      <a:endParaRPr sz="1100">
                        <a:latin typeface="Verdana"/>
                        <a:cs typeface="Verdana"/>
                      </a:endParaRPr>
                    </a:p>
                  </a:txBody>
                  <a:tcPr marL="0" marR="0" marT="190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gn="r">
                        <a:lnSpc>
                          <a:spcPts val="1270"/>
                        </a:lnSpc>
                        <a:spcBef>
                          <a:spcPts val="15"/>
                        </a:spcBef>
                      </a:pPr>
                      <a:r>
                        <a:rPr sz="1100" spc="-10" dirty="0">
                          <a:latin typeface="Verdana"/>
                          <a:cs typeface="Verdana"/>
                        </a:rPr>
                        <a:t>96,402.4</a:t>
                      </a:r>
                      <a:endParaRPr sz="1100">
                        <a:latin typeface="Verdana"/>
                        <a:cs typeface="Verdana"/>
                      </a:endParaRPr>
                    </a:p>
                  </a:txBody>
                  <a:tcPr marL="0" marR="0" marT="190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7"/>
                  </a:ext>
                </a:extLst>
              </a:tr>
              <a:tr h="175260">
                <a:tc>
                  <a:txBody>
                    <a:bodyPr/>
                    <a:lstStyle/>
                    <a:p>
                      <a:pPr marL="295275">
                        <a:lnSpc>
                          <a:spcPts val="1215"/>
                        </a:lnSpc>
                        <a:spcBef>
                          <a:spcPts val="70"/>
                        </a:spcBef>
                      </a:pPr>
                      <a:r>
                        <a:rPr sz="1100" dirty="0">
                          <a:latin typeface="Verdana"/>
                          <a:cs typeface="Verdana"/>
                        </a:rPr>
                        <a:t>Gastos</a:t>
                      </a:r>
                      <a:r>
                        <a:rPr sz="1100" spc="-20" dirty="0">
                          <a:latin typeface="Verdana"/>
                          <a:cs typeface="Verdana"/>
                        </a:rPr>
                        <a:t> </a:t>
                      </a:r>
                      <a:r>
                        <a:rPr sz="1100" dirty="0">
                          <a:latin typeface="Verdana"/>
                          <a:cs typeface="Verdana"/>
                        </a:rPr>
                        <a:t>de</a:t>
                      </a:r>
                      <a:r>
                        <a:rPr sz="1100" spc="-20" dirty="0">
                          <a:latin typeface="Verdana"/>
                          <a:cs typeface="Verdana"/>
                        </a:rPr>
                        <a:t> </a:t>
                      </a:r>
                      <a:r>
                        <a:rPr sz="1100" spc="-10" dirty="0">
                          <a:latin typeface="Verdana"/>
                          <a:cs typeface="Verdana"/>
                        </a:rPr>
                        <a:t>Inversión</a:t>
                      </a:r>
                      <a:endParaRPr sz="1100">
                        <a:latin typeface="Verdana"/>
                        <a:cs typeface="Verdana"/>
                      </a:endParaRPr>
                    </a:p>
                  </a:txBody>
                  <a:tcPr marL="0" marR="0" marT="889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gn="r">
                        <a:lnSpc>
                          <a:spcPts val="1265"/>
                        </a:lnSpc>
                        <a:spcBef>
                          <a:spcPts val="20"/>
                        </a:spcBef>
                      </a:pPr>
                      <a:r>
                        <a:rPr sz="1100" spc="-10" dirty="0">
                          <a:latin typeface="Verdana"/>
                          <a:cs typeface="Verdana"/>
                        </a:rPr>
                        <a:t>20,316.7</a:t>
                      </a:r>
                      <a:endParaRPr sz="1100">
                        <a:latin typeface="Verdana"/>
                        <a:cs typeface="Verdana"/>
                      </a:endParaRPr>
                    </a:p>
                  </a:txBody>
                  <a:tcPr marL="0" marR="0" marT="254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gn="r">
                        <a:lnSpc>
                          <a:spcPts val="1265"/>
                        </a:lnSpc>
                        <a:spcBef>
                          <a:spcPts val="20"/>
                        </a:spcBef>
                      </a:pPr>
                      <a:r>
                        <a:rPr sz="1100" spc="-10" dirty="0">
                          <a:latin typeface="Verdana"/>
                          <a:cs typeface="Verdana"/>
                        </a:rPr>
                        <a:t>26,199.1</a:t>
                      </a:r>
                      <a:endParaRPr sz="1100">
                        <a:latin typeface="Verdana"/>
                        <a:cs typeface="Verdana"/>
                      </a:endParaRPr>
                    </a:p>
                  </a:txBody>
                  <a:tcPr marL="0" marR="0" marT="254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gn="r">
                        <a:lnSpc>
                          <a:spcPts val="1265"/>
                        </a:lnSpc>
                        <a:spcBef>
                          <a:spcPts val="20"/>
                        </a:spcBef>
                      </a:pPr>
                      <a:r>
                        <a:rPr sz="1100" spc="-10" dirty="0">
                          <a:latin typeface="Verdana"/>
                          <a:cs typeface="Verdana"/>
                        </a:rPr>
                        <a:t>32,161.5</a:t>
                      </a:r>
                      <a:endParaRPr sz="1100">
                        <a:latin typeface="Verdana"/>
                        <a:cs typeface="Verdana"/>
                      </a:endParaRPr>
                    </a:p>
                  </a:txBody>
                  <a:tcPr marL="0" marR="0" marT="254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8"/>
                  </a:ext>
                </a:extLst>
              </a:tr>
              <a:tr h="175260">
                <a:tc>
                  <a:txBody>
                    <a:bodyPr/>
                    <a:lstStyle/>
                    <a:p>
                      <a:pPr marL="295275">
                        <a:lnSpc>
                          <a:spcPts val="1230"/>
                        </a:lnSpc>
                        <a:spcBef>
                          <a:spcPts val="50"/>
                        </a:spcBef>
                      </a:pPr>
                      <a:r>
                        <a:rPr sz="1100" dirty="0">
                          <a:latin typeface="Verdana"/>
                          <a:cs typeface="Verdana"/>
                        </a:rPr>
                        <a:t>Intereses</a:t>
                      </a:r>
                      <a:r>
                        <a:rPr sz="1100" spc="-35" dirty="0">
                          <a:latin typeface="Verdana"/>
                          <a:cs typeface="Verdana"/>
                        </a:rPr>
                        <a:t> </a:t>
                      </a:r>
                      <a:r>
                        <a:rPr sz="1100" dirty="0">
                          <a:latin typeface="Verdana"/>
                          <a:cs typeface="Verdana"/>
                        </a:rPr>
                        <a:t>de</a:t>
                      </a:r>
                      <a:r>
                        <a:rPr sz="1100" spc="-35" dirty="0">
                          <a:latin typeface="Verdana"/>
                          <a:cs typeface="Verdana"/>
                        </a:rPr>
                        <a:t> </a:t>
                      </a:r>
                      <a:r>
                        <a:rPr sz="1100" dirty="0">
                          <a:latin typeface="Verdana"/>
                          <a:cs typeface="Verdana"/>
                        </a:rPr>
                        <a:t>la</a:t>
                      </a:r>
                      <a:r>
                        <a:rPr sz="1100" spc="-30" dirty="0">
                          <a:latin typeface="Verdana"/>
                          <a:cs typeface="Verdana"/>
                        </a:rPr>
                        <a:t> </a:t>
                      </a:r>
                      <a:r>
                        <a:rPr sz="1100" dirty="0">
                          <a:latin typeface="Verdana"/>
                          <a:cs typeface="Verdana"/>
                        </a:rPr>
                        <a:t>Deuda</a:t>
                      </a:r>
                      <a:r>
                        <a:rPr sz="1100" spc="-30" dirty="0">
                          <a:latin typeface="Verdana"/>
                          <a:cs typeface="Verdana"/>
                        </a:rPr>
                        <a:t> </a:t>
                      </a:r>
                      <a:r>
                        <a:rPr sz="1100" spc="-10" dirty="0">
                          <a:latin typeface="Verdana"/>
                          <a:cs typeface="Verdana"/>
                        </a:rPr>
                        <a:t>Pública</a:t>
                      </a:r>
                      <a:endParaRPr sz="1100">
                        <a:latin typeface="Verdana"/>
                        <a:cs typeface="Verdana"/>
                      </a:endParaRPr>
                    </a:p>
                  </a:txBody>
                  <a:tcPr marL="0" marR="0" marT="635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gn="r">
                        <a:lnSpc>
                          <a:spcPts val="1255"/>
                        </a:lnSpc>
                        <a:spcBef>
                          <a:spcPts val="30"/>
                        </a:spcBef>
                      </a:pPr>
                      <a:r>
                        <a:rPr sz="1100" spc="-10" dirty="0">
                          <a:latin typeface="Verdana"/>
                          <a:cs typeface="Verdana"/>
                        </a:rPr>
                        <a:t>11,712.9</a:t>
                      </a:r>
                      <a:endParaRPr sz="1100">
                        <a:latin typeface="Verdana"/>
                        <a:cs typeface="Verdana"/>
                      </a:endParaRPr>
                    </a:p>
                  </a:txBody>
                  <a:tcPr marL="0" marR="0" marT="381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gn="r">
                        <a:lnSpc>
                          <a:spcPts val="1255"/>
                        </a:lnSpc>
                        <a:spcBef>
                          <a:spcPts val="30"/>
                        </a:spcBef>
                      </a:pPr>
                      <a:r>
                        <a:rPr sz="1100" spc="-10" dirty="0">
                          <a:latin typeface="Verdana"/>
                          <a:cs typeface="Verdana"/>
                        </a:rPr>
                        <a:t>14,395.8</a:t>
                      </a:r>
                      <a:endParaRPr sz="1100">
                        <a:latin typeface="Verdana"/>
                        <a:cs typeface="Verdana"/>
                      </a:endParaRPr>
                    </a:p>
                  </a:txBody>
                  <a:tcPr marL="0" marR="0" marT="381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gn="r">
                        <a:lnSpc>
                          <a:spcPts val="1255"/>
                        </a:lnSpc>
                        <a:spcBef>
                          <a:spcPts val="30"/>
                        </a:spcBef>
                      </a:pPr>
                      <a:r>
                        <a:rPr sz="1100" spc="-10" dirty="0">
                          <a:latin typeface="Verdana"/>
                          <a:cs typeface="Verdana"/>
                        </a:rPr>
                        <a:t>16,278.6</a:t>
                      </a:r>
                      <a:endParaRPr sz="1100">
                        <a:latin typeface="Verdana"/>
                        <a:cs typeface="Verdana"/>
                      </a:endParaRPr>
                    </a:p>
                  </a:txBody>
                  <a:tcPr marL="0" marR="0" marT="381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9"/>
                  </a:ext>
                </a:extLst>
              </a:tr>
              <a:tr h="345440">
                <a:tc>
                  <a:txBody>
                    <a:bodyPr/>
                    <a:lstStyle/>
                    <a:p>
                      <a:pPr marL="73660">
                        <a:lnSpc>
                          <a:spcPct val="100000"/>
                        </a:lnSpc>
                        <a:spcBef>
                          <a:spcPts val="730"/>
                        </a:spcBef>
                      </a:pPr>
                      <a:r>
                        <a:rPr sz="1100" b="1" dirty="0">
                          <a:latin typeface="Verdana"/>
                          <a:cs typeface="Verdana"/>
                        </a:rPr>
                        <a:t>Resultado</a:t>
                      </a:r>
                      <a:r>
                        <a:rPr sz="1100" b="1" spc="-30" dirty="0">
                          <a:latin typeface="Verdana"/>
                          <a:cs typeface="Verdana"/>
                        </a:rPr>
                        <a:t> </a:t>
                      </a:r>
                      <a:r>
                        <a:rPr sz="1100" b="1" spc="-10" dirty="0">
                          <a:latin typeface="Verdana"/>
                          <a:cs typeface="Verdana"/>
                        </a:rPr>
                        <a:t>Presupuestario</a:t>
                      </a:r>
                      <a:r>
                        <a:rPr sz="1100" b="1" spc="-15" dirty="0">
                          <a:latin typeface="Verdana"/>
                          <a:cs typeface="Verdana"/>
                        </a:rPr>
                        <a:t> </a:t>
                      </a:r>
                      <a:r>
                        <a:rPr sz="1100" b="1" dirty="0">
                          <a:latin typeface="Verdana"/>
                          <a:cs typeface="Verdana"/>
                        </a:rPr>
                        <a:t>(</a:t>
                      </a:r>
                      <a:r>
                        <a:rPr sz="1100" b="1" spc="-5" dirty="0">
                          <a:latin typeface="Verdana"/>
                          <a:cs typeface="Verdana"/>
                        </a:rPr>
                        <a:t> </a:t>
                      </a:r>
                      <a:r>
                        <a:rPr sz="1100" b="1" dirty="0">
                          <a:latin typeface="Verdana"/>
                          <a:cs typeface="Verdana"/>
                        </a:rPr>
                        <a:t>-</a:t>
                      </a:r>
                      <a:r>
                        <a:rPr sz="1100" b="1" spc="-10" dirty="0">
                          <a:latin typeface="Verdana"/>
                          <a:cs typeface="Verdana"/>
                        </a:rPr>
                        <a:t> </a:t>
                      </a:r>
                      <a:r>
                        <a:rPr sz="1100" b="1" dirty="0">
                          <a:latin typeface="Verdana"/>
                          <a:cs typeface="Verdana"/>
                        </a:rPr>
                        <a:t>déficit</a:t>
                      </a:r>
                      <a:r>
                        <a:rPr sz="1100" b="1" spc="-10" dirty="0">
                          <a:latin typeface="Verdana"/>
                          <a:cs typeface="Verdana"/>
                        </a:rPr>
                        <a:t> </a:t>
                      </a:r>
                      <a:r>
                        <a:rPr sz="1100" b="1" dirty="0">
                          <a:latin typeface="Verdana"/>
                          <a:cs typeface="Verdana"/>
                        </a:rPr>
                        <a:t>/</a:t>
                      </a:r>
                      <a:r>
                        <a:rPr sz="1100" b="1" spc="-5" dirty="0">
                          <a:latin typeface="Verdana"/>
                          <a:cs typeface="Verdana"/>
                        </a:rPr>
                        <a:t> </a:t>
                      </a:r>
                      <a:r>
                        <a:rPr sz="1100" b="1" dirty="0">
                          <a:latin typeface="Verdana"/>
                          <a:cs typeface="Verdana"/>
                        </a:rPr>
                        <a:t>+</a:t>
                      </a:r>
                      <a:r>
                        <a:rPr sz="1100" b="1" spc="-15" dirty="0">
                          <a:latin typeface="Verdana"/>
                          <a:cs typeface="Verdana"/>
                        </a:rPr>
                        <a:t> </a:t>
                      </a:r>
                      <a:r>
                        <a:rPr sz="1100" b="1" spc="-10" dirty="0">
                          <a:latin typeface="Verdana"/>
                          <a:cs typeface="Verdana"/>
                        </a:rPr>
                        <a:t>superávit)</a:t>
                      </a:r>
                      <a:endParaRPr sz="1100">
                        <a:latin typeface="Verdana"/>
                        <a:cs typeface="Verdana"/>
                      </a:endParaRPr>
                    </a:p>
                  </a:txBody>
                  <a:tcPr marL="0" marR="0" marT="9271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spcBef>
                          <a:spcPts val="90"/>
                        </a:spcBef>
                      </a:pPr>
                      <a:endParaRPr sz="1100">
                        <a:latin typeface="Times New Roman"/>
                        <a:cs typeface="Times New Roman"/>
                      </a:endParaRPr>
                    </a:p>
                    <a:p>
                      <a:pPr algn="r">
                        <a:lnSpc>
                          <a:spcPts val="1265"/>
                        </a:lnSpc>
                      </a:pPr>
                      <a:r>
                        <a:rPr sz="1100" b="1" spc="-30" dirty="0">
                          <a:latin typeface="Verdana"/>
                          <a:cs typeface="Verdana"/>
                        </a:rPr>
                        <a:t>-</a:t>
                      </a:r>
                      <a:r>
                        <a:rPr sz="1100" b="1" spc="-10" dirty="0">
                          <a:latin typeface="Verdana"/>
                          <a:cs typeface="Verdana"/>
                        </a:rPr>
                        <a:t>20,607.8</a:t>
                      </a:r>
                      <a:endParaRPr sz="1100">
                        <a:latin typeface="Verdana"/>
                        <a:cs typeface="Verdana"/>
                      </a:endParaRPr>
                    </a:p>
                  </a:txBody>
                  <a:tcPr marL="0" marR="0" marT="1143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spcBef>
                          <a:spcPts val="90"/>
                        </a:spcBef>
                      </a:pPr>
                      <a:endParaRPr sz="1100">
                        <a:latin typeface="Times New Roman"/>
                        <a:cs typeface="Times New Roman"/>
                      </a:endParaRPr>
                    </a:p>
                    <a:p>
                      <a:pPr algn="r">
                        <a:lnSpc>
                          <a:spcPts val="1265"/>
                        </a:lnSpc>
                      </a:pPr>
                      <a:r>
                        <a:rPr sz="1100" b="1" spc="-30" dirty="0">
                          <a:latin typeface="Verdana"/>
                          <a:cs typeface="Verdana"/>
                        </a:rPr>
                        <a:t>-</a:t>
                      </a:r>
                      <a:r>
                        <a:rPr sz="1100" b="1" spc="-10" dirty="0">
                          <a:latin typeface="Verdana"/>
                          <a:cs typeface="Verdana"/>
                        </a:rPr>
                        <a:t>23,133.4</a:t>
                      </a:r>
                      <a:endParaRPr sz="1100">
                        <a:latin typeface="Verdana"/>
                        <a:cs typeface="Verdana"/>
                      </a:endParaRPr>
                    </a:p>
                  </a:txBody>
                  <a:tcPr marL="0" marR="0" marT="1143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spcBef>
                          <a:spcPts val="90"/>
                        </a:spcBef>
                      </a:pPr>
                      <a:endParaRPr sz="1100">
                        <a:latin typeface="Times New Roman"/>
                        <a:cs typeface="Times New Roman"/>
                      </a:endParaRPr>
                    </a:p>
                    <a:p>
                      <a:pPr algn="r">
                        <a:lnSpc>
                          <a:spcPts val="1265"/>
                        </a:lnSpc>
                      </a:pPr>
                      <a:r>
                        <a:rPr sz="1100" b="1" spc="-30" dirty="0">
                          <a:latin typeface="Verdana"/>
                          <a:cs typeface="Verdana"/>
                        </a:rPr>
                        <a:t>-</a:t>
                      </a:r>
                      <a:r>
                        <a:rPr sz="1100" b="1" spc="-10" dirty="0">
                          <a:latin typeface="Verdana"/>
                          <a:cs typeface="Verdana"/>
                        </a:rPr>
                        <a:t>29,412.1</a:t>
                      </a:r>
                      <a:endParaRPr sz="1100">
                        <a:latin typeface="Verdana"/>
                        <a:cs typeface="Verdana"/>
                      </a:endParaRPr>
                    </a:p>
                  </a:txBody>
                  <a:tcPr marL="0" marR="0" marT="1143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10"/>
                  </a:ext>
                </a:extLst>
              </a:tr>
              <a:tr h="175260">
                <a:tc>
                  <a:txBody>
                    <a:bodyPr/>
                    <a:lstStyle/>
                    <a:p>
                      <a:pPr marL="73660">
                        <a:lnSpc>
                          <a:spcPts val="1210"/>
                        </a:lnSpc>
                        <a:spcBef>
                          <a:spcPts val="70"/>
                        </a:spcBef>
                      </a:pPr>
                      <a:r>
                        <a:rPr sz="1100" b="1" spc="-10" dirty="0">
                          <a:latin typeface="Verdana"/>
                          <a:cs typeface="Verdana"/>
                        </a:rPr>
                        <a:t>Financiamiento</a:t>
                      </a:r>
                      <a:endParaRPr sz="1100">
                        <a:latin typeface="Verdana"/>
                        <a:cs typeface="Verdana"/>
                      </a:endParaRPr>
                    </a:p>
                  </a:txBody>
                  <a:tcPr marL="0" marR="0" marT="889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gn="r">
                        <a:lnSpc>
                          <a:spcPts val="1260"/>
                        </a:lnSpc>
                        <a:spcBef>
                          <a:spcPts val="25"/>
                        </a:spcBef>
                      </a:pPr>
                      <a:r>
                        <a:rPr sz="1100" b="1" spc="-10" dirty="0">
                          <a:latin typeface="Verdana"/>
                          <a:cs typeface="Verdana"/>
                        </a:rPr>
                        <a:t>20,607.8</a:t>
                      </a:r>
                      <a:endParaRPr sz="1100">
                        <a:latin typeface="Verdana"/>
                        <a:cs typeface="Verdana"/>
                      </a:endParaRPr>
                    </a:p>
                  </a:txBody>
                  <a:tcPr marL="0" marR="0" marT="317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gn="r">
                        <a:lnSpc>
                          <a:spcPts val="1260"/>
                        </a:lnSpc>
                        <a:spcBef>
                          <a:spcPts val="25"/>
                        </a:spcBef>
                      </a:pPr>
                      <a:r>
                        <a:rPr sz="1100" b="1" spc="-10" dirty="0">
                          <a:latin typeface="Verdana"/>
                          <a:cs typeface="Verdana"/>
                        </a:rPr>
                        <a:t>21,993.8</a:t>
                      </a:r>
                      <a:endParaRPr sz="1100">
                        <a:latin typeface="Verdana"/>
                        <a:cs typeface="Verdana"/>
                      </a:endParaRPr>
                    </a:p>
                  </a:txBody>
                  <a:tcPr marL="0" marR="0" marT="317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gn="r">
                        <a:lnSpc>
                          <a:spcPts val="1260"/>
                        </a:lnSpc>
                        <a:spcBef>
                          <a:spcPts val="25"/>
                        </a:spcBef>
                      </a:pPr>
                      <a:r>
                        <a:rPr sz="1100" b="1" spc="-10" dirty="0">
                          <a:latin typeface="Verdana"/>
                          <a:cs typeface="Verdana"/>
                        </a:rPr>
                        <a:t>29,412.1</a:t>
                      </a:r>
                      <a:endParaRPr sz="1100">
                        <a:latin typeface="Verdana"/>
                        <a:cs typeface="Verdana"/>
                      </a:endParaRPr>
                    </a:p>
                  </a:txBody>
                  <a:tcPr marL="0" marR="0" marT="317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11"/>
                  </a:ext>
                </a:extLst>
              </a:tr>
              <a:tr h="175260">
                <a:tc>
                  <a:txBody>
                    <a:bodyPr/>
                    <a:lstStyle/>
                    <a:p>
                      <a:pPr marL="221615">
                        <a:lnSpc>
                          <a:spcPts val="1230"/>
                        </a:lnSpc>
                        <a:spcBef>
                          <a:spcPts val="55"/>
                        </a:spcBef>
                      </a:pPr>
                      <a:r>
                        <a:rPr sz="1100" b="1" spc="-10" dirty="0">
                          <a:latin typeface="Verdana"/>
                          <a:cs typeface="Verdana"/>
                        </a:rPr>
                        <a:t>Financiamiento</a:t>
                      </a:r>
                      <a:r>
                        <a:rPr sz="1100" b="1" spc="-5" dirty="0">
                          <a:latin typeface="Verdana"/>
                          <a:cs typeface="Verdana"/>
                        </a:rPr>
                        <a:t> </a:t>
                      </a:r>
                      <a:r>
                        <a:rPr sz="1100" b="1" dirty="0">
                          <a:latin typeface="Verdana"/>
                          <a:cs typeface="Verdana"/>
                        </a:rPr>
                        <a:t>Externo</a:t>
                      </a:r>
                      <a:r>
                        <a:rPr sz="1100" b="1" spc="-5" dirty="0">
                          <a:latin typeface="Verdana"/>
                          <a:cs typeface="Verdana"/>
                        </a:rPr>
                        <a:t> </a:t>
                      </a:r>
                      <a:r>
                        <a:rPr sz="1100" b="1" spc="-20" dirty="0">
                          <a:latin typeface="Verdana"/>
                          <a:cs typeface="Verdana"/>
                        </a:rPr>
                        <a:t>Neto</a:t>
                      </a:r>
                      <a:endParaRPr sz="1100">
                        <a:latin typeface="Verdana"/>
                        <a:cs typeface="Verdana"/>
                      </a:endParaRPr>
                    </a:p>
                  </a:txBody>
                  <a:tcPr marL="0" marR="0" marT="698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R="2540" algn="r">
                        <a:lnSpc>
                          <a:spcPts val="1230"/>
                        </a:lnSpc>
                        <a:spcBef>
                          <a:spcPts val="55"/>
                        </a:spcBef>
                      </a:pPr>
                      <a:r>
                        <a:rPr sz="1100" b="1" spc="-10" dirty="0">
                          <a:latin typeface="Verdana"/>
                          <a:cs typeface="Verdana"/>
                        </a:rPr>
                        <a:t>-1,277.6</a:t>
                      </a:r>
                      <a:endParaRPr sz="1100">
                        <a:latin typeface="Verdana"/>
                        <a:cs typeface="Verdana"/>
                      </a:endParaRPr>
                    </a:p>
                  </a:txBody>
                  <a:tcPr marL="0" marR="0" marT="698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R="2540" algn="r">
                        <a:lnSpc>
                          <a:spcPts val="1230"/>
                        </a:lnSpc>
                        <a:spcBef>
                          <a:spcPts val="55"/>
                        </a:spcBef>
                      </a:pPr>
                      <a:r>
                        <a:rPr sz="1100" b="1" spc="-10" dirty="0">
                          <a:latin typeface="Verdana"/>
                          <a:cs typeface="Verdana"/>
                        </a:rPr>
                        <a:t>-346.7</a:t>
                      </a:r>
                      <a:endParaRPr sz="1100">
                        <a:latin typeface="Verdana"/>
                        <a:cs typeface="Verdana"/>
                      </a:endParaRPr>
                    </a:p>
                  </a:txBody>
                  <a:tcPr marL="0" marR="0" marT="698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R="2540" algn="r">
                        <a:lnSpc>
                          <a:spcPts val="1230"/>
                        </a:lnSpc>
                        <a:spcBef>
                          <a:spcPts val="55"/>
                        </a:spcBef>
                      </a:pPr>
                      <a:r>
                        <a:rPr sz="1100" b="1" spc="-10" dirty="0">
                          <a:latin typeface="Verdana"/>
                          <a:cs typeface="Verdana"/>
                        </a:rPr>
                        <a:t>-1,277.2</a:t>
                      </a:r>
                      <a:endParaRPr sz="1100">
                        <a:latin typeface="Verdana"/>
                        <a:cs typeface="Verdana"/>
                      </a:endParaRPr>
                    </a:p>
                  </a:txBody>
                  <a:tcPr marL="0" marR="0" marT="698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12"/>
                  </a:ext>
                </a:extLst>
              </a:tr>
              <a:tr h="180975">
                <a:tc>
                  <a:txBody>
                    <a:bodyPr/>
                    <a:lstStyle/>
                    <a:p>
                      <a:pPr marL="369570">
                        <a:lnSpc>
                          <a:spcPts val="1240"/>
                        </a:lnSpc>
                        <a:spcBef>
                          <a:spcPts val="85"/>
                        </a:spcBef>
                      </a:pPr>
                      <a:r>
                        <a:rPr sz="1100" spc="-10" dirty="0">
                          <a:latin typeface="Verdana"/>
                          <a:cs typeface="Verdana"/>
                        </a:rPr>
                        <a:t>Desembolsos</a:t>
                      </a:r>
                      <a:endParaRPr sz="1100">
                        <a:latin typeface="Verdana"/>
                        <a:cs typeface="Verdana"/>
                      </a:endParaRPr>
                    </a:p>
                  </a:txBody>
                  <a:tcPr marL="0" marR="0" marT="1079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R="1905" algn="r">
                        <a:lnSpc>
                          <a:spcPts val="1215"/>
                        </a:lnSpc>
                        <a:spcBef>
                          <a:spcPts val="110"/>
                        </a:spcBef>
                      </a:pPr>
                      <a:r>
                        <a:rPr sz="1100" spc="-10" dirty="0">
                          <a:latin typeface="Verdana"/>
                          <a:cs typeface="Verdana"/>
                        </a:rPr>
                        <a:t>3,096.7</a:t>
                      </a:r>
                      <a:endParaRPr sz="1100">
                        <a:latin typeface="Verdana"/>
                        <a:cs typeface="Verdana"/>
                      </a:endParaRPr>
                    </a:p>
                  </a:txBody>
                  <a:tcPr marL="0" marR="0" marT="1397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R="1905" algn="r">
                        <a:lnSpc>
                          <a:spcPts val="1215"/>
                        </a:lnSpc>
                        <a:spcBef>
                          <a:spcPts val="110"/>
                        </a:spcBef>
                      </a:pPr>
                      <a:r>
                        <a:rPr sz="1100" spc="-10" dirty="0">
                          <a:latin typeface="Verdana"/>
                          <a:cs typeface="Verdana"/>
                        </a:rPr>
                        <a:t>3,096.7</a:t>
                      </a:r>
                      <a:endParaRPr sz="1100">
                        <a:latin typeface="Verdana"/>
                        <a:cs typeface="Verdana"/>
                      </a:endParaRPr>
                    </a:p>
                  </a:txBody>
                  <a:tcPr marL="0" marR="0" marT="1397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R="1905" algn="r">
                        <a:lnSpc>
                          <a:spcPts val="1215"/>
                        </a:lnSpc>
                        <a:spcBef>
                          <a:spcPts val="110"/>
                        </a:spcBef>
                      </a:pPr>
                      <a:r>
                        <a:rPr sz="1100" spc="-10" dirty="0">
                          <a:latin typeface="Verdana"/>
                          <a:cs typeface="Verdana"/>
                        </a:rPr>
                        <a:t>2,406.2</a:t>
                      </a:r>
                      <a:endParaRPr sz="1100">
                        <a:latin typeface="Verdana"/>
                        <a:cs typeface="Verdana"/>
                      </a:endParaRPr>
                    </a:p>
                  </a:txBody>
                  <a:tcPr marL="0" marR="0" marT="1397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13"/>
                  </a:ext>
                </a:extLst>
              </a:tr>
              <a:tr h="175260">
                <a:tc>
                  <a:txBody>
                    <a:bodyPr/>
                    <a:lstStyle/>
                    <a:p>
                      <a:pPr marL="369570">
                        <a:lnSpc>
                          <a:spcPts val="1210"/>
                        </a:lnSpc>
                        <a:spcBef>
                          <a:spcPts val="75"/>
                        </a:spcBef>
                      </a:pPr>
                      <a:r>
                        <a:rPr sz="1100" spc="-10" dirty="0">
                          <a:latin typeface="Verdana"/>
                          <a:cs typeface="Verdana"/>
                        </a:rPr>
                        <a:t>Amortizaciones</a:t>
                      </a:r>
                      <a:endParaRPr sz="1100">
                        <a:latin typeface="Verdana"/>
                        <a:cs typeface="Verdana"/>
                      </a:endParaRPr>
                    </a:p>
                  </a:txBody>
                  <a:tcPr marL="0" marR="0" marT="952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R="1905" algn="r">
                        <a:lnSpc>
                          <a:spcPts val="1210"/>
                        </a:lnSpc>
                        <a:spcBef>
                          <a:spcPts val="75"/>
                        </a:spcBef>
                      </a:pPr>
                      <a:r>
                        <a:rPr sz="1100" spc="-10" dirty="0">
                          <a:latin typeface="Verdana"/>
                          <a:cs typeface="Verdana"/>
                        </a:rPr>
                        <a:t>4,374.4</a:t>
                      </a:r>
                      <a:endParaRPr sz="1100">
                        <a:latin typeface="Verdana"/>
                        <a:cs typeface="Verdana"/>
                      </a:endParaRPr>
                    </a:p>
                  </a:txBody>
                  <a:tcPr marL="0" marR="0" marT="952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R="1905" algn="r">
                        <a:lnSpc>
                          <a:spcPts val="1210"/>
                        </a:lnSpc>
                        <a:spcBef>
                          <a:spcPts val="75"/>
                        </a:spcBef>
                      </a:pPr>
                      <a:r>
                        <a:rPr sz="1100" spc="-10" dirty="0">
                          <a:latin typeface="Verdana"/>
                          <a:cs typeface="Verdana"/>
                        </a:rPr>
                        <a:t>3,443.4</a:t>
                      </a:r>
                      <a:endParaRPr sz="1100">
                        <a:latin typeface="Verdana"/>
                        <a:cs typeface="Verdana"/>
                      </a:endParaRPr>
                    </a:p>
                  </a:txBody>
                  <a:tcPr marL="0" marR="0" marT="952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R="1905" algn="r">
                        <a:lnSpc>
                          <a:spcPts val="1210"/>
                        </a:lnSpc>
                        <a:spcBef>
                          <a:spcPts val="75"/>
                        </a:spcBef>
                      </a:pPr>
                      <a:r>
                        <a:rPr sz="1100" spc="-10" dirty="0">
                          <a:latin typeface="Verdana"/>
                          <a:cs typeface="Verdana"/>
                        </a:rPr>
                        <a:t>3,683.5</a:t>
                      </a:r>
                      <a:endParaRPr sz="1100">
                        <a:latin typeface="Verdana"/>
                        <a:cs typeface="Verdana"/>
                      </a:endParaRPr>
                    </a:p>
                  </a:txBody>
                  <a:tcPr marL="0" marR="0" marT="952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14"/>
                  </a:ext>
                </a:extLst>
              </a:tr>
              <a:tr h="175260">
                <a:tc>
                  <a:txBody>
                    <a:bodyPr/>
                    <a:lstStyle/>
                    <a:p>
                      <a:pPr marL="221615">
                        <a:lnSpc>
                          <a:spcPts val="1225"/>
                        </a:lnSpc>
                        <a:spcBef>
                          <a:spcPts val="55"/>
                        </a:spcBef>
                      </a:pPr>
                      <a:r>
                        <a:rPr sz="1100" b="1" spc="-10" dirty="0">
                          <a:latin typeface="Verdana"/>
                          <a:cs typeface="Verdana"/>
                        </a:rPr>
                        <a:t>Financiamiento</a:t>
                      </a:r>
                      <a:r>
                        <a:rPr sz="1100" b="1" spc="-5" dirty="0">
                          <a:latin typeface="Verdana"/>
                          <a:cs typeface="Verdana"/>
                        </a:rPr>
                        <a:t> </a:t>
                      </a:r>
                      <a:r>
                        <a:rPr sz="1100" b="1" dirty="0">
                          <a:latin typeface="Verdana"/>
                          <a:cs typeface="Verdana"/>
                        </a:rPr>
                        <a:t>Interno</a:t>
                      </a:r>
                      <a:r>
                        <a:rPr sz="1100" b="1" spc="-5" dirty="0">
                          <a:latin typeface="Verdana"/>
                          <a:cs typeface="Verdana"/>
                        </a:rPr>
                        <a:t> </a:t>
                      </a:r>
                      <a:r>
                        <a:rPr sz="1100" b="1" spc="-20" dirty="0">
                          <a:latin typeface="Verdana"/>
                          <a:cs typeface="Verdana"/>
                        </a:rPr>
                        <a:t>Neto</a:t>
                      </a:r>
                      <a:endParaRPr sz="1100">
                        <a:latin typeface="Verdana"/>
                        <a:cs typeface="Verdana"/>
                      </a:endParaRPr>
                    </a:p>
                  </a:txBody>
                  <a:tcPr marL="0" marR="0" marT="698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R="2540" algn="r">
                        <a:lnSpc>
                          <a:spcPts val="1225"/>
                        </a:lnSpc>
                        <a:spcBef>
                          <a:spcPts val="55"/>
                        </a:spcBef>
                      </a:pPr>
                      <a:r>
                        <a:rPr sz="1100" b="1" spc="-10" dirty="0">
                          <a:latin typeface="Verdana"/>
                          <a:cs typeface="Verdana"/>
                        </a:rPr>
                        <a:t>12,720.6</a:t>
                      </a:r>
                      <a:endParaRPr sz="1100">
                        <a:latin typeface="Verdana"/>
                        <a:cs typeface="Verdana"/>
                      </a:endParaRPr>
                    </a:p>
                  </a:txBody>
                  <a:tcPr marL="0" marR="0" marT="698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R="2540" algn="r">
                        <a:lnSpc>
                          <a:spcPts val="1225"/>
                        </a:lnSpc>
                        <a:spcBef>
                          <a:spcPts val="55"/>
                        </a:spcBef>
                      </a:pPr>
                      <a:r>
                        <a:rPr sz="1100" b="1" spc="-10" dirty="0">
                          <a:latin typeface="Verdana"/>
                          <a:cs typeface="Verdana"/>
                        </a:rPr>
                        <a:t>12,720.6</a:t>
                      </a:r>
                      <a:endParaRPr sz="1100">
                        <a:latin typeface="Verdana"/>
                        <a:cs typeface="Verdana"/>
                      </a:endParaRPr>
                    </a:p>
                  </a:txBody>
                  <a:tcPr marL="0" marR="0" marT="698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R="2540" algn="r">
                        <a:lnSpc>
                          <a:spcPts val="1225"/>
                        </a:lnSpc>
                        <a:spcBef>
                          <a:spcPts val="55"/>
                        </a:spcBef>
                      </a:pPr>
                      <a:r>
                        <a:rPr sz="1100" b="1" spc="-10" dirty="0">
                          <a:latin typeface="Verdana"/>
                          <a:cs typeface="Verdana"/>
                        </a:rPr>
                        <a:t>25,104.2</a:t>
                      </a:r>
                      <a:endParaRPr sz="1100">
                        <a:latin typeface="Verdana"/>
                        <a:cs typeface="Verdana"/>
                      </a:endParaRPr>
                    </a:p>
                  </a:txBody>
                  <a:tcPr marL="0" marR="0" marT="698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15"/>
                  </a:ext>
                </a:extLst>
              </a:tr>
              <a:tr h="180975">
                <a:tc>
                  <a:txBody>
                    <a:bodyPr/>
                    <a:lstStyle/>
                    <a:p>
                      <a:pPr marL="369570">
                        <a:lnSpc>
                          <a:spcPts val="1240"/>
                        </a:lnSpc>
                        <a:spcBef>
                          <a:spcPts val="90"/>
                        </a:spcBef>
                      </a:pPr>
                      <a:r>
                        <a:rPr sz="1100" spc="-10" dirty="0">
                          <a:latin typeface="Verdana"/>
                          <a:cs typeface="Verdana"/>
                        </a:rPr>
                        <a:t>Negociación</a:t>
                      </a:r>
                      <a:endParaRPr sz="1100">
                        <a:latin typeface="Verdana"/>
                        <a:cs typeface="Verdana"/>
                      </a:endParaRPr>
                    </a:p>
                  </a:txBody>
                  <a:tcPr marL="0" marR="0" marT="1143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R="1905" algn="r">
                        <a:lnSpc>
                          <a:spcPts val="1215"/>
                        </a:lnSpc>
                        <a:spcBef>
                          <a:spcPts val="110"/>
                        </a:spcBef>
                      </a:pPr>
                      <a:r>
                        <a:rPr sz="1100" spc="-10" dirty="0">
                          <a:latin typeface="Verdana"/>
                          <a:cs typeface="Verdana"/>
                        </a:rPr>
                        <a:t>12,775.1</a:t>
                      </a:r>
                      <a:endParaRPr sz="1100">
                        <a:latin typeface="Verdana"/>
                        <a:cs typeface="Verdana"/>
                      </a:endParaRPr>
                    </a:p>
                  </a:txBody>
                  <a:tcPr marL="0" marR="0" marT="1397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R="1905" algn="r">
                        <a:lnSpc>
                          <a:spcPts val="1215"/>
                        </a:lnSpc>
                        <a:spcBef>
                          <a:spcPts val="110"/>
                        </a:spcBef>
                      </a:pPr>
                      <a:r>
                        <a:rPr sz="1100" spc="-10" dirty="0">
                          <a:latin typeface="Verdana"/>
                          <a:cs typeface="Verdana"/>
                        </a:rPr>
                        <a:t>12,775.1</a:t>
                      </a:r>
                      <a:endParaRPr sz="1100">
                        <a:latin typeface="Verdana"/>
                        <a:cs typeface="Verdana"/>
                      </a:endParaRPr>
                    </a:p>
                  </a:txBody>
                  <a:tcPr marL="0" marR="0" marT="1397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R="1905" algn="r">
                        <a:lnSpc>
                          <a:spcPts val="1215"/>
                        </a:lnSpc>
                        <a:spcBef>
                          <a:spcPts val="110"/>
                        </a:spcBef>
                      </a:pPr>
                      <a:r>
                        <a:rPr sz="1100" spc="-10" dirty="0">
                          <a:latin typeface="Verdana"/>
                          <a:cs typeface="Verdana"/>
                        </a:rPr>
                        <a:t>25,104.2</a:t>
                      </a:r>
                      <a:endParaRPr sz="1100">
                        <a:latin typeface="Verdana"/>
                        <a:cs typeface="Verdana"/>
                      </a:endParaRPr>
                    </a:p>
                  </a:txBody>
                  <a:tcPr marL="0" marR="0" marT="1397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16"/>
                  </a:ext>
                </a:extLst>
              </a:tr>
              <a:tr h="175260">
                <a:tc>
                  <a:txBody>
                    <a:bodyPr/>
                    <a:lstStyle/>
                    <a:p>
                      <a:pPr marL="369570">
                        <a:lnSpc>
                          <a:spcPts val="1210"/>
                        </a:lnSpc>
                        <a:spcBef>
                          <a:spcPts val="75"/>
                        </a:spcBef>
                      </a:pPr>
                      <a:r>
                        <a:rPr sz="1100" spc="-10" dirty="0">
                          <a:latin typeface="Verdana"/>
                          <a:cs typeface="Verdana"/>
                        </a:rPr>
                        <a:t>Amortizaciones</a:t>
                      </a:r>
                      <a:endParaRPr sz="1100">
                        <a:latin typeface="Verdana"/>
                        <a:cs typeface="Verdana"/>
                      </a:endParaRPr>
                    </a:p>
                  </a:txBody>
                  <a:tcPr marL="0" marR="0" marT="952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R="1905" algn="r">
                        <a:lnSpc>
                          <a:spcPts val="1210"/>
                        </a:lnSpc>
                        <a:spcBef>
                          <a:spcPts val="75"/>
                        </a:spcBef>
                      </a:pPr>
                      <a:r>
                        <a:rPr sz="1100" spc="-20" dirty="0">
                          <a:latin typeface="Verdana"/>
                          <a:cs typeface="Verdana"/>
                        </a:rPr>
                        <a:t>54.5</a:t>
                      </a:r>
                      <a:endParaRPr sz="1100">
                        <a:latin typeface="Verdana"/>
                        <a:cs typeface="Verdana"/>
                      </a:endParaRPr>
                    </a:p>
                  </a:txBody>
                  <a:tcPr marL="0" marR="0" marT="952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R="1905" algn="r">
                        <a:lnSpc>
                          <a:spcPts val="1210"/>
                        </a:lnSpc>
                        <a:spcBef>
                          <a:spcPts val="75"/>
                        </a:spcBef>
                      </a:pPr>
                      <a:r>
                        <a:rPr sz="1100" spc="-20" dirty="0">
                          <a:latin typeface="Verdana"/>
                          <a:cs typeface="Verdana"/>
                        </a:rPr>
                        <a:t>54.5</a:t>
                      </a:r>
                      <a:endParaRPr sz="1100">
                        <a:latin typeface="Verdana"/>
                        <a:cs typeface="Verdana"/>
                      </a:endParaRPr>
                    </a:p>
                  </a:txBody>
                  <a:tcPr marL="0" marR="0" marT="952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17"/>
                  </a:ext>
                </a:extLst>
              </a:tr>
              <a:tr h="175260">
                <a:tc>
                  <a:txBody>
                    <a:bodyPr/>
                    <a:lstStyle/>
                    <a:p>
                      <a:pPr marL="221615">
                        <a:lnSpc>
                          <a:spcPts val="1225"/>
                        </a:lnSpc>
                        <a:spcBef>
                          <a:spcPts val="55"/>
                        </a:spcBef>
                      </a:pPr>
                      <a:r>
                        <a:rPr sz="1100" b="1" dirty="0">
                          <a:latin typeface="Verdana"/>
                          <a:cs typeface="Verdana"/>
                        </a:rPr>
                        <a:t>Otras</a:t>
                      </a:r>
                      <a:r>
                        <a:rPr sz="1100" b="1" spc="-35" dirty="0">
                          <a:latin typeface="Verdana"/>
                          <a:cs typeface="Verdana"/>
                        </a:rPr>
                        <a:t> </a:t>
                      </a:r>
                      <a:r>
                        <a:rPr sz="1100" b="1" dirty="0">
                          <a:latin typeface="Verdana"/>
                          <a:cs typeface="Verdana"/>
                        </a:rPr>
                        <a:t>Fuentes</a:t>
                      </a:r>
                      <a:r>
                        <a:rPr sz="1100" b="1" spc="-35" dirty="0">
                          <a:latin typeface="Verdana"/>
                          <a:cs typeface="Verdana"/>
                        </a:rPr>
                        <a:t> </a:t>
                      </a:r>
                      <a:r>
                        <a:rPr sz="1100" b="1" dirty="0">
                          <a:latin typeface="Verdana"/>
                          <a:cs typeface="Verdana"/>
                        </a:rPr>
                        <a:t>de</a:t>
                      </a:r>
                      <a:r>
                        <a:rPr sz="1100" b="1" spc="-40" dirty="0">
                          <a:latin typeface="Verdana"/>
                          <a:cs typeface="Verdana"/>
                        </a:rPr>
                        <a:t> </a:t>
                      </a:r>
                      <a:r>
                        <a:rPr sz="1100" b="1" spc="-10" dirty="0">
                          <a:latin typeface="Verdana"/>
                          <a:cs typeface="Verdana"/>
                        </a:rPr>
                        <a:t>Financiamiento</a:t>
                      </a:r>
                      <a:endParaRPr sz="1100">
                        <a:latin typeface="Verdana"/>
                        <a:cs typeface="Verdana"/>
                      </a:endParaRPr>
                    </a:p>
                  </a:txBody>
                  <a:tcPr marL="0" marR="0" marT="698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R="2540" algn="r">
                        <a:lnSpc>
                          <a:spcPts val="1225"/>
                        </a:lnSpc>
                        <a:spcBef>
                          <a:spcPts val="55"/>
                        </a:spcBef>
                      </a:pPr>
                      <a:r>
                        <a:rPr sz="1100" b="1" spc="-10" dirty="0">
                          <a:latin typeface="Verdana"/>
                          <a:cs typeface="Verdana"/>
                        </a:rPr>
                        <a:t>9,164.8</a:t>
                      </a:r>
                      <a:endParaRPr sz="1100">
                        <a:latin typeface="Verdana"/>
                        <a:cs typeface="Verdana"/>
                      </a:endParaRPr>
                    </a:p>
                  </a:txBody>
                  <a:tcPr marL="0" marR="0" marT="698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R="2540" algn="r">
                        <a:lnSpc>
                          <a:spcPts val="1225"/>
                        </a:lnSpc>
                        <a:spcBef>
                          <a:spcPts val="55"/>
                        </a:spcBef>
                      </a:pPr>
                      <a:r>
                        <a:rPr sz="1100" b="1" spc="-10" dirty="0">
                          <a:latin typeface="Verdana"/>
                          <a:cs typeface="Verdana"/>
                        </a:rPr>
                        <a:t>10,759.5</a:t>
                      </a:r>
                      <a:endParaRPr sz="1100">
                        <a:latin typeface="Verdana"/>
                        <a:cs typeface="Verdana"/>
                      </a:endParaRPr>
                    </a:p>
                  </a:txBody>
                  <a:tcPr marL="0" marR="0" marT="698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R="2540" algn="r">
                        <a:lnSpc>
                          <a:spcPts val="1225"/>
                        </a:lnSpc>
                        <a:spcBef>
                          <a:spcPts val="55"/>
                        </a:spcBef>
                      </a:pPr>
                      <a:r>
                        <a:rPr sz="1100" b="1" spc="-10" dirty="0">
                          <a:latin typeface="Verdana"/>
                          <a:cs typeface="Verdana"/>
                        </a:rPr>
                        <a:t>5,585.1</a:t>
                      </a:r>
                      <a:endParaRPr sz="1100">
                        <a:latin typeface="Verdana"/>
                        <a:cs typeface="Verdana"/>
                      </a:endParaRPr>
                    </a:p>
                  </a:txBody>
                  <a:tcPr marL="0" marR="0" marT="698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18"/>
                  </a:ext>
                </a:extLst>
              </a:tr>
              <a:tr h="180975">
                <a:tc>
                  <a:txBody>
                    <a:bodyPr/>
                    <a:lstStyle/>
                    <a:p>
                      <a:pPr marL="369570">
                        <a:lnSpc>
                          <a:spcPts val="1240"/>
                        </a:lnSpc>
                        <a:spcBef>
                          <a:spcPts val="90"/>
                        </a:spcBef>
                      </a:pPr>
                      <a:r>
                        <a:rPr sz="1100" dirty="0">
                          <a:latin typeface="Verdana"/>
                          <a:cs typeface="Verdana"/>
                        </a:rPr>
                        <a:t>Disminución</a:t>
                      </a:r>
                      <a:r>
                        <a:rPr sz="1100" spc="-20" dirty="0">
                          <a:latin typeface="Verdana"/>
                          <a:cs typeface="Verdana"/>
                        </a:rPr>
                        <a:t> </a:t>
                      </a:r>
                      <a:r>
                        <a:rPr sz="1100" dirty="0">
                          <a:latin typeface="Verdana"/>
                          <a:cs typeface="Verdana"/>
                        </a:rPr>
                        <a:t>de</a:t>
                      </a:r>
                      <a:r>
                        <a:rPr sz="1100" spc="-30" dirty="0">
                          <a:latin typeface="Verdana"/>
                          <a:cs typeface="Verdana"/>
                        </a:rPr>
                        <a:t> </a:t>
                      </a:r>
                      <a:r>
                        <a:rPr sz="1100" dirty="0">
                          <a:latin typeface="Verdana"/>
                          <a:cs typeface="Verdana"/>
                        </a:rPr>
                        <a:t>Caja</a:t>
                      </a:r>
                      <a:r>
                        <a:rPr sz="1100" spc="-25" dirty="0">
                          <a:latin typeface="Verdana"/>
                          <a:cs typeface="Verdana"/>
                        </a:rPr>
                        <a:t> </a:t>
                      </a:r>
                      <a:r>
                        <a:rPr sz="1100" dirty="0">
                          <a:latin typeface="Verdana"/>
                          <a:cs typeface="Verdana"/>
                        </a:rPr>
                        <a:t>y</a:t>
                      </a:r>
                      <a:r>
                        <a:rPr sz="1100" spc="-20" dirty="0">
                          <a:latin typeface="Verdana"/>
                          <a:cs typeface="Verdana"/>
                        </a:rPr>
                        <a:t> </a:t>
                      </a:r>
                      <a:r>
                        <a:rPr sz="1100" spc="-10" dirty="0">
                          <a:latin typeface="Verdana"/>
                          <a:cs typeface="Verdana"/>
                        </a:rPr>
                        <a:t>Bancos</a:t>
                      </a:r>
                      <a:endParaRPr sz="1100">
                        <a:latin typeface="Verdana"/>
                        <a:cs typeface="Verdana"/>
                      </a:endParaRPr>
                    </a:p>
                  </a:txBody>
                  <a:tcPr marL="0" marR="0" marT="1143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R="1905" algn="r">
                        <a:lnSpc>
                          <a:spcPts val="1215"/>
                        </a:lnSpc>
                        <a:spcBef>
                          <a:spcPts val="110"/>
                        </a:spcBef>
                      </a:pPr>
                      <a:r>
                        <a:rPr sz="1100" spc="-10" dirty="0">
                          <a:latin typeface="Verdana"/>
                          <a:cs typeface="Verdana"/>
                        </a:rPr>
                        <a:t>9,164.8</a:t>
                      </a:r>
                      <a:endParaRPr sz="1100">
                        <a:latin typeface="Verdana"/>
                        <a:cs typeface="Verdana"/>
                      </a:endParaRPr>
                    </a:p>
                  </a:txBody>
                  <a:tcPr marL="0" marR="0" marT="1397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R="1905" algn="r">
                        <a:lnSpc>
                          <a:spcPts val="1215"/>
                        </a:lnSpc>
                        <a:spcBef>
                          <a:spcPts val="110"/>
                        </a:spcBef>
                      </a:pPr>
                      <a:r>
                        <a:rPr sz="1100" spc="-10" dirty="0">
                          <a:latin typeface="Verdana"/>
                          <a:cs typeface="Verdana"/>
                        </a:rPr>
                        <a:t>10,759.5</a:t>
                      </a:r>
                      <a:endParaRPr sz="1100">
                        <a:latin typeface="Verdana"/>
                        <a:cs typeface="Verdana"/>
                      </a:endParaRPr>
                    </a:p>
                  </a:txBody>
                  <a:tcPr marL="0" marR="0" marT="1397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R="1905" algn="r">
                        <a:lnSpc>
                          <a:spcPts val="1215"/>
                        </a:lnSpc>
                        <a:spcBef>
                          <a:spcPts val="110"/>
                        </a:spcBef>
                      </a:pPr>
                      <a:r>
                        <a:rPr sz="1100" spc="-10" dirty="0">
                          <a:latin typeface="Verdana"/>
                          <a:cs typeface="Verdana"/>
                        </a:rPr>
                        <a:t>5,585.1</a:t>
                      </a:r>
                      <a:endParaRPr sz="1100">
                        <a:latin typeface="Verdana"/>
                        <a:cs typeface="Verdana"/>
                      </a:endParaRPr>
                    </a:p>
                  </a:txBody>
                  <a:tcPr marL="0" marR="0" marT="1397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19"/>
                  </a:ext>
                </a:extLst>
              </a:tr>
              <a:tr h="175260">
                <a:tc>
                  <a:txBody>
                    <a:bodyPr/>
                    <a:lstStyle/>
                    <a:p>
                      <a:pPr>
                        <a:lnSpc>
                          <a:spcPct val="100000"/>
                        </a:lnSpc>
                      </a:pPr>
                      <a:endParaRPr sz="100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20"/>
                  </a:ext>
                </a:extLst>
              </a:tr>
              <a:tr h="180975">
                <a:tc>
                  <a:txBody>
                    <a:bodyPr/>
                    <a:lstStyle/>
                    <a:p>
                      <a:pPr marL="221615">
                        <a:lnSpc>
                          <a:spcPts val="1245"/>
                        </a:lnSpc>
                        <a:spcBef>
                          <a:spcPts val="80"/>
                        </a:spcBef>
                      </a:pPr>
                      <a:r>
                        <a:rPr sz="1100" b="1" dirty="0">
                          <a:latin typeface="Verdana"/>
                          <a:cs typeface="Verdana"/>
                        </a:rPr>
                        <a:t>Presupuesto</a:t>
                      </a:r>
                      <a:r>
                        <a:rPr sz="1100" b="1" spc="-50" dirty="0">
                          <a:latin typeface="Verdana"/>
                          <a:cs typeface="Verdana"/>
                        </a:rPr>
                        <a:t> </a:t>
                      </a:r>
                      <a:r>
                        <a:rPr sz="1100" b="1" dirty="0">
                          <a:latin typeface="Verdana"/>
                          <a:cs typeface="Verdana"/>
                        </a:rPr>
                        <a:t>como</a:t>
                      </a:r>
                      <a:r>
                        <a:rPr sz="1100" b="1" spc="-50" dirty="0">
                          <a:latin typeface="Verdana"/>
                          <a:cs typeface="Verdana"/>
                        </a:rPr>
                        <a:t> </a:t>
                      </a:r>
                      <a:r>
                        <a:rPr sz="1100" b="1" dirty="0">
                          <a:latin typeface="Verdana"/>
                          <a:cs typeface="Verdana"/>
                        </a:rPr>
                        <a:t>Porcentaje</a:t>
                      </a:r>
                      <a:r>
                        <a:rPr sz="1100" b="1" spc="-50" dirty="0">
                          <a:latin typeface="Verdana"/>
                          <a:cs typeface="Verdana"/>
                        </a:rPr>
                        <a:t> </a:t>
                      </a:r>
                      <a:r>
                        <a:rPr sz="1100" b="1" dirty="0">
                          <a:latin typeface="Verdana"/>
                          <a:cs typeface="Verdana"/>
                        </a:rPr>
                        <a:t>del</a:t>
                      </a:r>
                      <a:r>
                        <a:rPr sz="1100" b="1" spc="-45" dirty="0">
                          <a:latin typeface="Verdana"/>
                          <a:cs typeface="Verdana"/>
                        </a:rPr>
                        <a:t> </a:t>
                      </a:r>
                      <a:r>
                        <a:rPr sz="1100" b="1" spc="-25" dirty="0">
                          <a:latin typeface="Verdana"/>
                          <a:cs typeface="Verdana"/>
                        </a:rPr>
                        <a:t>PIB</a:t>
                      </a:r>
                      <a:endParaRPr sz="1100">
                        <a:latin typeface="Verdana"/>
                        <a:cs typeface="Verdana"/>
                      </a:endParaRPr>
                    </a:p>
                  </a:txBody>
                  <a:tcPr marL="0" marR="0" marT="1016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R="2540" algn="r">
                        <a:lnSpc>
                          <a:spcPts val="1220"/>
                        </a:lnSpc>
                        <a:spcBef>
                          <a:spcPts val="105"/>
                        </a:spcBef>
                      </a:pPr>
                      <a:r>
                        <a:rPr sz="1100" b="1" spc="-20" dirty="0">
                          <a:latin typeface="Verdana"/>
                          <a:cs typeface="Verdana"/>
                        </a:rPr>
                        <a:t>13.3</a:t>
                      </a:r>
                      <a:endParaRPr sz="1100">
                        <a:latin typeface="Verdana"/>
                        <a:cs typeface="Verdana"/>
                      </a:endParaRPr>
                    </a:p>
                  </a:txBody>
                  <a:tcPr marL="0" marR="0" marT="1333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R="2540" algn="r">
                        <a:lnSpc>
                          <a:spcPts val="1220"/>
                        </a:lnSpc>
                        <a:spcBef>
                          <a:spcPts val="105"/>
                        </a:spcBef>
                      </a:pPr>
                      <a:r>
                        <a:rPr sz="1100" b="1" spc="-20" dirty="0">
                          <a:latin typeface="Verdana"/>
                          <a:cs typeface="Verdana"/>
                        </a:rPr>
                        <a:t>15.0</a:t>
                      </a:r>
                      <a:endParaRPr sz="1100">
                        <a:latin typeface="Verdana"/>
                        <a:cs typeface="Verdana"/>
                      </a:endParaRPr>
                    </a:p>
                  </a:txBody>
                  <a:tcPr marL="0" marR="0" marT="1333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R="2540" algn="r">
                        <a:lnSpc>
                          <a:spcPts val="1220"/>
                        </a:lnSpc>
                        <a:spcBef>
                          <a:spcPts val="105"/>
                        </a:spcBef>
                      </a:pPr>
                      <a:r>
                        <a:rPr sz="1100" b="1" spc="-20" dirty="0">
                          <a:latin typeface="Verdana"/>
                          <a:cs typeface="Verdana"/>
                        </a:rPr>
                        <a:t>15.8</a:t>
                      </a:r>
                      <a:endParaRPr sz="1100">
                        <a:latin typeface="Verdana"/>
                        <a:cs typeface="Verdana"/>
                      </a:endParaRPr>
                    </a:p>
                  </a:txBody>
                  <a:tcPr marL="0" marR="0" marT="1333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21"/>
                  </a:ext>
                </a:extLst>
              </a:tr>
              <a:tr h="180975">
                <a:tc>
                  <a:txBody>
                    <a:bodyPr/>
                    <a:lstStyle/>
                    <a:p>
                      <a:pPr marL="73660">
                        <a:lnSpc>
                          <a:spcPts val="1235"/>
                        </a:lnSpc>
                        <a:spcBef>
                          <a:spcPts val="95"/>
                        </a:spcBef>
                      </a:pPr>
                      <a:r>
                        <a:rPr sz="1100" b="1" dirty="0">
                          <a:latin typeface="Verdana"/>
                          <a:cs typeface="Verdana"/>
                        </a:rPr>
                        <a:t>Producto</a:t>
                      </a:r>
                      <a:r>
                        <a:rPr sz="1100" b="1" spc="-45" dirty="0">
                          <a:latin typeface="Verdana"/>
                          <a:cs typeface="Verdana"/>
                        </a:rPr>
                        <a:t> </a:t>
                      </a:r>
                      <a:r>
                        <a:rPr sz="1100" b="1" dirty="0">
                          <a:latin typeface="Verdana"/>
                          <a:cs typeface="Verdana"/>
                        </a:rPr>
                        <a:t>Interno</a:t>
                      </a:r>
                      <a:r>
                        <a:rPr sz="1100" b="1" spc="-45" dirty="0">
                          <a:latin typeface="Verdana"/>
                          <a:cs typeface="Verdana"/>
                        </a:rPr>
                        <a:t> </a:t>
                      </a:r>
                      <a:r>
                        <a:rPr sz="1100" b="1" dirty="0">
                          <a:latin typeface="Verdana"/>
                          <a:cs typeface="Verdana"/>
                        </a:rPr>
                        <a:t>Bruto</a:t>
                      </a:r>
                      <a:r>
                        <a:rPr sz="1100" b="1" spc="-45" dirty="0">
                          <a:latin typeface="Verdana"/>
                          <a:cs typeface="Verdana"/>
                        </a:rPr>
                        <a:t> </a:t>
                      </a:r>
                      <a:r>
                        <a:rPr sz="1100" b="1" spc="-20" dirty="0">
                          <a:latin typeface="Verdana"/>
                          <a:cs typeface="Verdana"/>
                        </a:rPr>
                        <a:t>(PIB)</a:t>
                      </a:r>
                      <a:endParaRPr sz="1100">
                        <a:latin typeface="Verdana"/>
                        <a:cs typeface="Verdana"/>
                      </a:endParaRPr>
                    </a:p>
                  </a:txBody>
                  <a:tcPr marL="0" marR="0" marT="1206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R="1905" algn="r">
                        <a:lnSpc>
                          <a:spcPts val="1210"/>
                        </a:lnSpc>
                        <a:spcBef>
                          <a:spcPts val="114"/>
                        </a:spcBef>
                      </a:pPr>
                      <a:r>
                        <a:rPr sz="1100" spc="-10" dirty="0">
                          <a:latin typeface="Verdana"/>
                          <a:cs typeface="Verdana"/>
                        </a:rPr>
                        <a:t>875,097.1</a:t>
                      </a:r>
                      <a:endParaRPr sz="1100">
                        <a:latin typeface="Verdana"/>
                        <a:cs typeface="Verdana"/>
                      </a:endParaRPr>
                    </a:p>
                  </a:txBody>
                  <a:tcPr marL="0" marR="0" marT="14604"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R="1905" algn="r">
                        <a:lnSpc>
                          <a:spcPts val="1210"/>
                        </a:lnSpc>
                        <a:spcBef>
                          <a:spcPts val="114"/>
                        </a:spcBef>
                      </a:pPr>
                      <a:r>
                        <a:rPr sz="1100" spc="-10" dirty="0">
                          <a:latin typeface="Verdana"/>
                          <a:cs typeface="Verdana"/>
                        </a:rPr>
                        <a:t>937,078.4</a:t>
                      </a:r>
                      <a:endParaRPr sz="1100">
                        <a:latin typeface="Verdana"/>
                        <a:cs typeface="Verdana"/>
                      </a:endParaRPr>
                    </a:p>
                  </a:txBody>
                  <a:tcPr marL="0" marR="0" marT="14604"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22"/>
                  </a:ext>
                </a:extLst>
              </a:tr>
            </a:tbl>
          </a:graphicData>
        </a:graphic>
      </p:graphicFrame>
      <p:sp>
        <p:nvSpPr>
          <p:cNvPr id="9" name="object 9"/>
          <p:cNvSpPr txBox="1"/>
          <p:nvPr/>
        </p:nvSpPr>
        <p:spPr>
          <a:xfrm>
            <a:off x="832632" y="6169659"/>
            <a:ext cx="9331960" cy="635000"/>
          </a:xfrm>
          <a:prstGeom prst="rect">
            <a:avLst/>
          </a:prstGeom>
        </p:spPr>
        <p:txBody>
          <a:bodyPr vert="horz" wrap="square" lIns="0" tIns="12700" rIns="0" bIns="0" rtlCol="0">
            <a:spAutoFit/>
          </a:bodyPr>
          <a:lstStyle/>
          <a:p>
            <a:pPr marL="12700">
              <a:lnSpc>
                <a:spcPct val="100000"/>
              </a:lnSpc>
              <a:spcBef>
                <a:spcPts val="100"/>
              </a:spcBef>
            </a:pPr>
            <a:r>
              <a:rPr sz="1000" dirty="0">
                <a:solidFill>
                  <a:srgbClr val="A5A5A5"/>
                </a:solidFill>
                <a:latin typeface="Arial"/>
                <a:cs typeface="Arial"/>
              </a:rPr>
              <a:t>Fuente:</a:t>
            </a:r>
            <a:r>
              <a:rPr sz="1000" spc="-35" dirty="0">
                <a:solidFill>
                  <a:srgbClr val="A5A5A5"/>
                </a:solidFill>
                <a:latin typeface="Arial"/>
                <a:cs typeface="Arial"/>
              </a:rPr>
              <a:t> </a:t>
            </a:r>
            <a:r>
              <a:rPr sz="1000" dirty="0">
                <a:solidFill>
                  <a:srgbClr val="A5A5A5"/>
                </a:solidFill>
                <a:latin typeface="Arial"/>
                <a:cs typeface="Arial"/>
              </a:rPr>
              <a:t>Sistema</a:t>
            </a:r>
            <a:r>
              <a:rPr sz="1000" spc="-30" dirty="0">
                <a:solidFill>
                  <a:srgbClr val="A5A5A5"/>
                </a:solidFill>
                <a:latin typeface="Arial"/>
                <a:cs typeface="Arial"/>
              </a:rPr>
              <a:t> </a:t>
            </a:r>
            <a:r>
              <a:rPr sz="1000" dirty="0">
                <a:solidFill>
                  <a:srgbClr val="A5A5A5"/>
                </a:solidFill>
                <a:latin typeface="Arial"/>
                <a:cs typeface="Arial"/>
              </a:rPr>
              <a:t>de</a:t>
            </a:r>
            <a:r>
              <a:rPr sz="1000" spc="-35" dirty="0">
                <a:solidFill>
                  <a:srgbClr val="A5A5A5"/>
                </a:solidFill>
                <a:latin typeface="Arial"/>
                <a:cs typeface="Arial"/>
              </a:rPr>
              <a:t> </a:t>
            </a:r>
            <a:r>
              <a:rPr sz="1000" dirty="0">
                <a:solidFill>
                  <a:srgbClr val="A5A5A5"/>
                </a:solidFill>
                <a:latin typeface="Arial"/>
                <a:cs typeface="Arial"/>
              </a:rPr>
              <a:t>Contabilidad</a:t>
            </a:r>
            <a:r>
              <a:rPr sz="1000" spc="-30" dirty="0">
                <a:solidFill>
                  <a:srgbClr val="A5A5A5"/>
                </a:solidFill>
                <a:latin typeface="Arial"/>
                <a:cs typeface="Arial"/>
              </a:rPr>
              <a:t> </a:t>
            </a:r>
            <a:r>
              <a:rPr sz="1000" dirty="0">
                <a:solidFill>
                  <a:srgbClr val="A5A5A5"/>
                </a:solidFill>
                <a:latin typeface="Arial"/>
                <a:cs typeface="Arial"/>
              </a:rPr>
              <a:t>Integrada</a:t>
            </a:r>
            <a:r>
              <a:rPr sz="1000" spc="-30" dirty="0">
                <a:solidFill>
                  <a:srgbClr val="A5A5A5"/>
                </a:solidFill>
                <a:latin typeface="Arial"/>
                <a:cs typeface="Arial"/>
              </a:rPr>
              <a:t> </a:t>
            </a:r>
            <a:r>
              <a:rPr sz="1000" spc="-10" dirty="0">
                <a:solidFill>
                  <a:srgbClr val="A5A5A5"/>
                </a:solidFill>
                <a:latin typeface="Arial"/>
                <a:cs typeface="Arial"/>
              </a:rPr>
              <a:t>(Sicoin).</a:t>
            </a:r>
            <a:endParaRPr sz="1000" dirty="0">
              <a:latin typeface="Arial"/>
              <a:cs typeface="Arial"/>
            </a:endParaRPr>
          </a:p>
          <a:p>
            <a:pPr marL="12700" marR="5080">
              <a:lnSpc>
                <a:spcPct val="100000"/>
              </a:lnSpc>
            </a:pPr>
            <a:r>
              <a:rPr sz="1000" dirty="0">
                <a:solidFill>
                  <a:srgbClr val="A5A5A5"/>
                </a:solidFill>
                <a:latin typeface="Arial"/>
                <a:cs typeface="Arial"/>
              </a:rPr>
              <a:t>*al</a:t>
            </a:r>
            <a:r>
              <a:rPr sz="1000" spc="-20" dirty="0">
                <a:solidFill>
                  <a:srgbClr val="A5A5A5"/>
                </a:solidFill>
                <a:latin typeface="Arial"/>
                <a:cs typeface="Arial"/>
              </a:rPr>
              <a:t> </a:t>
            </a:r>
            <a:r>
              <a:rPr sz="1000" dirty="0">
                <a:solidFill>
                  <a:srgbClr val="A5A5A5"/>
                </a:solidFill>
                <a:latin typeface="Arial"/>
                <a:cs typeface="Arial"/>
              </a:rPr>
              <a:t>25/11/2024,</a:t>
            </a:r>
            <a:r>
              <a:rPr sz="1000" spc="-20" dirty="0">
                <a:solidFill>
                  <a:srgbClr val="A5A5A5"/>
                </a:solidFill>
                <a:latin typeface="Arial"/>
                <a:cs typeface="Arial"/>
              </a:rPr>
              <a:t> </a:t>
            </a:r>
            <a:r>
              <a:rPr sz="1000" dirty="0">
                <a:solidFill>
                  <a:srgbClr val="A5A5A5"/>
                </a:solidFill>
                <a:latin typeface="Arial"/>
                <a:cs typeface="Arial"/>
              </a:rPr>
              <a:t>(*)</a:t>
            </a:r>
            <a:r>
              <a:rPr sz="1000" spc="-15" dirty="0">
                <a:solidFill>
                  <a:srgbClr val="A5A5A5"/>
                </a:solidFill>
                <a:latin typeface="Arial"/>
                <a:cs typeface="Arial"/>
              </a:rPr>
              <a:t> </a:t>
            </a:r>
            <a:r>
              <a:rPr sz="1000" dirty="0">
                <a:solidFill>
                  <a:srgbClr val="A5A5A5"/>
                </a:solidFill>
                <a:latin typeface="Arial"/>
                <a:cs typeface="Arial"/>
              </a:rPr>
              <a:t>Aprobado</a:t>
            </a:r>
            <a:r>
              <a:rPr sz="1000" spc="-25" dirty="0">
                <a:solidFill>
                  <a:srgbClr val="A5A5A5"/>
                </a:solidFill>
                <a:latin typeface="Arial"/>
                <a:cs typeface="Arial"/>
              </a:rPr>
              <a:t> </a:t>
            </a:r>
            <a:r>
              <a:rPr sz="1000" dirty="0">
                <a:solidFill>
                  <a:srgbClr val="A5A5A5"/>
                </a:solidFill>
                <a:latin typeface="Arial"/>
                <a:cs typeface="Arial"/>
              </a:rPr>
              <a:t>mediante</a:t>
            </a:r>
            <a:r>
              <a:rPr sz="1000" spc="-30" dirty="0">
                <a:solidFill>
                  <a:srgbClr val="A5A5A5"/>
                </a:solidFill>
                <a:latin typeface="Arial"/>
                <a:cs typeface="Arial"/>
              </a:rPr>
              <a:t> </a:t>
            </a:r>
            <a:r>
              <a:rPr sz="1000" dirty="0">
                <a:solidFill>
                  <a:srgbClr val="A5A5A5"/>
                </a:solidFill>
                <a:latin typeface="Arial"/>
                <a:cs typeface="Arial"/>
              </a:rPr>
              <a:t>Decreto</a:t>
            </a:r>
            <a:r>
              <a:rPr sz="1000" spc="-25" dirty="0">
                <a:solidFill>
                  <a:srgbClr val="A5A5A5"/>
                </a:solidFill>
                <a:latin typeface="Arial"/>
                <a:cs typeface="Arial"/>
              </a:rPr>
              <a:t> </a:t>
            </a:r>
            <a:r>
              <a:rPr sz="1000" dirty="0">
                <a:solidFill>
                  <a:srgbClr val="A5A5A5"/>
                </a:solidFill>
                <a:latin typeface="Arial"/>
                <a:cs typeface="Arial"/>
              </a:rPr>
              <a:t>número</a:t>
            </a:r>
            <a:r>
              <a:rPr sz="1000" spc="-25" dirty="0">
                <a:solidFill>
                  <a:srgbClr val="A5A5A5"/>
                </a:solidFill>
                <a:latin typeface="Arial"/>
                <a:cs typeface="Arial"/>
              </a:rPr>
              <a:t> </a:t>
            </a:r>
            <a:r>
              <a:rPr sz="1000" spc="-10" dirty="0">
                <a:solidFill>
                  <a:srgbClr val="A5A5A5"/>
                </a:solidFill>
                <a:latin typeface="Arial"/>
                <a:cs typeface="Arial"/>
              </a:rPr>
              <a:t>54-</a:t>
            </a:r>
            <a:r>
              <a:rPr sz="1000" dirty="0">
                <a:solidFill>
                  <a:srgbClr val="A5A5A5"/>
                </a:solidFill>
                <a:latin typeface="Arial"/>
                <a:cs typeface="Arial"/>
              </a:rPr>
              <a:t>2022</a:t>
            </a:r>
            <a:r>
              <a:rPr sz="1000" spc="-25" dirty="0">
                <a:solidFill>
                  <a:srgbClr val="A5A5A5"/>
                </a:solidFill>
                <a:latin typeface="Arial"/>
                <a:cs typeface="Arial"/>
              </a:rPr>
              <a:t> </a:t>
            </a:r>
            <a:r>
              <a:rPr sz="1000" dirty="0">
                <a:solidFill>
                  <a:srgbClr val="A5A5A5"/>
                </a:solidFill>
                <a:latin typeface="Arial"/>
                <a:cs typeface="Arial"/>
              </a:rPr>
              <a:t>y</a:t>
            </a:r>
            <a:r>
              <a:rPr sz="1000" spc="-20" dirty="0">
                <a:solidFill>
                  <a:srgbClr val="A5A5A5"/>
                </a:solidFill>
                <a:latin typeface="Arial"/>
                <a:cs typeface="Arial"/>
              </a:rPr>
              <a:t> </a:t>
            </a:r>
            <a:r>
              <a:rPr sz="1000" dirty="0">
                <a:solidFill>
                  <a:srgbClr val="A5A5A5"/>
                </a:solidFill>
                <a:latin typeface="Arial"/>
                <a:cs typeface="Arial"/>
              </a:rPr>
              <a:t>sus</a:t>
            </a:r>
            <a:r>
              <a:rPr sz="1000" spc="-20" dirty="0">
                <a:solidFill>
                  <a:srgbClr val="A5A5A5"/>
                </a:solidFill>
                <a:latin typeface="Arial"/>
                <a:cs typeface="Arial"/>
              </a:rPr>
              <a:t> </a:t>
            </a:r>
            <a:r>
              <a:rPr sz="1000" dirty="0">
                <a:solidFill>
                  <a:srgbClr val="A5A5A5"/>
                </a:solidFill>
                <a:latin typeface="Arial"/>
                <a:cs typeface="Arial"/>
              </a:rPr>
              <a:t>ampliaciones</a:t>
            </a:r>
            <a:r>
              <a:rPr sz="1000" spc="-25" dirty="0">
                <a:solidFill>
                  <a:srgbClr val="A5A5A5"/>
                </a:solidFill>
                <a:latin typeface="Arial"/>
                <a:cs typeface="Arial"/>
              </a:rPr>
              <a:t> </a:t>
            </a:r>
            <a:r>
              <a:rPr sz="1000" dirty="0">
                <a:solidFill>
                  <a:srgbClr val="A5A5A5"/>
                </a:solidFill>
                <a:latin typeface="Arial"/>
                <a:cs typeface="Arial"/>
              </a:rPr>
              <a:t>al</a:t>
            </a:r>
            <a:r>
              <a:rPr sz="1000" spc="-15" dirty="0">
                <a:solidFill>
                  <a:srgbClr val="A5A5A5"/>
                </a:solidFill>
                <a:latin typeface="Arial"/>
                <a:cs typeface="Arial"/>
              </a:rPr>
              <a:t> </a:t>
            </a:r>
            <a:r>
              <a:rPr sz="1000" dirty="0">
                <a:solidFill>
                  <a:srgbClr val="A5A5A5"/>
                </a:solidFill>
                <a:latin typeface="Arial"/>
                <a:cs typeface="Arial"/>
              </a:rPr>
              <a:t>28</a:t>
            </a:r>
            <a:r>
              <a:rPr sz="1000" spc="-25" dirty="0">
                <a:solidFill>
                  <a:srgbClr val="A5A5A5"/>
                </a:solidFill>
                <a:latin typeface="Arial"/>
                <a:cs typeface="Arial"/>
              </a:rPr>
              <a:t> </a:t>
            </a:r>
            <a:r>
              <a:rPr sz="1000" dirty="0">
                <a:solidFill>
                  <a:srgbClr val="A5A5A5"/>
                </a:solidFill>
                <a:latin typeface="Arial"/>
                <a:cs typeface="Arial"/>
              </a:rPr>
              <a:t>de</a:t>
            </a:r>
            <a:r>
              <a:rPr sz="1000" spc="-25" dirty="0">
                <a:solidFill>
                  <a:srgbClr val="A5A5A5"/>
                </a:solidFill>
                <a:latin typeface="Arial"/>
                <a:cs typeface="Arial"/>
              </a:rPr>
              <a:t> </a:t>
            </a:r>
            <a:r>
              <a:rPr sz="1000" dirty="0">
                <a:solidFill>
                  <a:srgbClr val="A5A5A5"/>
                </a:solidFill>
                <a:latin typeface="Arial"/>
                <a:cs typeface="Arial"/>
              </a:rPr>
              <a:t>Noviembre</a:t>
            </a:r>
            <a:r>
              <a:rPr sz="1000" spc="-25" dirty="0">
                <a:solidFill>
                  <a:srgbClr val="A5A5A5"/>
                </a:solidFill>
                <a:latin typeface="Arial"/>
                <a:cs typeface="Arial"/>
              </a:rPr>
              <a:t> </a:t>
            </a:r>
            <a:r>
              <a:rPr sz="1000" dirty="0">
                <a:solidFill>
                  <a:srgbClr val="A5A5A5"/>
                </a:solidFill>
                <a:latin typeface="Arial"/>
                <a:cs typeface="Arial"/>
              </a:rPr>
              <a:t>de</a:t>
            </a:r>
            <a:r>
              <a:rPr sz="1000" spc="-30" dirty="0">
                <a:solidFill>
                  <a:srgbClr val="A5A5A5"/>
                </a:solidFill>
                <a:latin typeface="Arial"/>
                <a:cs typeface="Arial"/>
              </a:rPr>
              <a:t> </a:t>
            </a:r>
            <a:r>
              <a:rPr sz="1000" dirty="0">
                <a:solidFill>
                  <a:srgbClr val="A5A5A5"/>
                </a:solidFill>
                <a:latin typeface="Arial"/>
                <a:cs typeface="Arial"/>
              </a:rPr>
              <a:t>2024,</a:t>
            </a:r>
            <a:r>
              <a:rPr sz="1000" spc="-25" dirty="0">
                <a:solidFill>
                  <a:srgbClr val="A5A5A5"/>
                </a:solidFill>
                <a:latin typeface="Arial"/>
                <a:cs typeface="Arial"/>
              </a:rPr>
              <a:t> </a:t>
            </a:r>
            <a:r>
              <a:rPr sz="1000" dirty="0">
                <a:solidFill>
                  <a:srgbClr val="A5A5A5"/>
                </a:solidFill>
                <a:latin typeface="Arial"/>
                <a:cs typeface="Arial"/>
              </a:rPr>
              <a:t>de</a:t>
            </a:r>
            <a:r>
              <a:rPr sz="1000" spc="-25" dirty="0">
                <a:solidFill>
                  <a:srgbClr val="A5A5A5"/>
                </a:solidFill>
                <a:latin typeface="Arial"/>
                <a:cs typeface="Arial"/>
              </a:rPr>
              <a:t> </a:t>
            </a:r>
            <a:r>
              <a:rPr sz="1000" dirty="0">
                <a:solidFill>
                  <a:srgbClr val="A5A5A5"/>
                </a:solidFill>
                <a:latin typeface="Arial"/>
                <a:cs typeface="Arial"/>
              </a:rPr>
              <a:t>acuerdo</a:t>
            </a:r>
            <a:r>
              <a:rPr sz="1000" spc="-25" dirty="0">
                <a:solidFill>
                  <a:srgbClr val="A5A5A5"/>
                </a:solidFill>
                <a:latin typeface="Arial"/>
                <a:cs typeface="Arial"/>
              </a:rPr>
              <a:t> </a:t>
            </a:r>
            <a:r>
              <a:rPr sz="1000" dirty="0">
                <a:solidFill>
                  <a:srgbClr val="A5A5A5"/>
                </a:solidFill>
                <a:latin typeface="Arial"/>
                <a:cs typeface="Arial"/>
              </a:rPr>
              <a:t>a</a:t>
            </a:r>
            <a:r>
              <a:rPr sz="1000" spc="-25" dirty="0">
                <a:solidFill>
                  <a:srgbClr val="A5A5A5"/>
                </a:solidFill>
                <a:latin typeface="Arial"/>
                <a:cs typeface="Arial"/>
              </a:rPr>
              <a:t> </a:t>
            </a:r>
            <a:r>
              <a:rPr sz="1000" dirty="0">
                <a:solidFill>
                  <a:srgbClr val="A5A5A5"/>
                </a:solidFill>
                <a:latin typeface="Arial"/>
                <a:cs typeface="Arial"/>
              </a:rPr>
              <a:t>los</a:t>
            </a:r>
            <a:r>
              <a:rPr sz="1000" spc="-20" dirty="0">
                <a:solidFill>
                  <a:srgbClr val="A5A5A5"/>
                </a:solidFill>
                <a:latin typeface="Arial"/>
                <a:cs typeface="Arial"/>
              </a:rPr>
              <a:t> </a:t>
            </a:r>
            <a:r>
              <a:rPr sz="1000" dirty="0">
                <a:solidFill>
                  <a:srgbClr val="A5A5A5"/>
                </a:solidFill>
                <a:latin typeface="Arial"/>
                <a:cs typeface="Arial"/>
              </a:rPr>
              <a:t>artículos</a:t>
            </a:r>
            <a:r>
              <a:rPr sz="1000" spc="-25" dirty="0">
                <a:solidFill>
                  <a:srgbClr val="A5A5A5"/>
                </a:solidFill>
                <a:latin typeface="Arial"/>
                <a:cs typeface="Arial"/>
              </a:rPr>
              <a:t> </a:t>
            </a:r>
            <a:r>
              <a:rPr sz="1000" dirty="0">
                <a:solidFill>
                  <a:srgbClr val="A5A5A5"/>
                </a:solidFill>
                <a:latin typeface="Arial"/>
                <a:cs typeface="Arial"/>
              </a:rPr>
              <a:t>104,117</a:t>
            </a:r>
            <a:r>
              <a:rPr sz="1000" spc="-25" dirty="0">
                <a:solidFill>
                  <a:srgbClr val="A5A5A5"/>
                </a:solidFill>
                <a:latin typeface="Arial"/>
                <a:cs typeface="Arial"/>
              </a:rPr>
              <a:t> </a:t>
            </a:r>
            <a:r>
              <a:rPr sz="1000" dirty="0">
                <a:solidFill>
                  <a:srgbClr val="A5A5A5"/>
                </a:solidFill>
                <a:latin typeface="Arial"/>
                <a:cs typeface="Arial"/>
              </a:rPr>
              <a:t>y</a:t>
            </a:r>
            <a:r>
              <a:rPr sz="1000" spc="-20" dirty="0">
                <a:solidFill>
                  <a:srgbClr val="A5A5A5"/>
                </a:solidFill>
                <a:latin typeface="Arial"/>
                <a:cs typeface="Arial"/>
              </a:rPr>
              <a:t> </a:t>
            </a:r>
            <a:r>
              <a:rPr sz="1000" dirty="0">
                <a:solidFill>
                  <a:srgbClr val="A5A5A5"/>
                </a:solidFill>
                <a:latin typeface="Arial"/>
                <a:cs typeface="Arial"/>
              </a:rPr>
              <a:t>118</a:t>
            </a:r>
            <a:r>
              <a:rPr sz="1000" spc="-25" dirty="0">
                <a:solidFill>
                  <a:srgbClr val="A5A5A5"/>
                </a:solidFill>
                <a:latin typeface="Arial"/>
                <a:cs typeface="Arial"/>
              </a:rPr>
              <a:t> </a:t>
            </a:r>
            <a:r>
              <a:rPr sz="1000" dirty="0">
                <a:solidFill>
                  <a:srgbClr val="A5A5A5"/>
                </a:solidFill>
                <a:latin typeface="Arial"/>
                <a:cs typeface="Arial"/>
              </a:rPr>
              <a:t>del</a:t>
            </a:r>
            <a:r>
              <a:rPr sz="1000" spc="-15" dirty="0">
                <a:solidFill>
                  <a:srgbClr val="A5A5A5"/>
                </a:solidFill>
                <a:latin typeface="Arial"/>
                <a:cs typeface="Arial"/>
              </a:rPr>
              <a:t> </a:t>
            </a:r>
            <a:r>
              <a:rPr sz="1000" spc="-10" dirty="0">
                <a:solidFill>
                  <a:srgbClr val="A5A5A5"/>
                </a:solidFill>
                <a:latin typeface="Arial"/>
                <a:cs typeface="Arial"/>
              </a:rPr>
              <a:t>mismo;</a:t>
            </a:r>
            <a:r>
              <a:rPr sz="1000" spc="500" dirty="0">
                <a:solidFill>
                  <a:srgbClr val="A5A5A5"/>
                </a:solidFill>
                <a:latin typeface="Arial"/>
                <a:cs typeface="Arial"/>
              </a:rPr>
              <a:t> </a:t>
            </a:r>
            <a:r>
              <a:rPr sz="1000" dirty="0">
                <a:solidFill>
                  <a:srgbClr val="A5A5A5"/>
                </a:solidFill>
                <a:latin typeface="Arial"/>
                <a:cs typeface="Arial"/>
              </a:rPr>
              <a:t>y</a:t>
            </a:r>
            <a:r>
              <a:rPr sz="1000" spc="-15" dirty="0">
                <a:solidFill>
                  <a:srgbClr val="A5A5A5"/>
                </a:solidFill>
                <a:latin typeface="Arial"/>
                <a:cs typeface="Arial"/>
              </a:rPr>
              <a:t> </a:t>
            </a:r>
            <a:r>
              <a:rPr sz="1000" dirty="0">
                <a:solidFill>
                  <a:srgbClr val="A5A5A5"/>
                </a:solidFill>
                <a:latin typeface="Arial"/>
                <a:cs typeface="Arial"/>
              </a:rPr>
              <a:t>los</a:t>
            </a:r>
            <a:r>
              <a:rPr sz="1000" spc="-15" dirty="0">
                <a:solidFill>
                  <a:srgbClr val="A5A5A5"/>
                </a:solidFill>
                <a:latin typeface="Arial"/>
                <a:cs typeface="Arial"/>
              </a:rPr>
              <a:t> </a:t>
            </a:r>
            <a:r>
              <a:rPr sz="1000" dirty="0">
                <a:solidFill>
                  <a:srgbClr val="A5A5A5"/>
                </a:solidFill>
                <a:latin typeface="Arial"/>
                <a:cs typeface="Arial"/>
              </a:rPr>
              <a:t>Decretos</a:t>
            </a:r>
            <a:r>
              <a:rPr sz="1000" spc="-15" dirty="0">
                <a:solidFill>
                  <a:srgbClr val="A5A5A5"/>
                </a:solidFill>
                <a:latin typeface="Arial"/>
                <a:cs typeface="Arial"/>
              </a:rPr>
              <a:t> </a:t>
            </a:r>
            <a:r>
              <a:rPr sz="1000" dirty="0">
                <a:solidFill>
                  <a:srgbClr val="A5A5A5"/>
                </a:solidFill>
                <a:latin typeface="Arial"/>
                <a:cs typeface="Arial"/>
              </a:rPr>
              <a:t>números</a:t>
            </a:r>
            <a:r>
              <a:rPr sz="1000" spc="-15" dirty="0">
                <a:solidFill>
                  <a:srgbClr val="A5A5A5"/>
                </a:solidFill>
                <a:latin typeface="Arial"/>
                <a:cs typeface="Arial"/>
              </a:rPr>
              <a:t> </a:t>
            </a:r>
            <a:r>
              <a:rPr sz="1000" spc="-10" dirty="0">
                <a:solidFill>
                  <a:srgbClr val="A5A5A5"/>
                </a:solidFill>
                <a:latin typeface="Arial"/>
                <a:cs typeface="Arial"/>
              </a:rPr>
              <a:t>1-</a:t>
            </a:r>
            <a:r>
              <a:rPr sz="1000" dirty="0">
                <a:solidFill>
                  <a:srgbClr val="A5A5A5"/>
                </a:solidFill>
                <a:latin typeface="Arial"/>
                <a:cs typeface="Arial"/>
              </a:rPr>
              <a:t>2023,</a:t>
            </a:r>
            <a:r>
              <a:rPr sz="1000" spc="-15" dirty="0">
                <a:solidFill>
                  <a:srgbClr val="A5A5A5"/>
                </a:solidFill>
                <a:latin typeface="Arial"/>
                <a:cs typeface="Arial"/>
              </a:rPr>
              <a:t> </a:t>
            </a:r>
            <a:r>
              <a:rPr sz="1000" spc="-10" dirty="0">
                <a:solidFill>
                  <a:srgbClr val="A5A5A5"/>
                </a:solidFill>
                <a:latin typeface="Arial"/>
                <a:cs typeface="Arial"/>
              </a:rPr>
              <a:t>5-2023,10-</a:t>
            </a:r>
            <a:r>
              <a:rPr sz="1000" dirty="0">
                <a:solidFill>
                  <a:srgbClr val="A5A5A5"/>
                </a:solidFill>
                <a:latin typeface="Arial"/>
                <a:cs typeface="Arial"/>
              </a:rPr>
              <a:t>2023,</a:t>
            </a:r>
            <a:r>
              <a:rPr sz="1000" spc="-20" dirty="0">
                <a:solidFill>
                  <a:srgbClr val="A5A5A5"/>
                </a:solidFill>
                <a:latin typeface="Arial"/>
                <a:cs typeface="Arial"/>
              </a:rPr>
              <a:t> </a:t>
            </a:r>
            <a:r>
              <a:rPr sz="1000" spc="-10" dirty="0">
                <a:solidFill>
                  <a:srgbClr val="A5A5A5"/>
                </a:solidFill>
                <a:latin typeface="Arial"/>
                <a:cs typeface="Arial"/>
              </a:rPr>
              <a:t>14-</a:t>
            </a:r>
            <a:r>
              <a:rPr sz="1000" dirty="0">
                <a:solidFill>
                  <a:srgbClr val="A5A5A5"/>
                </a:solidFill>
                <a:latin typeface="Arial"/>
                <a:cs typeface="Arial"/>
              </a:rPr>
              <a:t>2024</a:t>
            </a:r>
            <a:r>
              <a:rPr sz="1000" spc="-20" dirty="0">
                <a:solidFill>
                  <a:srgbClr val="A5A5A5"/>
                </a:solidFill>
                <a:latin typeface="Arial"/>
                <a:cs typeface="Arial"/>
              </a:rPr>
              <a:t> </a:t>
            </a:r>
            <a:r>
              <a:rPr sz="1000" dirty="0">
                <a:solidFill>
                  <a:srgbClr val="A5A5A5"/>
                </a:solidFill>
                <a:latin typeface="Arial"/>
                <a:cs typeface="Arial"/>
              </a:rPr>
              <a:t>y</a:t>
            </a:r>
            <a:r>
              <a:rPr sz="1000" spc="-10" dirty="0">
                <a:solidFill>
                  <a:srgbClr val="A5A5A5"/>
                </a:solidFill>
                <a:latin typeface="Arial"/>
                <a:cs typeface="Arial"/>
              </a:rPr>
              <a:t> 17-</a:t>
            </a:r>
            <a:r>
              <a:rPr sz="1000" dirty="0">
                <a:solidFill>
                  <a:srgbClr val="A5A5A5"/>
                </a:solidFill>
                <a:latin typeface="Arial"/>
                <a:cs typeface="Arial"/>
              </a:rPr>
              <a:t>2024,</a:t>
            </a:r>
            <a:r>
              <a:rPr sz="1000" spc="-20" dirty="0">
                <a:solidFill>
                  <a:srgbClr val="A5A5A5"/>
                </a:solidFill>
                <a:latin typeface="Arial"/>
                <a:cs typeface="Arial"/>
              </a:rPr>
              <a:t> </a:t>
            </a:r>
            <a:r>
              <a:rPr sz="1000" dirty="0">
                <a:solidFill>
                  <a:srgbClr val="A5A5A5"/>
                </a:solidFill>
                <a:latin typeface="Arial"/>
                <a:cs typeface="Arial"/>
              </a:rPr>
              <a:t>todos</a:t>
            </a:r>
            <a:r>
              <a:rPr sz="1000" spc="-15" dirty="0">
                <a:solidFill>
                  <a:srgbClr val="A5A5A5"/>
                </a:solidFill>
                <a:latin typeface="Arial"/>
                <a:cs typeface="Arial"/>
              </a:rPr>
              <a:t> </a:t>
            </a:r>
            <a:r>
              <a:rPr sz="1000" dirty="0">
                <a:solidFill>
                  <a:srgbClr val="A5A5A5"/>
                </a:solidFill>
                <a:latin typeface="Arial"/>
                <a:cs typeface="Arial"/>
              </a:rPr>
              <a:t>del</a:t>
            </a:r>
            <a:r>
              <a:rPr sz="1000" spc="-10" dirty="0">
                <a:solidFill>
                  <a:srgbClr val="A5A5A5"/>
                </a:solidFill>
                <a:latin typeface="Arial"/>
                <a:cs typeface="Arial"/>
              </a:rPr>
              <a:t> </a:t>
            </a:r>
            <a:r>
              <a:rPr sz="1000" dirty="0">
                <a:solidFill>
                  <a:srgbClr val="A5A5A5"/>
                </a:solidFill>
                <a:latin typeface="Arial"/>
                <a:cs typeface="Arial"/>
              </a:rPr>
              <a:t>Congreso</a:t>
            </a:r>
            <a:r>
              <a:rPr sz="1000" spc="-20" dirty="0">
                <a:solidFill>
                  <a:srgbClr val="A5A5A5"/>
                </a:solidFill>
                <a:latin typeface="Arial"/>
                <a:cs typeface="Arial"/>
              </a:rPr>
              <a:t> </a:t>
            </a:r>
            <a:r>
              <a:rPr sz="1000" dirty="0">
                <a:solidFill>
                  <a:srgbClr val="A5A5A5"/>
                </a:solidFill>
                <a:latin typeface="Arial"/>
                <a:cs typeface="Arial"/>
              </a:rPr>
              <a:t>de</a:t>
            </a:r>
            <a:r>
              <a:rPr sz="1000" spc="-15" dirty="0">
                <a:solidFill>
                  <a:srgbClr val="A5A5A5"/>
                </a:solidFill>
                <a:latin typeface="Arial"/>
                <a:cs typeface="Arial"/>
              </a:rPr>
              <a:t> </a:t>
            </a:r>
            <a:r>
              <a:rPr sz="1000" dirty="0">
                <a:solidFill>
                  <a:srgbClr val="A5A5A5"/>
                </a:solidFill>
                <a:latin typeface="Arial"/>
                <a:cs typeface="Arial"/>
              </a:rPr>
              <a:t>la</a:t>
            </a:r>
            <a:r>
              <a:rPr sz="1000" spc="-20" dirty="0">
                <a:solidFill>
                  <a:srgbClr val="A5A5A5"/>
                </a:solidFill>
                <a:latin typeface="Arial"/>
                <a:cs typeface="Arial"/>
              </a:rPr>
              <a:t> </a:t>
            </a:r>
            <a:r>
              <a:rPr sz="1000" dirty="0">
                <a:solidFill>
                  <a:srgbClr val="A5A5A5"/>
                </a:solidFill>
                <a:latin typeface="Arial"/>
                <a:cs typeface="Arial"/>
              </a:rPr>
              <a:t>República</a:t>
            </a:r>
            <a:r>
              <a:rPr sz="1000" spc="-20" dirty="0">
                <a:solidFill>
                  <a:srgbClr val="A5A5A5"/>
                </a:solidFill>
                <a:latin typeface="Arial"/>
                <a:cs typeface="Arial"/>
              </a:rPr>
              <a:t> </a:t>
            </a:r>
            <a:r>
              <a:rPr sz="1000" dirty="0">
                <a:solidFill>
                  <a:srgbClr val="A5A5A5"/>
                </a:solidFill>
                <a:latin typeface="Arial"/>
                <a:cs typeface="Arial"/>
              </a:rPr>
              <a:t>de</a:t>
            </a:r>
            <a:r>
              <a:rPr sz="1000" spc="-15" dirty="0">
                <a:solidFill>
                  <a:srgbClr val="A5A5A5"/>
                </a:solidFill>
                <a:latin typeface="Arial"/>
                <a:cs typeface="Arial"/>
              </a:rPr>
              <a:t> </a:t>
            </a:r>
            <a:r>
              <a:rPr sz="1000" spc="-10" dirty="0">
                <a:solidFill>
                  <a:srgbClr val="A5A5A5"/>
                </a:solidFill>
                <a:latin typeface="Arial"/>
                <a:cs typeface="Arial"/>
              </a:rPr>
              <a:t>Guatemala.</a:t>
            </a:r>
            <a:endParaRPr sz="1000" dirty="0">
              <a:latin typeface="Arial"/>
              <a:cs typeface="Arial"/>
            </a:endParaRPr>
          </a:p>
          <a:p>
            <a:pPr marL="12700">
              <a:lnSpc>
                <a:spcPct val="100000"/>
              </a:lnSpc>
            </a:pPr>
            <a:r>
              <a:rPr sz="1000" spc="-10" dirty="0">
                <a:solidFill>
                  <a:srgbClr val="A5A5A5"/>
                </a:solidFill>
                <a:latin typeface="Arial"/>
                <a:cs typeface="Arial"/>
              </a:rPr>
              <a:t>**Corresponde</a:t>
            </a:r>
            <a:r>
              <a:rPr sz="1000" spc="-15" dirty="0">
                <a:solidFill>
                  <a:srgbClr val="A5A5A5"/>
                </a:solidFill>
                <a:latin typeface="Arial"/>
                <a:cs typeface="Arial"/>
              </a:rPr>
              <a:t> </a:t>
            </a:r>
            <a:r>
              <a:rPr sz="1000" dirty="0">
                <a:solidFill>
                  <a:srgbClr val="A5A5A5"/>
                </a:solidFill>
                <a:latin typeface="Arial"/>
                <a:cs typeface="Arial"/>
              </a:rPr>
              <a:t>a</a:t>
            </a:r>
            <a:r>
              <a:rPr sz="1000" spc="-15" dirty="0">
                <a:solidFill>
                  <a:srgbClr val="A5A5A5"/>
                </a:solidFill>
                <a:latin typeface="Arial"/>
                <a:cs typeface="Arial"/>
              </a:rPr>
              <a:t> </a:t>
            </a:r>
            <a:r>
              <a:rPr sz="1000" dirty="0">
                <a:solidFill>
                  <a:srgbClr val="A5A5A5"/>
                </a:solidFill>
                <a:latin typeface="Arial"/>
                <a:cs typeface="Arial"/>
              </a:rPr>
              <a:t>una</a:t>
            </a:r>
            <a:r>
              <a:rPr sz="1000" spc="-10" dirty="0">
                <a:solidFill>
                  <a:srgbClr val="A5A5A5"/>
                </a:solidFill>
                <a:latin typeface="Arial"/>
                <a:cs typeface="Arial"/>
              </a:rPr>
              <a:t> </a:t>
            </a:r>
            <a:r>
              <a:rPr sz="1000" dirty="0">
                <a:solidFill>
                  <a:srgbClr val="A5A5A5"/>
                </a:solidFill>
                <a:latin typeface="Arial"/>
                <a:cs typeface="Arial"/>
              </a:rPr>
              <a:t>estimación</a:t>
            </a:r>
            <a:r>
              <a:rPr sz="1000" spc="-15" dirty="0">
                <a:solidFill>
                  <a:srgbClr val="A5A5A5"/>
                </a:solidFill>
                <a:latin typeface="Arial"/>
                <a:cs typeface="Arial"/>
              </a:rPr>
              <a:t> </a:t>
            </a:r>
            <a:r>
              <a:rPr sz="1000" dirty="0">
                <a:solidFill>
                  <a:srgbClr val="A5A5A5"/>
                </a:solidFill>
                <a:latin typeface="Arial"/>
                <a:cs typeface="Arial"/>
              </a:rPr>
              <a:t>la</a:t>
            </a:r>
            <a:r>
              <a:rPr sz="1000" spc="-15" dirty="0">
                <a:solidFill>
                  <a:srgbClr val="A5A5A5"/>
                </a:solidFill>
                <a:latin typeface="Arial"/>
                <a:cs typeface="Arial"/>
              </a:rPr>
              <a:t> </a:t>
            </a:r>
            <a:r>
              <a:rPr sz="1000" dirty="0">
                <a:solidFill>
                  <a:srgbClr val="A5A5A5"/>
                </a:solidFill>
                <a:latin typeface="Arial"/>
                <a:cs typeface="Arial"/>
              </a:rPr>
              <a:t>cual puede</a:t>
            </a:r>
            <a:r>
              <a:rPr sz="1000" spc="-15" dirty="0">
                <a:solidFill>
                  <a:srgbClr val="A5A5A5"/>
                </a:solidFill>
                <a:latin typeface="Arial"/>
                <a:cs typeface="Arial"/>
              </a:rPr>
              <a:t> </a:t>
            </a:r>
            <a:r>
              <a:rPr sz="1000" dirty="0">
                <a:solidFill>
                  <a:srgbClr val="A5A5A5"/>
                </a:solidFill>
                <a:latin typeface="Arial"/>
                <a:cs typeface="Arial"/>
              </a:rPr>
              <a:t>variar</a:t>
            </a:r>
            <a:r>
              <a:rPr sz="1000" spc="-5" dirty="0">
                <a:solidFill>
                  <a:srgbClr val="A5A5A5"/>
                </a:solidFill>
                <a:latin typeface="Arial"/>
                <a:cs typeface="Arial"/>
              </a:rPr>
              <a:t> </a:t>
            </a:r>
            <a:r>
              <a:rPr sz="1000" spc="-10" dirty="0">
                <a:solidFill>
                  <a:srgbClr val="A5A5A5"/>
                </a:solidFill>
                <a:latin typeface="Arial"/>
                <a:cs typeface="Arial"/>
              </a:rPr>
              <a:t>dependiendo </a:t>
            </a:r>
            <a:r>
              <a:rPr sz="1000" dirty="0">
                <a:solidFill>
                  <a:srgbClr val="A5A5A5"/>
                </a:solidFill>
                <a:latin typeface="Arial"/>
                <a:cs typeface="Arial"/>
              </a:rPr>
              <a:t>de</a:t>
            </a:r>
            <a:r>
              <a:rPr sz="1000" spc="-15" dirty="0">
                <a:solidFill>
                  <a:srgbClr val="A5A5A5"/>
                </a:solidFill>
                <a:latin typeface="Arial"/>
                <a:cs typeface="Arial"/>
              </a:rPr>
              <a:t> </a:t>
            </a:r>
            <a:r>
              <a:rPr sz="1000" dirty="0">
                <a:solidFill>
                  <a:srgbClr val="A5A5A5"/>
                </a:solidFill>
                <a:latin typeface="Arial"/>
                <a:cs typeface="Arial"/>
              </a:rPr>
              <a:t>la</a:t>
            </a:r>
            <a:r>
              <a:rPr sz="1000" spc="-10" dirty="0">
                <a:solidFill>
                  <a:srgbClr val="A5A5A5"/>
                </a:solidFill>
                <a:latin typeface="Arial"/>
                <a:cs typeface="Arial"/>
              </a:rPr>
              <a:t> </a:t>
            </a:r>
            <a:r>
              <a:rPr sz="1000" dirty="0">
                <a:solidFill>
                  <a:srgbClr val="A5A5A5"/>
                </a:solidFill>
                <a:latin typeface="Arial"/>
                <a:cs typeface="Arial"/>
              </a:rPr>
              <a:t>distribución</a:t>
            </a:r>
            <a:r>
              <a:rPr sz="1000" spc="-15" dirty="0">
                <a:solidFill>
                  <a:srgbClr val="A5A5A5"/>
                </a:solidFill>
                <a:latin typeface="Arial"/>
                <a:cs typeface="Arial"/>
              </a:rPr>
              <a:t> </a:t>
            </a:r>
            <a:r>
              <a:rPr sz="1000" dirty="0">
                <a:solidFill>
                  <a:srgbClr val="A5A5A5"/>
                </a:solidFill>
                <a:latin typeface="Arial"/>
                <a:cs typeface="Arial"/>
              </a:rPr>
              <a:t>de</a:t>
            </a:r>
            <a:r>
              <a:rPr sz="1000" spc="-15" dirty="0">
                <a:solidFill>
                  <a:srgbClr val="A5A5A5"/>
                </a:solidFill>
                <a:latin typeface="Arial"/>
                <a:cs typeface="Arial"/>
              </a:rPr>
              <a:t> </a:t>
            </a:r>
            <a:r>
              <a:rPr sz="1000" dirty="0">
                <a:solidFill>
                  <a:srgbClr val="A5A5A5"/>
                </a:solidFill>
                <a:latin typeface="Arial"/>
                <a:cs typeface="Arial"/>
              </a:rPr>
              <a:t>la</a:t>
            </a:r>
            <a:r>
              <a:rPr sz="1000" spc="-10" dirty="0">
                <a:solidFill>
                  <a:srgbClr val="A5A5A5"/>
                </a:solidFill>
                <a:latin typeface="Arial"/>
                <a:cs typeface="Arial"/>
              </a:rPr>
              <a:t> entidad</a:t>
            </a:r>
            <a:endParaRPr sz="1000" dirty="0">
              <a:latin typeface="Arial"/>
              <a:cs typeface="Arial"/>
            </a:endParaRPr>
          </a:p>
        </p:txBody>
      </p:sp>
      <p:sp>
        <p:nvSpPr>
          <p:cNvPr id="12" name="Google Shape;348;p23">
            <a:extLst>
              <a:ext uri="{FF2B5EF4-FFF2-40B4-BE49-F238E27FC236}">
                <a16:creationId xmlns:a16="http://schemas.microsoft.com/office/drawing/2014/main" id="{4365DB54-E79C-2E73-4833-7790E73B6B66}"/>
              </a:ext>
            </a:extLst>
          </p:cNvPr>
          <p:cNvSpPr txBox="1">
            <a:spLocks noGrp="1"/>
          </p:cNvSpPr>
          <p:nvPr>
            <p:ph type="title"/>
          </p:nvPr>
        </p:nvSpPr>
        <p:spPr>
          <a:xfrm>
            <a:off x="420167" y="641566"/>
            <a:ext cx="9201159" cy="41883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3B2E3"/>
              </a:buClr>
              <a:buSzPct val="100000"/>
              <a:buFont typeface="Verdana"/>
              <a:buNone/>
            </a:pPr>
            <a:r>
              <a:rPr lang="es-GT" sz="1400" dirty="0">
                <a:solidFill>
                  <a:srgbClr val="182754"/>
                </a:solidFill>
                <a:latin typeface="Verdana"/>
                <a:ea typeface="Verdana"/>
                <a:cs typeface="Verdana"/>
                <a:sym typeface="Verdana"/>
              </a:rPr>
              <a:t>Situación Financiera Ejercicio Fiscal 2024 y Decreto de Presupuesto 2025</a:t>
            </a:r>
            <a:endParaRPr sz="3600" dirty="0">
              <a:solidFill>
                <a:srgbClr val="182754"/>
              </a:solidFill>
            </a:endParaRPr>
          </a:p>
        </p:txBody>
      </p:sp>
      <p:sp>
        <p:nvSpPr>
          <p:cNvPr id="13" name="Google Shape;125;p3">
            <a:extLst>
              <a:ext uri="{FF2B5EF4-FFF2-40B4-BE49-F238E27FC236}">
                <a16:creationId xmlns:a16="http://schemas.microsoft.com/office/drawing/2014/main" id="{87B20313-1DD7-089B-35A3-7B0E79CF64BA}"/>
              </a:ext>
            </a:extLst>
          </p:cNvPr>
          <p:cNvSpPr/>
          <p:nvPr/>
        </p:nvSpPr>
        <p:spPr>
          <a:xfrm>
            <a:off x="420167" y="96112"/>
            <a:ext cx="3714775" cy="489388"/>
          </a:xfrm>
          <a:prstGeom prst="roundRect">
            <a:avLst>
              <a:gd name="adj" fmla="val 16667"/>
            </a:avLst>
          </a:prstGeom>
          <a:solidFill>
            <a:srgbClr val="182754"/>
          </a:solidFill>
          <a:ln>
            <a:noFill/>
          </a:ln>
        </p:spPr>
        <p:txBody>
          <a:bodyPr spcFirstLastPara="1" wrap="square" lIns="91425" tIns="45700" rIns="324000" bIns="45700" anchor="ctr" anchorCtr="0">
            <a:noAutofit/>
          </a:bodyPr>
          <a:lstStyle/>
          <a:p>
            <a:pPr marL="0" marR="0" lvl="0" indent="0" rtl="0">
              <a:spcBef>
                <a:spcPts val="0"/>
              </a:spcBef>
              <a:spcAft>
                <a:spcPts val="0"/>
              </a:spcAft>
              <a:buNone/>
            </a:pPr>
            <a:r>
              <a:rPr lang="es-GT" sz="2000" b="1" i="0" u="none" strike="noStrike" cap="none" dirty="0">
                <a:solidFill>
                  <a:schemeClr val="bg1"/>
                </a:solidFill>
                <a:latin typeface="Arial"/>
                <a:ea typeface="Arial"/>
                <a:cs typeface="Arial"/>
                <a:sym typeface="Arial"/>
              </a:rPr>
              <a:t>Administración Central</a:t>
            </a:r>
          </a:p>
        </p:txBody>
      </p:sp>
      <p:sp>
        <p:nvSpPr>
          <p:cNvPr id="15" name="object 5">
            <a:extLst>
              <a:ext uri="{FF2B5EF4-FFF2-40B4-BE49-F238E27FC236}">
                <a16:creationId xmlns:a16="http://schemas.microsoft.com/office/drawing/2014/main" id="{3016BC47-CF54-B1F5-1485-5E1802456E6E}"/>
              </a:ext>
            </a:extLst>
          </p:cNvPr>
          <p:cNvSpPr txBox="1"/>
          <p:nvPr/>
        </p:nvSpPr>
        <p:spPr>
          <a:xfrm>
            <a:off x="498891" y="1008782"/>
            <a:ext cx="2827655" cy="208279"/>
          </a:xfrm>
          <a:prstGeom prst="rect">
            <a:avLst/>
          </a:prstGeom>
        </p:spPr>
        <p:txBody>
          <a:bodyPr vert="horz" wrap="square" lIns="0" tIns="12700" rIns="0" bIns="0" rtlCol="0">
            <a:spAutoFit/>
          </a:bodyPr>
          <a:lstStyle/>
          <a:p>
            <a:pPr marL="12700">
              <a:lnSpc>
                <a:spcPct val="100000"/>
              </a:lnSpc>
              <a:spcBef>
                <a:spcPts val="100"/>
              </a:spcBef>
            </a:pPr>
            <a:r>
              <a:rPr sz="1200" b="1" dirty="0">
                <a:solidFill>
                  <a:srgbClr val="182754"/>
                </a:solidFill>
                <a:latin typeface="Verdana"/>
                <a:cs typeface="Verdana"/>
              </a:rPr>
              <a:t>Montos</a:t>
            </a:r>
            <a:r>
              <a:rPr sz="1200" b="1" spc="-35" dirty="0">
                <a:solidFill>
                  <a:srgbClr val="182754"/>
                </a:solidFill>
                <a:latin typeface="Verdana"/>
                <a:cs typeface="Verdana"/>
              </a:rPr>
              <a:t> </a:t>
            </a:r>
            <a:r>
              <a:rPr sz="1200" b="1" dirty="0">
                <a:solidFill>
                  <a:srgbClr val="182754"/>
                </a:solidFill>
                <a:latin typeface="Verdana"/>
                <a:cs typeface="Verdana"/>
              </a:rPr>
              <a:t>en</a:t>
            </a:r>
            <a:r>
              <a:rPr sz="1200" b="1" spc="-35" dirty="0">
                <a:solidFill>
                  <a:srgbClr val="182754"/>
                </a:solidFill>
                <a:latin typeface="Verdana"/>
                <a:cs typeface="Verdana"/>
              </a:rPr>
              <a:t> </a:t>
            </a:r>
            <a:r>
              <a:rPr sz="1200" b="1" dirty="0">
                <a:solidFill>
                  <a:srgbClr val="182754"/>
                </a:solidFill>
                <a:latin typeface="Verdana"/>
                <a:cs typeface="Verdana"/>
              </a:rPr>
              <a:t>Millones</a:t>
            </a:r>
            <a:r>
              <a:rPr sz="1200" b="1" spc="-35" dirty="0">
                <a:solidFill>
                  <a:srgbClr val="182754"/>
                </a:solidFill>
                <a:latin typeface="Verdana"/>
                <a:cs typeface="Verdana"/>
              </a:rPr>
              <a:t> </a:t>
            </a:r>
            <a:r>
              <a:rPr sz="1200" b="1" dirty="0">
                <a:solidFill>
                  <a:srgbClr val="182754"/>
                </a:solidFill>
                <a:latin typeface="Verdana"/>
                <a:cs typeface="Verdana"/>
              </a:rPr>
              <a:t>de</a:t>
            </a:r>
            <a:r>
              <a:rPr sz="1200" b="1" spc="-25" dirty="0">
                <a:solidFill>
                  <a:srgbClr val="182754"/>
                </a:solidFill>
                <a:latin typeface="Verdana"/>
                <a:cs typeface="Verdana"/>
              </a:rPr>
              <a:t> </a:t>
            </a:r>
            <a:r>
              <a:rPr sz="1200" b="1" spc="-10" dirty="0">
                <a:solidFill>
                  <a:srgbClr val="182754"/>
                </a:solidFill>
                <a:latin typeface="Verdana"/>
                <a:cs typeface="Verdana"/>
              </a:rPr>
              <a:t>Quetzales</a:t>
            </a:r>
            <a:endParaRPr sz="1200" dirty="0">
              <a:latin typeface="Verdana"/>
              <a:cs typeface="Verdan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pic>
        <p:nvPicPr>
          <p:cNvPr id="193" name="Google Shape;193;p7"/>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529008" y="1874118"/>
            <a:ext cx="618292" cy="618292"/>
          </a:xfrm>
          <a:prstGeom prst="rect">
            <a:avLst/>
          </a:prstGeom>
          <a:noFill/>
          <a:ln>
            <a:noFill/>
          </a:ln>
        </p:spPr>
      </p:pic>
      <p:pic>
        <p:nvPicPr>
          <p:cNvPr id="194" name="Google Shape;194;p7"/>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1540549" y="2674420"/>
            <a:ext cx="470471" cy="548883"/>
          </a:xfrm>
          <a:prstGeom prst="rect">
            <a:avLst/>
          </a:prstGeom>
          <a:noFill/>
          <a:ln>
            <a:noFill/>
          </a:ln>
        </p:spPr>
      </p:pic>
      <p:pic>
        <p:nvPicPr>
          <p:cNvPr id="195" name="Google Shape;195;p7"/>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1414833" y="4291503"/>
            <a:ext cx="596187" cy="566378"/>
          </a:xfrm>
          <a:prstGeom prst="rect">
            <a:avLst/>
          </a:prstGeom>
          <a:noFill/>
          <a:ln>
            <a:noFill/>
          </a:ln>
        </p:spPr>
      </p:pic>
      <p:pic>
        <p:nvPicPr>
          <p:cNvPr id="196" name="Google Shape;196;p7"/>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1459854" y="3488692"/>
            <a:ext cx="551166" cy="551166"/>
          </a:xfrm>
          <a:prstGeom prst="rect">
            <a:avLst/>
          </a:prstGeom>
          <a:noFill/>
          <a:ln>
            <a:noFill/>
          </a:ln>
        </p:spPr>
      </p:pic>
      <p:pic>
        <p:nvPicPr>
          <p:cNvPr id="197" name="Google Shape;197;p7"/>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1529007" y="5109526"/>
            <a:ext cx="451889" cy="451889"/>
          </a:xfrm>
          <a:prstGeom prst="rect">
            <a:avLst/>
          </a:prstGeom>
          <a:noFill/>
          <a:ln>
            <a:noFill/>
          </a:ln>
        </p:spPr>
      </p:pic>
      <p:sp>
        <p:nvSpPr>
          <p:cNvPr id="6" name="Google Shape;125;p3">
            <a:extLst>
              <a:ext uri="{FF2B5EF4-FFF2-40B4-BE49-F238E27FC236}">
                <a16:creationId xmlns:a16="http://schemas.microsoft.com/office/drawing/2014/main" id="{790F0812-372C-4D3C-AE46-C43941FCFC39}"/>
              </a:ext>
            </a:extLst>
          </p:cNvPr>
          <p:cNvSpPr/>
          <p:nvPr/>
        </p:nvSpPr>
        <p:spPr>
          <a:xfrm>
            <a:off x="420167" y="322705"/>
            <a:ext cx="6768909" cy="727655"/>
          </a:xfrm>
          <a:prstGeom prst="roundRect">
            <a:avLst>
              <a:gd name="adj" fmla="val 16667"/>
            </a:avLst>
          </a:prstGeom>
          <a:solidFill>
            <a:srgbClr val="182754"/>
          </a:solidFill>
          <a:ln>
            <a:noFill/>
          </a:ln>
        </p:spPr>
        <p:txBody>
          <a:bodyPr spcFirstLastPara="1" wrap="square" lIns="91425" tIns="45700" rIns="324000" bIns="45700" anchor="ctr" anchorCtr="0">
            <a:noAutofit/>
          </a:bodyPr>
          <a:lstStyle/>
          <a:p>
            <a:pPr marL="0" marR="0" lvl="0" indent="0" rtl="0">
              <a:spcBef>
                <a:spcPts val="0"/>
              </a:spcBef>
              <a:spcAft>
                <a:spcPts val="0"/>
              </a:spcAft>
              <a:buNone/>
            </a:pPr>
            <a:r>
              <a:rPr lang="es-GT" sz="2000" b="1" i="0" u="none" strike="noStrike" cap="none" dirty="0">
                <a:solidFill>
                  <a:schemeClr val="bg1"/>
                </a:solidFill>
                <a:latin typeface="Arial"/>
                <a:ea typeface="Arial"/>
                <a:cs typeface="Arial"/>
                <a:sym typeface="Arial"/>
              </a:rPr>
              <a:t>Impacto potencial en la economía y la sociedad</a:t>
            </a:r>
          </a:p>
        </p:txBody>
      </p:sp>
      <p:grpSp>
        <p:nvGrpSpPr>
          <p:cNvPr id="2" name="Google Shape;176;p7">
            <a:extLst>
              <a:ext uri="{FF2B5EF4-FFF2-40B4-BE49-F238E27FC236}">
                <a16:creationId xmlns:a16="http://schemas.microsoft.com/office/drawing/2014/main" id="{5278DF72-FE4E-19BB-708E-7428C259EBDE}"/>
              </a:ext>
            </a:extLst>
          </p:cNvPr>
          <p:cNvGrpSpPr/>
          <p:nvPr/>
        </p:nvGrpSpPr>
        <p:grpSpPr>
          <a:xfrm>
            <a:off x="2312664" y="1823133"/>
            <a:ext cx="8350329" cy="4363985"/>
            <a:chOff x="0" y="387"/>
            <a:chExt cx="8350329" cy="4363985"/>
          </a:xfrm>
        </p:grpSpPr>
        <p:cxnSp>
          <p:nvCxnSpPr>
            <p:cNvPr id="3" name="Google Shape;177;p7">
              <a:extLst>
                <a:ext uri="{FF2B5EF4-FFF2-40B4-BE49-F238E27FC236}">
                  <a16:creationId xmlns:a16="http://schemas.microsoft.com/office/drawing/2014/main" id="{B017A21F-5312-0252-2456-167EEFB8FCC1}"/>
                </a:ext>
              </a:extLst>
            </p:cNvPr>
            <p:cNvCxnSpPr/>
            <p:nvPr/>
          </p:nvCxnSpPr>
          <p:spPr>
            <a:xfrm>
              <a:off x="0" y="387"/>
              <a:ext cx="8350329" cy="0"/>
            </a:xfrm>
            <a:prstGeom prst="straightConnector1">
              <a:avLst/>
            </a:prstGeom>
            <a:gradFill>
              <a:gsLst>
                <a:gs pos="0">
                  <a:srgbClr val="5E81C9"/>
                </a:gs>
                <a:gs pos="50000">
                  <a:srgbClr val="3B70C9"/>
                </a:gs>
                <a:gs pos="100000">
                  <a:srgbClr val="2E60B8"/>
                </a:gs>
              </a:gsLst>
              <a:lin ang="5400000" scaled="0"/>
            </a:gradFill>
            <a:ln w="9525" cap="flat" cmpd="sng">
              <a:solidFill>
                <a:srgbClr val="4372C3"/>
              </a:solidFill>
              <a:prstDash val="solid"/>
              <a:miter lim="800000"/>
              <a:headEnd type="none" w="sm" len="sm"/>
              <a:tailEnd type="none" w="sm" len="sm"/>
            </a:ln>
          </p:spPr>
        </p:cxnSp>
        <p:sp>
          <p:nvSpPr>
            <p:cNvPr id="4" name="Google Shape;178;p7">
              <a:extLst>
                <a:ext uri="{FF2B5EF4-FFF2-40B4-BE49-F238E27FC236}">
                  <a16:creationId xmlns:a16="http://schemas.microsoft.com/office/drawing/2014/main" id="{C232EE08-BC8C-039B-D3F8-4F30D6BD2CB9}"/>
                </a:ext>
              </a:extLst>
            </p:cNvPr>
            <p:cNvSpPr/>
            <p:nvPr/>
          </p:nvSpPr>
          <p:spPr>
            <a:xfrm>
              <a:off x="0" y="387"/>
              <a:ext cx="8350329" cy="88152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179;p7">
              <a:extLst>
                <a:ext uri="{FF2B5EF4-FFF2-40B4-BE49-F238E27FC236}">
                  <a16:creationId xmlns:a16="http://schemas.microsoft.com/office/drawing/2014/main" id="{62C96797-9D55-6EC0-DE90-98C6A499D78B}"/>
                </a:ext>
              </a:extLst>
            </p:cNvPr>
            <p:cNvSpPr txBox="1"/>
            <p:nvPr/>
          </p:nvSpPr>
          <p:spPr>
            <a:xfrm>
              <a:off x="0" y="387"/>
              <a:ext cx="8350329" cy="881526"/>
            </a:xfrm>
            <a:prstGeom prst="rect">
              <a:avLst/>
            </a:prstGeom>
            <a:noFill/>
            <a:ln>
              <a:noFill/>
            </a:ln>
          </p:spPr>
          <p:txBody>
            <a:bodyPr spcFirstLastPara="1" wrap="square" lIns="53325" tIns="53325" rIns="53325" bIns="53325" anchor="t" anchorCtr="0">
              <a:noAutofit/>
            </a:bodyPr>
            <a:lstStyle/>
            <a:p>
              <a:pPr marL="0" marR="0" lvl="0" indent="0" algn="just" rtl="0">
                <a:lnSpc>
                  <a:spcPct val="90000"/>
                </a:lnSpc>
                <a:spcBef>
                  <a:spcPts val="0"/>
                </a:spcBef>
                <a:spcAft>
                  <a:spcPts val="0"/>
                </a:spcAft>
                <a:buClr>
                  <a:schemeClr val="dk1"/>
                </a:buClr>
                <a:buSzPts val="1400"/>
                <a:buFont typeface="Verdana"/>
                <a:buNone/>
              </a:pPr>
              <a:r>
                <a:rPr lang="es-GT" sz="1400" dirty="0">
                  <a:solidFill>
                    <a:schemeClr val="dk1"/>
                  </a:solidFill>
                  <a:latin typeface="Verdana"/>
                  <a:ea typeface="Verdana"/>
                  <a:cs typeface="Verdana"/>
                  <a:sym typeface="Verdana"/>
                </a:rPr>
                <a:t>El impulso fiscal derivado de un mayor gasto en inversión pública dinamizará la economía y permitirá aumentar el empleo, el ingreso de las familias y el crecimiento económico</a:t>
              </a:r>
              <a:endParaRPr dirty="0"/>
            </a:p>
          </p:txBody>
        </p:sp>
        <p:cxnSp>
          <p:nvCxnSpPr>
            <p:cNvPr id="7" name="Google Shape;180;p7">
              <a:extLst>
                <a:ext uri="{FF2B5EF4-FFF2-40B4-BE49-F238E27FC236}">
                  <a16:creationId xmlns:a16="http://schemas.microsoft.com/office/drawing/2014/main" id="{A003554C-3CA5-D608-2441-D83F682EF28B}"/>
                </a:ext>
              </a:extLst>
            </p:cNvPr>
            <p:cNvCxnSpPr/>
            <p:nvPr/>
          </p:nvCxnSpPr>
          <p:spPr>
            <a:xfrm>
              <a:off x="0" y="881913"/>
              <a:ext cx="8350329" cy="0"/>
            </a:xfrm>
            <a:prstGeom prst="straightConnector1">
              <a:avLst/>
            </a:prstGeom>
            <a:gradFill>
              <a:gsLst>
                <a:gs pos="0">
                  <a:srgbClr val="5E81C9"/>
                </a:gs>
                <a:gs pos="50000">
                  <a:srgbClr val="3B70C9"/>
                </a:gs>
                <a:gs pos="100000">
                  <a:srgbClr val="2E60B8"/>
                </a:gs>
              </a:gsLst>
              <a:lin ang="5400000" scaled="0"/>
            </a:gradFill>
            <a:ln w="9525" cap="flat" cmpd="sng">
              <a:solidFill>
                <a:srgbClr val="4372C3"/>
              </a:solidFill>
              <a:prstDash val="solid"/>
              <a:miter lim="800000"/>
              <a:headEnd type="none" w="sm" len="sm"/>
              <a:tailEnd type="none" w="sm" len="sm"/>
            </a:ln>
          </p:spPr>
        </p:cxnSp>
        <p:sp>
          <p:nvSpPr>
            <p:cNvPr id="8" name="Google Shape;181;p7">
              <a:extLst>
                <a:ext uri="{FF2B5EF4-FFF2-40B4-BE49-F238E27FC236}">
                  <a16:creationId xmlns:a16="http://schemas.microsoft.com/office/drawing/2014/main" id="{982298E2-7DE3-DF4F-7A47-E3CFD563C171}"/>
                </a:ext>
              </a:extLst>
            </p:cNvPr>
            <p:cNvSpPr/>
            <p:nvPr/>
          </p:nvSpPr>
          <p:spPr>
            <a:xfrm>
              <a:off x="0" y="881913"/>
              <a:ext cx="8350329" cy="682402"/>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82;p7">
              <a:extLst>
                <a:ext uri="{FF2B5EF4-FFF2-40B4-BE49-F238E27FC236}">
                  <a16:creationId xmlns:a16="http://schemas.microsoft.com/office/drawing/2014/main" id="{B5831850-7B75-7136-9CF9-2688F6F906F3}"/>
                </a:ext>
              </a:extLst>
            </p:cNvPr>
            <p:cNvSpPr txBox="1"/>
            <p:nvPr/>
          </p:nvSpPr>
          <p:spPr>
            <a:xfrm>
              <a:off x="0" y="881913"/>
              <a:ext cx="8350329" cy="682402"/>
            </a:xfrm>
            <a:prstGeom prst="rect">
              <a:avLst/>
            </a:prstGeom>
            <a:noFill/>
            <a:ln>
              <a:noFill/>
            </a:ln>
          </p:spPr>
          <p:txBody>
            <a:bodyPr spcFirstLastPara="1" wrap="square" lIns="53325" tIns="53325" rIns="53325" bIns="53325" anchor="t" anchorCtr="0">
              <a:noAutofit/>
            </a:bodyPr>
            <a:lstStyle/>
            <a:p>
              <a:pPr marL="0" marR="0" lvl="0" indent="0" algn="just" rtl="0">
                <a:lnSpc>
                  <a:spcPct val="90000"/>
                </a:lnSpc>
                <a:spcBef>
                  <a:spcPts val="0"/>
                </a:spcBef>
                <a:spcAft>
                  <a:spcPts val="0"/>
                </a:spcAft>
                <a:buClr>
                  <a:schemeClr val="dk1"/>
                </a:buClr>
                <a:buSzPts val="1400"/>
                <a:buFont typeface="Verdana"/>
                <a:buNone/>
              </a:pPr>
              <a:r>
                <a:rPr lang="es-GT" sz="1400" dirty="0">
                  <a:solidFill>
                    <a:schemeClr val="dk1"/>
                  </a:solidFill>
                  <a:latin typeface="Verdana"/>
                  <a:ea typeface="Verdana"/>
                  <a:cs typeface="Verdana"/>
                  <a:sym typeface="Verdana"/>
                </a:rPr>
                <a:t>Un gasto público más inclusivo, permitirá reducir las brechas de pobreza y desigualdad y aumentar el bienestar social</a:t>
              </a:r>
              <a:endParaRPr dirty="0"/>
            </a:p>
          </p:txBody>
        </p:sp>
        <p:cxnSp>
          <p:nvCxnSpPr>
            <p:cNvPr id="10" name="Google Shape;183;p7">
              <a:extLst>
                <a:ext uri="{FF2B5EF4-FFF2-40B4-BE49-F238E27FC236}">
                  <a16:creationId xmlns:a16="http://schemas.microsoft.com/office/drawing/2014/main" id="{1E99CB19-A331-7E26-3438-A8154403E448}"/>
                </a:ext>
              </a:extLst>
            </p:cNvPr>
            <p:cNvCxnSpPr/>
            <p:nvPr/>
          </p:nvCxnSpPr>
          <p:spPr>
            <a:xfrm>
              <a:off x="0" y="1564315"/>
              <a:ext cx="8350329" cy="0"/>
            </a:xfrm>
            <a:prstGeom prst="straightConnector1">
              <a:avLst/>
            </a:prstGeom>
            <a:gradFill>
              <a:gsLst>
                <a:gs pos="0">
                  <a:srgbClr val="5E81C9"/>
                </a:gs>
                <a:gs pos="50000">
                  <a:srgbClr val="3B70C9"/>
                </a:gs>
                <a:gs pos="100000">
                  <a:srgbClr val="2E60B8"/>
                </a:gs>
              </a:gsLst>
              <a:lin ang="5400000" scaled="0"/>
            </a:gradFill>
            <a:ln w="9525" cap="flat" cmpd="sng">
              <a:solidFill>
                <a:srgbClr val="4372C3"/>
              </a:solidFill>
              <a:prstDash val="solid"/>
              <a:miter lim="800000"/>
              <a:headEnd type="none" w="sm" len="sm"/>
              <a:tailEnd type="none" w="sm" len="sm"/>
            </a:ln>
          </p:spPr>
        </p:cxnSp>
        <p:sp>
          <p:nvSpPr>
            <p:cNvPr id="11" name="Google Shape;184;p7">
              <a:extLst>
                <a:ext uri="{FF2B5EF4-FFF2-40B4-BE49-F238E27FC236}">
                  <a16:creationId xmlns:a16="http://schemas.microsoft.com/office/drawing/2014/main" id="{EDC4BD0F-D69B-73FB-2432-6CBC22D1BF21}"/>
                </a:ext>
              </a:extLst>
            </p:cNvPr>
            <p:cNvSpPr/>
            <p:nvPr/>
          </p:nvSpPr>
          <p:spPr>
            <a:xfrm>
              <a:off x="0" y="1564315"/>
              <a:ext cx="8350329" cy="829509"/>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85;p7">
              <a:extLst>
                <a:ext uri="{FF2B5EF4-FFF2-40B4-BE49-F238E27FC236}">
                  <a16:creationId xmlns:a16="http://schemas.microsoft.com/office/drawing/2014/main" id="{EE201013-1B0B-E05F-2D35-EF6ED3B0A811}"/>
                </a:ext>
              </a:extLst>
            </p:cNvPr>
            <p:cNvSpPr txBox="1"/>
            <p:nvPr/>
          </p:nvSpPr>
          <p:spPr>
            <a:xfrm>
              <a:off x="0" y="1564315"/>
              <a:ext cx="8350329" cy="829509"/>
            </a:xfrm>
            <a:prstGeom prst="rect">
              <a:avLst/>
            </a:prstGeom>
            <a:noFill/>
            <a:ln>
              <a:noFill/>
            </a:ln>
          </p:spPr>
          <p:txBody>
            <a:bodyPr spcFirstLastPara="1" wrap="square" lIns="53325" tIns="53325" rIns="53325" bIns="53325" anchor="t" anchorCtr="0">
              <a:noAutofit/>
            </a:bodyPr>
            <a:lstStyle/>
            <a:p>
              <a:pPr marL="0" marR="0" lvl="0" indent="0" algn="just" rtl="0">
                <a:lnSpc>
                  <a:spcPct val="90000"/>
                </a:lnSpc>
                <a:spcBef>
                  <a:spcPts val="0"/>
                </a:spcBef>
                <a:spcAft>
                  <a:spcPts val="0"/>
                </a:spcAft>
                <a:buClr>
                  <a:schemeClr val="dk1"/>
                </a:buClr>
                <a:buSzPts val="1400"/>
                <a:buFont typeface="Verdana"/>
                <a:buNone/>
              </a:pPr>
              <a:r>
                <a:rPr lang="es-GT" sz="1400">
                  <a:solidFill>
                    <a:schemeClr val="dk1"/>
                  </a:solidFill>
                  <a:latin typeface="Verdana"/>
                  <a:ea typeface="Verdana"/>
                  <a:cs typeface="Verdana"/>
                  <a:sym typeface="Verdana"/>
                </a:rPr>
                <a:t>La transparencia y la lucha contra la corrupción brindarán mayor credibilidad a las políticas públicas y a la gobernabilidad, que generará más certidumbre sobre el futuro del país y un mejor clima de inversión</a:t>
              </a:r>
              <a:endParaRPr sz="1400">
                <a:solidFill>
                  <a:schemeClr val="dk1"/>
                </a:solidFill>
                <a:latin typeface="Verdana"/>
                <a:ea typeface="Verdana"/>
                <a:cs typeface="Verdana"/>
                <a:sym typeface="Verdana"/>
              </a:endParaRPr>
            </a:p>
          </p:txBody>
        </p:sp>
        <p:cxnSp>
          <p:nvCxnSpPr>
            <p:cNvPr id="13" name="Google Shape;186;p7">
              <a:extLst>
                <a:ext uri="{FF2B5EF4-FFF2-40B4-BE49-F238E27FC236}">
                  <a16:creationId xmlns:a16="http://schemas.microsoft.com/office/drawing/2014/main" id="{0827FCAD-EB48-33F7-3F5F-5FE9778554D3}"/>
                </a:ext>
              </a:extLst>
            </p:cNvPr>
            <p:cNvCxnSpPr/>
            <p:nvPr/>
          </p:nvCxnSpPr>
          <p:spPr>
            <a:xfrm>
              <a:off x="0" y="2393824"/>
              <a:ext cx="8350329" cy="0"/>
            </a:xfrm>
            <a:prstGeom prst="straightConnector1">
              <a:avLst/>
            </a:prstGeom>
            <a:gradFill>
              <a:gsLst>
                <a:gs pos="0">
                  <a:srgbClr val="5E81C9"/>
                </a:gs>
                <a:gs pos="50000">
                  <a:srgbClr val="3B70C9"/>
                </a:gs>
                <a:gs pos="100000">
                  <a:srgbClr val="2E60B8"/>
                </a:gs>
              </a:gsLst>
              <a:lin ang="5400000" scaled="0"/>
            </a:gradFill>
            <a:ln w="9525" cap="flat" cmpd="sng">
              <a:solidFill>
                <a:srgbClr val="4372C3"/>
              </a:solidFill>
              <a:prstDash val="solid"/>
              <a:miter lim="800000"/>
              <a:headEnd type="none" w="sm" len="sm"/>
              <a:tailEnd type="none" w="sm" len="sm"/>
            </a:ln>
          </p:spPr>
        </p:cxnSp>
        <p:sp>
          <p:nvSpPr>
            <p:cNvPr id="14" name="Google Shape;187;p7">
              <a:extLst>
                <a:ext uri="{FF2B5EF4-FFF2-40B4-BE49-F238E27FC236}">
                  <a16:creationId xmlns:a16="http://schemas.microsoft.com/office/drawing/2014/main" id="{00126B6F-F15F-F1DA-2CC6-0C83F131048F}"/>
                </a:ext>
              </a:extLst>
            </p:cNvPr>
            <p:cNvSpPr/>
            <p:nvPr/>
          </p:nvSpPr>
          <p:spPr>
            <a:xfrm>
              <a:off x="0" y="2393824"/>
              <a:ext cx="8350329" cy="768953"/>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88;p7">
              <a:extLst>
                <a:ext uri="{FF2B5EF4-FFF2-40B4-BE49-F238E27FC236}">
                  <a16:creationId xmlns:a16="http://schemas.microsoft.com/office/drawing/2014/main" id="{85E168E1-26E5-B86B-FED0-0777D1234D9A}"/>
                </a:ext>
              </a:extLst>
            </p:cNvPr>
            <p:cNvSpPr txBox="1"/>
            <p:nvPr/>
          </p:nvSpPr>
          <p:spPr>
            <a:xfrm>
              <a:off x="0" y="2393824"/>
              <a:ext cx="8350329" cy="768953"/>
            </a:xfrm>
            <a:prstGeom prst="rect">
              <a:avLst/>
            </a:prstGeom>
            <a:noFill/>
            <a:ln>
              <a:noFill/>
            </a:ln>
          </p:spPr>
          <p:txBody>
            <a:bodyPr spcFirstLastPara="1" wrap="square" lIns="53325" tIns="53325" rIns="53325" bIns="53325" anchor="t" anchorCtr="0">
              <a:noAutofit/>
            </a:bodyPr>
            <a:lstStyle/>
            <a:p>
              <a:pPr marL="0" marR="0" lvl="0" indent="0" algn="just" rtl="0">
                <a:lnSpc>
                  <a:spcPct val="90000"/>
                </a:lnSpc>
                <a:spcBef>
                  <a:spcPts val="0"/>
                </a:spcBef>
                <a:spcAft>
                  <a:spcPts val="0"/>
                </a:spcAft>
                <a:buClr>
                  <a:schemeClr val="dk1"/>
                </a:buClr>
                <a:buSzPts val="1400"/>
                <a:buFont typeface="Verdana"/>
                <a:buNone/>
              </a:pPr>
              <a:r>
                <a:rPr lang="es-GT" sz="1400" dirty="0">
                  <a:solidFill>
                    <a:schemeClr val="dk1"/>
                  </a:solidFill>
                  <a:latin typeface="Verdana"/>
                  <a:ea typeface="Verdana"/>
                  <a:cs typeface="Verdana"/>
                  <a:sym typeface="Verdana"/>
                </a:rPr>
                <a:t>El uso más moderno de la política fiscal, en una visión de mediano y largo plazo, permitirá financiar inversiones estratégicas al tiempo en que se garantiza una economía fuerte y resiliente</a:t>
              </a:r>
              <a:endParaRPr sz="1400" dirty="0">
                <a:solidFill>
                  <a:schemeClr val="dk1"/>
                </a:solidFill>
                <a:latin typeface="Verdana"/>
                <a:ea typeface="Verdana"/>
                <a:cs typeface="Verdana"/>
                <a:sym typeface="Verdana"/>
              </a:endParaRPr>
            </a:p>
          </p:txBody>
        </p:sp>
        <p:cxnSp>
          <p:nvCxnSpPr>
            <p:cNvPr id="16" name="Google Shape;189;p7">
              <a:extLst>
                <a:ext uri="{FF2B5EF4-FFF2-40B4-BE49-F238E27FC236}">
                  <a16:creationId xmlns:a16="http://schemas.microsoft.com/office/drawing/2014/main" id="{BC9FA8A1-6F00-ACF3-6028-3EEE5EFE35BD}"/>
                </a:ext>
              </a:extLst>
            </p:cNvPr>
            <p:cNvCxnSpPr/>
            <p:nvPr/>
          </p:nvCxnSpPr>
          <p:spPr>
            <a:xfrm>
              <a:off x="0" y="3162778"/>
              <a:ext cx="8350329" cy="0"/>
            </a:xfrm>
            <a:prstGeom prst="straightConnector1">
              <a:avLst/>
            </a:prstGeom>
            <a:gradFill>
              <a:gsLst>
                <a:gs pos="0">
                  <a:srgbClr val="5E81C9"/>
                </a:gs>
                <a:gs pos="50000">
                  <a:srgbClr val="3B70C9"/>
                </a:gs>
                <a:gs pos="100000">
                  <a:srgbClr val="2E60B8"/>
                </a:gs>
              </a:gsLst>
              <a:lin ang="5400000" scaled="0"/>
            </a:gradFill>
            <a:ln w="9525" cap="flat" cmpd="sng">
              <a:solidFill>
                <a:srgbClr val="4372C3"/>
              </a:solidFill>
              <a:prstDash val="solid"/>
              <a:miter lim="800000"/>
              <a:headEnd type="none" w="sm" len="sm"/>
              <a:tailEnd type="none" w="sm" len="sm"/>
            </a:ln>
          </p:spPr>
        </p:cxnSp>
        <p:sp>
          <p:nvSpPr>
            <p:cNvPr id="17" name="Google Shape;190;p7">
              <a:extLst>
                <a:ext uri="{FF2B5EF4-FFF2-40B4-BE49-F238E27FC236}">
                  <a16:creationId xmlns:a16="http://schemas.microsoft.com/office/drawing/2014/main" id="{14D63D18-FA2B-2EEF-82C9-F378C80B901A}"/>
                </a:ext>
              </a:extLst>
            </p:cNvPr>
            <p:cNvSpPr/>
            <p:nvPr/>
          </p:nvSpPr>
          <p:spPr>
            <a:xfrm>
              <a:off x="0" y="3162778"/>
              <a:ext cx="8350329" cy="120159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91;p7">
              <a:extLst>
                <a:ext uri="{FF2B5EF4-FFF2-40B4-BE49-F238E27FC236}">
                  <a16:creationId xmlns:a16="http://schemas.microsoft.com/office/drawing/2014/main" id="{2CB11174-9137-AAA0-3152-DBF5D7CF5378}"/>
                </a:ext>
              </a:extLst>
            </p:cNvPr>
            <p:cNvSpPr txBox="1"/>
            <p:nvPr/>
          </p:nvSpPr>
          <p:spPr>
            <a:xfrm>
              <a:off x="0" y="3162778"/>
              <a:ext cx="8350329" cy="1201594"/>
            </a:xfrm>
            <a:prstGeom prst="rect">
              <a:avLst/>
            </a:prstGeom>
            <a:noFill/>
            <a:ln>
              <a:noFill/>
            </a:ln>
          </p:spPr>
          <p:txBody>
            <a:bodyPr spcFirstLastPara="1" wrap="square" lIns="53325" tIns="53325" rIns="53325" bIns="53325" anchor="t" anchorCtr="0">
              <a:noAutofit/>
            </a:bodyPr>
            <a:lstStyle/>
            <a:p>
              <a:pPr marL="0" marR="0" lvl="0" indent="0" algn="just" rtl="0">
                <a:lnSpc>
                  <a:spcPct val="90000"/>
                </a:lnSpc>
                <a:spcBef>
                  <a:spcPts val="0"/>
                </a:spcBef>
                <a:spcAft>
                  <a:spcPts val="0"/>
                </a:spcAft>
                <a:buClr>
                  <a:schemeClr val="dk1"/>
                </a:buClr>
                <a:buSzPts val="1400"/>
                <a:buFont typeface="Verdana"/>
                <a:buNone/>
              </a:pPr>
              <a:r>
                <a:rPr lang="es-GT" sz="1400">
                  <a:solidFill>
                    <a:schemeClr val="dk1"/>
                  </a:solidFill>
                  <a:latin typeface="Verdana"/>
                  <a:ea typeface="Verdana"/>
                  <a:cs typeface="Verdana"/>
                  <a:sym typeface="Verdana"/>
                </a:rPr>
                <a:t>El incremento de la inversión pública y privada dinamizará la economía y podrán mejorarse considerablemente los ingresos fiscales para ampliar más la inversión económica y social</a:t>
              </a:r>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6" name="Google Shape;125;p3">
            <a:extLst>
              <a:ext uri="{FF2B5EF4-FFF2-40B4-BE49-F238E27FC236}">
                <a16:creationId xmlns:a16="http://schemas.microsoft.com/office/drawing/2014/main" id="{790F0812-372C-4D3C-AE46-C43941FCFC39}"/>
              </a:ext>
            </a:extLst>
          </p:cNvPr>
          <p:cNvSpPr/>
          <p:nvPr/>
        </p:nvSpPr>
        <p:spPr>
          <a:xfrm>
            <a:off x="6096000" y="1060975"/>
            <a:ext cx="5116530" cy="727655"/>
          </a:xfrm>
          <a:prstGeom prst="roundRect">
            <a:avLst>
              <a:gd name="adj" fmla="val 16667"/>
            </a:avLst>
          </a:prstGeom>
          <a:solidFill>
            <a:srgbClr val="182754"/>
          </a:solidFill>
          <a:ln>
            <a:noFill/>
          </a:ln>
        </p:spPr>
        <p:txBody>
          <a:bodyPr spcFirstLastPara="1" wrap="square" lIns="91425" tIns="45700" rIns="324000" bIns="45700" anchor="ctr" anchorCtr="0">
            <a:noAutofit/>
          </a:bodyPr>
          <a:lstStyle/>
          <a:p>
            <a:pPr marL="0" marR="0" lvl="0" indent="0" algn="ctr" rtl="0">
              <a:spcBef>
                <a:spcPts val="0"/>
              </a:spcBef>
              <a:spcAft>
                <a:spcPts val="0"/>
              </a:spcAft>
              <a:buNone/>
            </a:pPr>
            <a:r>
              <a:rPr lang="es-GT" sz="2000" b="1" i="0" u="none" strike="noStrike" cap="none" dirty="0">
                <a:solidFill>
                  <a:schemeClr val="bg1"/>
                </a:solidFill>
                <a:latin typeface="Arial"/>
                <a:ea typeface="Arial"/>
                <a:cs typeface="Arial"/>
                <a:sym typeface="Arial"/>
              </a:rPr>
              <a:t>Actividad económica</a:t>
            </a:r>
          </a:p>
        </p:txBody>
      </p:sp>
      <p:sp>
        <p:nvSpPr>
          <p:cNvPr id="19" name="CuadroTexto 18">
            <a:extLst>
              <a:ext uri="{FF2B5EF4-FFF2-40B4-BE49-F238E27FC236}">
                <a16:creationId xmlns:a16="http://schemas.microsoft.com/office/drawing/2014/main" id="{FDF2A27A-847F-88E6-4F27-C992228392F7}"/>
              </a:ext>
            </a:extLst>
          </p:cNvPr>
          <p:cNvSpPr txBox="1"/>
          <p:nvPr/>
        </p:nvSpPr>
        <p:spPr>
          <a:xfrm>
            <a:off x="5452004" y="2026801"/>
            <a:ext cx="6678350" cy="3970318"/>
          </a:xfrm>
          <a:prstGeom prst="rect">
            <a:avLst/>
          </a:prstGeom>
          <a:noFill/>
        </p:spPr>
        <p:txBody>
          <a:bodyPr wrap="square" rtlCol="0">
            <a:spAutoFit/>
          </a:bodyPr>
          <a:lstStyle/>
          <a:p>
            <a:pPr algn="just"/>
            <a:r>
              <a:rPr lang="es-ES" sz="1800" dirty="0">
                <a:latin typeface="Verdana" panose="020B0604030504040204" pitchFamily="34" charset="0"/>
                <a:ea typeface="Verdana" panose="020B0604030504040204" pitchFamily="34" charset="0"/>
                <a:cs typeface="Verdana" panose="020B0604030504040204" pitchFamily="34" charset="0"/>
              </a:rPr>
              <a:t>En 2024, la economía nacional ha mostrado un comportamiento dinámico, impulsado por el aumento de la demanda interna, particularmente el gasto de consumo de los hogares y la inversión en maquinaria y equipo; por lo que se estima que el PIB registrará un crecimiento de 3.7%. </a:t>
            </a:r>
          </a:p>
          <a:p>
            <a:pPr algn="just"/>
            <a:endParaRPr lang="es-ES" sz="1800" dirty="0">
              <a:latin typeface="Verdana" panose="020B0604030504040204" pitchFamily="34" charset="0"/>
              <a:ea typeface="Verdana" panose="020B0604030504040204" pitchFamily="34" charset="0"/>
              <a:cs typeface="Verdana" panose="020B0604030504040204" pitchFamily="34" charset="0"/>
            </a:endParaRPr>
          </a:p>
          <a:p>
            <a:pPr marL="12700" algn="just">
              <a:tabLst>
                <a:tab pos="298450" algn="l"/>
              </a:tabLst>
            </a:pPr>
            <a:r>
              <a:rPr lang="es-ES" sz="1800" dirty="0">
                <a:latin typeface="Verdana" panose="020B0604030504040204" pitchFamily="34" charset="0"/>
                <a:ea typeface="Verdana" panose="020B0604030504040204" pitchFamily="34" charset="0"/>
              </a:rPr>
              <a:t>Para 2025, se prevé que la actividad económica alcance un crecimiento alrededor del 4.0%, </a:t>
            </a:r>
            <a:r>
              <a:rPr lang="es-MX" sz="1800" dirty="0">
                <a:latin typeface="Verdana" panose="020B0604030504040204" pitchFamily="34" charset="0"/>
                <a:ea typeface="Verdana" panose="020B0604030504040204" pitchFamily="34" charset="0"/>
              </a:rPr>
              <a:t>dada la expansión del consumo de gobierno y la Inversión Publica que ayudará a elevar dicho crecimiento por lo que se espera que la mayoría de actividades económicas registren variaciones positivas, lo que también impactará en un mayor dinamismo del mercado laboral.</a:t>
            </a:r>
          </a:p>
        </p:txBody>
      </p:sp>
      <p:pic>
        <p:nvPicPr>
          <p:cNvPr id="3" name="Imagen 2">
            <a:extLst>
              <a:ext uri="{FF2B5EF4-FFF2-40B4-BE49-F238E27FC236}">
                <a16:creationId xmlns:a16="http://schemas.microsoft.com/office/drawing/2014/main" id="{68EEF7D1-BF33-DF85-B8CD-6713613CC84A}"/>
              </a:ext>
            </a:extLst>
          </p:cNvPr>
          <p:cNvPicPr>
            <a:picLocks noChangeAspect="1"/>
          </p:cNvPicPr>
          <p:nvPr/>
        </p:nvPicPr>
        <p:blipFill rotWithShape="1">
          <a:blip r:embed="rId3"/>
          <a:srcRect l="10598" r="10073"/>
          <a:stretch/>
        </p:blipFill>
        <p:spPr>
          <a:xfrm>
            <a:off x="61646" y="0"/>
            <a:ext cx="5229546" cy="6858000"/>
          </a:xfrm>
          <a:prstGeom prst="rect">
            <a:avLst/>
          </a:prstGeom>
        </p:spPr>
      </p:pic>
    </p:spTree>
    <p:extLst>
      <p:ext uri="{BB962C8B-B14F-4D97-AF65-F5344CB8AC3E}">
        <p14:creationId xmlns:p14="http://schemas.microsoft.com/office/powerpoint/2010/main" val="41830856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6" name="Google Shape;125;p3">
            <a:extLst>
              <a:ext uri="{FF2B5EF4-FFF2-40B4-BE49-F238E27FC236}">
                <a16:creationId xmlns:a16="http://schemas.microsoft.com/office/drawing/2014/main" id="{790F0812-372C-4D3C-AE46-C43941FCFC39}"/>
              </a:ext>
            </a:extLst>
          </p:cNvPr>
          <p:cNvSpPr/>
          <p:nvPr/>
        </p:nvSpPr>
        <p:spPr>
          <a:xfrm>
            <a:off x="5968391" y="1208326"/>
            <a:ext cx="5268410" cy="727655"/>
          </a:xfrm>
          <a:prstGeom prst="roundRect">
            <a:avLst>
              <a:gd name="adj" fmla="val 16667"/>
            </a:avLst>
          </a:prstGeom>
          <a:solidFill>
            <a:srgbClr val="182754"/>
          </a:solidFill>
          <a:ln>
            <a:noFill/>
          </a:ln>
        </p:spPr>
        <p:txBody>
          <a:bodyPr spcFirstLastPara="1" wrap="square" lIns="91425" tIns="45700" rIns="324000" bIns="45700" anchor="ctr" anchorCtr="0">
            <a:noAutofit/>
          </a:bodyPr>
          <a:lstStyle/>
          <a:p>
            <a:pPr marL="0" marR="0" lvl="0" indent="0" algn="ctr" rtl="0">
              <a:spcBef>
                <a:spcPts val="0"/>
              </a:spcBef>
              <a:spcAft>
                <a:spcPts val="0"/>
              </a:spcAft>
              <a:buNone/>
            </a:pPr>
            <a:r>
              <a:rPr lang="es-GT" sz="2000" b="1" i="0" u="none" strike="noStrike" cap="none" dirty="0">
                <a:solidFill>
                  <a:schemeClr val="bg1"/>
                </a:solidFill>
                <a:latin typeface="Arial"/>
                <a:ea typeface="Arial"/>
                <a:cs typeface="Arial"/>
                <a:sym typeface="Arial"/>
              </a:rPr>
              <a:t>Demanda interna</a:t>
            </a:r>
          </a:p>
        </p:txBody>
      </p:sp>
      <p:sp>
        <p:nvSpPr>
          <p:cNvPr id="19" name="CuadroTexto 18">
            <a:extLst>
              <a:ext uri="{FF2B5EF4-FFF2-40B4-BE49-F238E27FC236}">
                <a16:creationId xmlns:a16="http://schemas.microsoft.com/office/drawing/2014/main" id="{FDF2A27A-847F-88E6-4F27-C992228392F7}"/>
              </a:ext>
            </a:extLst>
          </p:cNvPr>
          <p:cNvSpPr txBox="1"/>
          <p:nvPr/>
        </p:nvSpPr>
        <p:spPr>
          <a:xfrm>
            <a:off x="5558319" y="2110557"/>
            <a:ext cx="6088555" cy="3539430"/>
          </a:xfrm>
          <a:prstGeom prst="rect">
            <a:avLst/>
          </a:prstGeom>
          <a:noFill/>
        </p:spPr>
        <p:txBody>
          <a:bodyPr wrap="square" rtlCol="0">
            <a:spAutoFit/>
          </a:bodyPr>
          <a:lstStyle/>
          <a:p>
            <a:pPr algn="just"/>
            <a:r>
              <a:rPr lang="es-ES" dirty="0">
                <a:latin typeface="Verdana" panose="020B0604030504040204" pitchFamily="34" charset="0"/>
                <a:ea typeface="Verdana" panose="020B0604030504040204" pitchFamily="34" charset="0"/>
                <a:cs typeface="Verdana" panose="020B0604030504040204" pitchFamily="34" charset="0"/>
              </a:rPr>
              <a:t>“Para 2025, se estima que la demanda interna registre un crecimiento de 4.3%, derivado del comportamiento positivo del consumo privado y de la inversión, así como del mayor consumo del Gobierno. Se espera, además que se mantengan las condiciones crediticias favorables y la estabilidad en el nivel general de precios. </a:t>
            </a:r>
          </a:p>
          <a:p>
            <a:pPr algn="just"/>
            <a:endParaRPr lang="es-ES" dirty="0">
              <a:latin typeface="Verdana" panose="020B0604030504040204" pitchFamily="34" charset="0"/>
              <a:ea typeface="Verdana" panose="020B0604030504040204" pitchFamily="34" charset="0"/>
              <a:cs typeface="Verdana" panose="020B0604030504040204" pitchFamily="34" charset="0"/>
            </a:endParaRPr>
          </a:p>
          <a:p>
            <a:pPr algn="just"/>
            <a:r>
              <a:rPr lang="es-ES" dirty="0">
                <a:latin typeface="Verdana" panose="020B0604030504040204" pitchFamily="34" charset="0"/>
                <a:ea typeface="Verdana" panose="020B0604030504040204" pitchFamily="34" charset="0"/>
                <a:cs typeface="Verdana" panose="020B0604030504040204" pitchFamily="34" charset="0"/>
              </a:rPr>
              <a:t>Tendremos una mayor inversión en proyectos de infraestructura pública del Gobierno y el aumento en la construcción de obras de ingeniería, particularmente las relacionadas con Alianzas Público Privadas. Por su parte, el repunte en el gasto de consumo del Gobierno se asociaría al aumento en los rubros de remuneraciones y de compra de bienes y servicios de la Administración Central, congruente con el Presupuesto General de Ingresos y Egresos del Estado para el Ejercicio Fiscal 2025, aprobado por el Congreso de la República.”</a:t>
            </a:r>
          </a:p>
        </p:txBody>
      </p:sp>
      <p:pic>
        <p:nvPicPr>
          <p:cNvPr id="2" name="Picture 2" descr="Ejecutivo reporta el 30 por ciento de avance en la construcción del  Hospital Nacional de Chiquimula - La Hora">
            <a:extLst>
              <a:ext uri="{FF2B5EF4-FFF2-40B4-BE49-F238E27FC236}">
                <a16:creationId xmlns:a16="http://schemas.microsoft.com/office/drawing/2014/main" id="{9BB39F72-486B-34DE-D8D8-CE73B8CF308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5584" r="4816"/>
          <a:stretch/>
        </p:blipFill>
        <p:spPr bwMode="auto">
          <a:xfrm>
            <a:off x="1" y="0"/>
            <a:ext cx="511653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9">
            <a:extLst>
              <a:ext uri="{FF2B5EF4-FFF2-40B4-BE49-F238E27FC236}">
                <a16:creationId xmlns:a16="http://schemas.microsoft.com/office/drawing/2014/main" id="{CFD7AA90-C0CC-74EB-5357-020FE7241557}"/>
              </a:ext>
            </a:extLst>
          </p:cNvPr>
          <p:cNvSpPr txBox="1"/>
          <p:nvPr/>
        </p:nvSpPr>
        <p:spPr>
          <a:xfrm>
            <a:off x="5702300" y="5951563"/>
            <a:ext cx="4398510" cy="166712"/>
          </a:xfrm>
          <a:prstGeom prst="rect">
            <a:avLst/>
          </a:prstGeom>
        </p:spPr>
        <p:txBody>
          <a:bodyPr vert="horz" wrap="square" lIns="0" tIns="12700" rIns="0" bIns="0" rtlCol="0">
            <a:spAutoFit/>
          </a:bodyPr>
          <a:lstStyle/>
          <a:p>
            <a:pPr marL="12700">
              <a:lnSpc>
                <a:spcPct val="100000"/>
              </a:lnSpc>
              <a:spcBef>
                <a:spcPts val="100"/>
              </a:spcBef>
            </a:pPr>
            <a:r>
              <a:rPr sz="1000" dirty="0">
                <a:solidFill>
                  <a:srgbClr val="A5A5A5"/>
                </a:solidFill>
                <a:latin typeface="Arial"/>
                <a:cs typeface="Arial"/>
              </a:rPr>
              <a:t>Fuente:</a:t>
            </a:r>
            <a:r>
              <a:rPr sz="1000" spc="-35" dirty="0">
                <a:solidFill>
                  <a:srgbClr val="A5A5A5"/>
                </a:solidFill>
                <a:latin typeface="Arial"/>
                <a:cs typeface="Arial"/>
              </a:rPr>
              <a:t> </a:t>
            </a:r>
            <a:r>
              <a:rPr lang="es-ES" sz="1000" dirty="0" err="1">
                <a:solidFill>
                  <a:srgbClr val="A5A5A5"/>
                </a:solidFill>
                <a:latin typeface="Arial"/>
                <a:cs typeface="Arial"/>
              </a:rPr>
              <a:t>Banguat</a:t>
            </a:r>
            <a:endParaRPr sz="1000" dirty="0">
              <a:latin typeface="Arial"/>
              <a:cs typeface="Arial"/>
            </a:endParaRPr>
          </a:p>
        </p:txBody>
      </p:sp>
    </p:spTree>
    <p:extLst>
      <p:ext uri="{BB962C8B-B14F-4D97-AF65-F5344CB8AC3E}">
        <p14:creationId xmlns:p14="http://schemas.microsoft.com/office/powerpoint/2010/main" val="2418200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6" name="Google Shape;125;p3">
            <a:extLst>
              <a:ext uri="{FF2B5EF4-FFF2-40B4-BE49-F238E27FC236}">
                <a16:creationId xmlns:a16="http://schemas.microsoft.com/office/drawing/2014/main" id="{790F0812-372C-4D3C-AE46-C43941FCFC39}"/>
              </a:ext>
            </a:extLst>
          </p:cNvPr>
          <p:cNvSpPr/>
          <p:nvPr/>
        </p:nvSpPr>
        <p:spPr>
          <a:xfrm>
            <a:off x="7560626" y="1385744"/>
            <a:ext cx="3775194" cy="727655"/>
          </a:xfrm>
          <a:prstGeom prst="roundRect">
            <a:avLst>
              <a:gd name="adj" fmla="val 16667"/>
            </a:avLst>
          </a:prstGeom>
          <a:solidFill>
            <a:srgbClr val="182754"/>
          </a:solidFill>
          <a:ln>
            <a:noFill/>
          </a:ln>
        </p:spPr>
        <p:txBody>
          <a:bodyPr spcFirstLastPara="1" wrap="square" lIns="91425" tIns="45700" rIns="324000" bIns="45700" anchor="ctr" anchorCtr="0">
            <a:noAutofit/>
          </a:bodyPr>
          <a:lstStyle/>
          <a:p>
            <a:pPr marL="0" marR="0" lvl="0" indent="0" algn="ctr" rtl="0">
              <a:spcBef>
                <a:spcPts val="0"/>
              </a:spcBef>
              <a:spcAft>
                <a:spcPts val="0"/>
              </a:spcAft>
              <a:buNone/>
            </a:pPr>
            <a:r>
              <a:rPr lang="es-GT" sz="2000" b="1" i="0" u="none" strike="noStrike" cap="none" dirty="0">
                <a:solidFill>
                  <a:schemeClr val="bg1"/>
                </a:solidFill>
                <a:latin typeface="Arial"/>
                <a:ea typeface="Arial"/>
                <a:cs typeface="Arial"/>
                <a:sym typeface="Arial"/>
              </a:rPr>
              <a:t>Demanda externa</a:t>
            </a:r>
          </a:p>
        </p:txBody>
      </p:sp>
      <p:sp>
        <p:nvSpPr>
          <p:cNvPr id="19" name="CuadroTexto 18">
            <a:extLst>
              <a:ext uri="{FF2B5EF4-FFF2-40B4-BE49-F238E27FC236}">
                <a16:creationId xmlns:a16="http://schemas.microsoft.com/office/drawing/2014/main" id="{FDF2A27A-847F-88E6-4F27-C992228392F7}"/>
              </a:ext>
            </a:extLst>
          </p:cNvPr>
          <p:cNvSpPr txBox="1"/>
          <p:nvPr/>
        </p:nvSpPr>
        <p:spPr>
          <a:xfrm>
            <a:off x="7042339" y="2332234"/>
            <a:ext cx="4690749" cy="3970318"/>
          </a:xfrm>
          <a:prstGeom prst="rect">
            <a:avLst/>
          </a:prstGeom>
          <a:noFill/>
        </p:spPr>
        <p:txBody>
          <a:bodyPr wrap="square" rtlCol="0">
            <a:spAutoFit/>
          </a:bodyPr>
          <a:lstStyle/>
          <a:p>
            <a:pPr algn="just"/>
            <a:r>
              <a:rPr lang="es-ES" sz="1800" dirty="0">
                <a:latin typeface="Verdana" panose="020B0604030504040204" pitchFamily="34" charset="0"/>
                <a:ea typeface="Verdana" panose="020B0604030504040204" pitchFamily="34" charset="0"/>
                <a:cs typeface="Verdana" panose="020B0604030504040204" pitchFamily="34" charset="0"/>
              </a:rPr>
              <a:t>Las exportaciones de bienes y servicios, en términos reales, crecerían 4.0%, apoyadas por la mayor demanda de productos nacionales por parte de los principales socios comerciales del país, en consonancia con las perspectivas del crecimiento de la economía mundial. De igual forma, las importaciones de bienes y servicios, en términos reales, aumentarían 5.0%, como reflejo del incremento en la demanda de bienes destinados al consumo final e intermedio y a la inversión.</a:t>
            </a:r>
          </a:p>
        </p:txBody>
      </p:sp>
      <p:pic>
        <p:nvPicPr>
          <p:cNvPr id="3" name="Imagen 2">
            <a:extLst>
              <a:ext uri="{FF2B5EF4-FFF2-40B4-BE49-F238E27FC236}">
                <a16:creationId xmlns:a16="http://schemas.microsoft.com/office/drawing/2014/main" id="{58B1CD74-D932-E4C9-FD0A-2144BAF85C73}"/>
              </a:ext>
            </a:extLst>
          </p:cNvPr>
          <p:cNvPicPr>
            <a:picLocks noChangeAspect="1"/>
          </p:cNvPicPr>
          <p:nvPr/>
        </p:nvPicPr>
        <p:blipFill>
          <a:blip r:embed="rId3"/>
          <a:stretch>
            <a:fillRect/>
          </a:stretch>
        </p:blipFill>
        <p:spPr>
          <a:xfrm>
            <a:off x="70767" y="0"/>
            <a:ext cx="6646261" cy="6858000"/>
          </a:xfrm>
          <a:prstGeom prst="rect">
            <a:avLst/>
          </a:prstGeom>
        </p:spPr>
      </p:pic>
    </p:spTree>
    <p:extLst>
      <p:ext uri="{BB962C8B-B14F-4D97-AF65-F5344CB8AC3E}">
        <p14:creationId xmlns:p14="http://schemas.microsoft.com/office/powerpoint/2010/main" val="29038726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20"/>
        <p:cNvGrpSpPr/>
        <p:nvPr/>
      </p:nvGrpSpPr>
      <p:grpSpPr>
        <a:xfrm>
          <a:off x="0" y="0"/>
          <a:ext cx="0" cy="0"/>
          <a:chOff x="0" y="0"/>
          <a:chExt cx="0" cy="0"/>
        </a:xfrm>
      </p:grpSpPr>
      <p:sp>
        <p:nvSpPr>
          <p:cNvPr id="721" name="Google Shape;721;p40"/>
          <p:cNvSpPr/>
          <p:nvPr/>
        </p:nvSpPr>
        <p:spPr>
          <a:xfrm>
            <a:off x="-57665" y="-74140"/>
            <a:ext cx="12307330" cy="7006281"/>
          </a:xfrm>
          <a:prstGeom prst="rect">
            <a:avLst/>
          </a:prstGeom>
          <a:solidFill>
            <a:srgbClr val="1928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722" name="Google Shape;722;p4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209800" y="2151345"/>
            <a:ext cx="7772400" cy="255530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theme/theme1.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511</TotalTime>
  <Words>989</Words>
  <Application>Microsoft Macintosh PowerPoint</Application>
  <PresentationFormat>Panorámica</PresentationFormat>
  <Paragraphs>222</Paragraphs>
  <Slides>9</Slides>
  <Notes>7</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9</vt:i4>
      </vt:variant>
    </vt:vector>
  </HeadingPairs>
  <TitlesOfParts>
    <vt:vector size="14" baseType="lpstr">
      <vt:lpstr>Verdana</vt:lpstr>
      <vt:lpstr>Arial</vt:lpstr>
      <vt:lpstr>Times New Roman</vt:lpstr>
      <vt:lpstr>Calibri</vt:lpstr>
      <vt:lpstr>Tema de Office</vt:lpstr>
      <vt:lpstr>Presentación de PowerPoint</vt:lpstr>
      <vt:lpstr>Presentación de PowerPoint</vt:lpstr>
      <vt:lpstr>Presupuesto Institucional 2024-2025</vt:lpstr>
      <vt:lpstr>Situación Financiera Ejercicio Fiscal 2024 y Decreto de Presupuesto 2025</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c:creator>
  <cp:lastModifiedBy>Junior Cardona</cp:lastModifiedBy>
  <cp:revision>34</cp:revision>
  <dcterms:created xsi:type="dcterms:W3CDTF">2020-01-14T01:41:24Z</dcterms:created>
  <dcterms:modified xsi:type="dcterms:W3CDTF">2025-01-06T13:13:43Z</dcterms:modified>
</cp:coreProperties>
</file>