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84" r:id="rId5"/>
    <p:sldId id="296" r:id="rId6"/>
    <p:sldId id="395" r:id="rId7"/>
    <p:sldId id="396" r:id="rId8"/>
    <p:sldId id="375" r:id="rId9"/>
    <p:sldId id="376" r:id="rId10"/>
    <p:sldId id="397" r:id="rId11"/>
    <p:sldId id="367" r:id="rId12"/>
    <p:sldId id="324" r:id="rId13"/>
    <p:sldId id="368" r:id="rId14"/>
    <p:sldId id="369" r:id="rId15"/>
    <p:sldId id="398" r:id="rId16"/>
    <p:sldId id="390" r:id="rId17"/>
    <p:sldId id="372" r:id="rId18"/>
    <p:sldId id="357" r:id="rId19"/>
    <p:sldId id="399" r:id="rId20"/>
    <p:sldId id="393" r:id="rId21"/>
    <p:sldId id="394" r:id="rId22"/>
    <p:sldId id="381" r:id="rId23"/>
    <p:sldId id="400" r:id="rId24"/>
    <p:sldId id="2147482526" r:id="rId25"/>
    <p:sldId id="288" r:id="rId2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 David Quan Hidalgo" initials="MDQH" lastIdx="0" clrIdx="0">
    <p:extLst>
      <p:ext uri="{19B8F6BF-5375-455C-9EA6-DF929625EA0E}">
        <p15:presenceInfo xmlns:p15="http://schemas.microsoft.com/office/powerpoint/2012/main" userId="S-1-5-21-751633320-2454664568-3249356692-469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CC5"/>
    <a:srgbClr val="002E5E"/>
    <a:srgbClr val="062A46"/>
    <a:srgbClr val="192854"/>
    <a:srgbClr val="EAF3FA"/>
    <a:srgbClr val="E0EDF8"/>
    <a:srgbClr val="23B2E3"/>
    <a:srgbClr val="87C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7"/>
    <p:restoredTop sz="87678" autoAdjust="0"/>
  </p:normalViewPr>
  <p:slideViewPr>
    <p:cSldViewPr snapToGrid="0" snapToObjects="1">
      <p:cViewPr varScale="1">
        <p:scale>
          <a:sx n="60" d="100"/>
          <a:sy n="60" d="100"/>
        </p:scale>
        <p:origin x="1134" y="84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emutzus-my.sharepoint.com/personal/hemutzus_hemutzus_onmicrosoft_com/Documents/Informe_autoridades/2025/10_Octubree/datos_informe_mensual_ingres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C:\Users\egarciam\Nextcloud\DAPF\DashboardGasto\GABECO\Dato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garciam\Nextcloud\DAPF\DashboardGasto\GABECO\Dato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hemutzus-my.sharepoint.com/personal/hemutzus_hemutzus_onmicrosoft_com/Documents/Informe_autoridades/2025/10_Octubree/datos_informe_mensual_ingres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garciam\Nextcloud\DAPF\DashboardGasto\GABECO\Dat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garciam\Nextcloud\DAPF\DashboardGasto\GABECO\Dat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egarciam\Nextcloud\DAPF\DashboardGasto\GABECO\Dato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garciam\Nextcloud\DAPF\DashboardGasto\GABECO\Dat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garciam\Nextcloud\DAPF\DashboardGasto\GABECO\Datos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garciam\Nextcloud\DAPF\DashboardGasto\GABECO\Datos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2023</c:v>
          </c:tx>
          <c:spPr>
            <a:solidFill>
              <a:srgbClr val="002E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datos_ronda!$B$14:$C$14</c:f>
              <c:strCache>
                <c:ptCount val="2"/>
                <c:pt idx="0">
                  <c:v>Meta</c:v>
                </c:pt>
                <c:pt idx="1">
                  <c:v>Recaudado al 22 de octubre de cada año</c:v>
                </c:pt>
              </c:strCache>
            </c:strRef>
          </c:cat>
          <c:val>
            <c:numRef>
              <c:f>datos_ronda!$B$15:$C$15</c:f>
              <c:numCache>
                <c:formatCode>#,##0.0_ ;\-#,##0.0\ </c:formatCode>
                <c:ptCount val="2"/>
                <c:pt idx="0">
                  <c:v>95547.8</c:v>
                </c:pt>
                <c:pt idx="1">
                  <c:v>74474.60153114995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BB-40E9-B89C-629256CCC7E7}"/>
            </c:ext>
          </c:extLst>
        </c:ser>
        <c:ser>
          <c:idx val="1"/>
          <c:order val="1"/>
          <c:tx>
            <c:v>2024</c:v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103,314.9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D3D-462F-A221-5E1AD0523D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datos_ronda!$B$14:$C$14</c:f>
              <c:strCache>
                <c:ptCount val="2"/>
                <c:pt idx="0">
                  <c:v>Meta</c:v>
                </c:pt>
                <c:pt idx="1">
                  <c:v>Recaudado al 22 de octubre de cada año</c:v>
                </c:pt>
              </c:strCache>
            </c:strRef>
          </c:cat>
          <c:val>
            <c:numRef>
              <c:f>datos_ronda!$B$16:$C$16</c:f>
              <c:numCache>
                <c:formatCode>#,##0.0_ ;\-#,##0.0\ </c:formatCode>
                <c:ptCount val="2"/>
                <c:pt idx="0">
                  <c:v>103311.3</c:v>
                </c:pt>
                <c:pt idx="1">
                  <c:v>80675.091505450022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BB-40E9-B89C-629256CCC7E7}"/>
            </c:ext>
          </c:extLst>
        </c:ser>
        <c:ser>
          <c:idx val="2"/>
          <c:order val="2"/>
          <c:tx>
            <c:v>2025</c:v>
          </c:tx>
          <c:spPr>
            <a:solidFill>
              <a:srgbClr val="23B2E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142717531034928E-3"/>
                  <c:y val="-8.5607262192125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BB-40E9-B89C-629256CCC7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datos_ronda!$B$14:$C$14</c:f>
              <c:strCache>
                <c:ptCount val="2"/>
                <c:pt idx="0">
                  <c:v>Meta</c:v>
                </c:pt>
                <c:pt idx="1">
                  <c:v>Recaudado al 22 de octubre de cada año</c:v>
                </c:pt>
              </c:strCache>
            </c:strRef>
          </c:cat>
          <c:val>
            <c:numRef>
              <c:f>datos_ronda!$B$17:$C$17</c:f>
              <c:numCache>
                <c:formatCode>#,##0.0_ ;\-#,##0.0\ </c:formatCode>
                <c:ptCount val="2"/>
                <c:pt idx="0">
                  <c:v>109302.6</c:v>
                </c:pt>
                <c:pt idx="1">
                  <c:v>88068.72564643003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BB-40E9-B89C-629256CCC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27"/>
        <c:axId val="905756671"/>
        <c:axId val="962512511"/>
      </c:barChart>
      <c:catAx>
        <c:axId val="90575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GT"/>
          </a:p>
        </c:txPr>
        <c:crossAx val="962512511"/>
        <c:crosses val="autoZero"/>
        <c:auto val="1"/>
        <c:lblAlgn val="ctr"/>
        <c:lblOffset val="100"/>
        <c:noMultiLvlLbl val="0"/>
      </c:catAx>
      <c:valAx>
        <c:axId val="962512511"/>
        <c:scaling>
          <c:orientation val="minMax"/>
        </c:scaling>
        <c:delete val="0"/>
        <c:axPos val="l"/>
        <c:numFmt formatCode="#,##0.0_ ;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GT"/>
          </a:p>
        </c:txPr>
        <c:crossAx val="905756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G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G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rgbClr val="178C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s-GT">
                <a:solidFill>
                  <a:srgbClr val="178CC5"/>
                </a:solidFill>
              </a:rPr>
              <a:t>Devengado en Millones de Quetzales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rgbClr val="178CC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G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EjecucionTipoGasto!$O$7</c:f>
              <c:strCache>
                <c:ptCount val="1"/>
                <c:pt idx="0">
                  <c:v>ADMINISTRACIÓN CENTRAL</c:v>
                </c:pt>
              </c:strCache>
            </c:strRef>
          </c:tx>
          <c:spPr>
            <a:solidFill>
              <a:srgbClr val="002E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EjecucionTipoGasto!$P$6:$R$6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EjecucionTipoGasto!$P$7:$R$7</c:f>
              <c:numCache>
                <c:formatCode>_-* #,##0.0_-;\-* #,##0.0_-;_-* "-"??_-;_-@_-</c:formatCode>
                <c:ptCount val="3"/>
                <c:pt idx="0">
                  <c:v>4734.3999999999996</c:v>
                </c:pt>
                <c:pt idx="1">
                  <c:v>3346.8</c:v>
                </c:pt>
                <c:pt idx="2">
                  <c:v>4554.7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6C-44A7-A024-FBF280E737E8}"/>
            </c:ext>
          </c:extLst>
        </c:ser>
        <c:ser>
          <c:idx val="1"/>
          <c:order val="1"/>
          <c:tx>
            <c:strRef>
              <c:f>EjecucionTipoGasto!$O$8</c:f>
              <c:strCache>
                <c:ptCount val="1"/>
                <c:pt idx="0">
                  <c:v>OBLIGACIONES DEL ESTADO - CODEDES</c:v>
                </c:pt>
              </c:strCache>
            </c:strRef>
          </c:tx>
          <c:spPr>
            <a:solidFill>
              <a:srgbClr val="178C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EjecucionTipoGasto!$P$6:$R$6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EjecucionTipoGasto!$P$8:$R$8</c:f>
              <c:numCache>
                <c:formatCode>_-* #,##0.0_-;\-* #,##0.0_-;_-* "-"??_-;_-@_-</c:formatCode>
                <c:ptCount val="3"/>
                <c:pt idx="0">
                  <c:v>2350.3000000000002</c:v>
                </c:pt>
                <c:pt idx="1">
                  <c:v>1240.9000000000001</c:v>
                </c:pt>
                <c:pt idx="2">
                  <c:v>4273.1000000000004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6C-44A7-A024-FBF280E737E8}"/>
            </c:ext>
          </c:extLst>
        </c:ser>
        <c:ser>
          <c:idx val="2"/>
          <c:order val="2"/>
          <c:tx>
            <c:strRef>
              <c:f>EjecucionTipoGasto!$O$9</c:f>
              <c:strCache>
                <c:ptCount val="1"/>
                <c:pt idx="0">
                  <c:v>OBLIGACIONES DEL ESTADO - MUNICIPALIDADES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EjecucionTipoGasto!$P$6:$R$6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EjecucionTipoGasto!$P$9:$R$9</c:f>
              <c:numCache>
                <c:formatCode>_-* #,##0.0_-;\-* #,##0.0_-;_-* "-"??_-;_-@_-</c:formatCode>
                <c:ptCount val="3"/>
                <c:pt idx="0">
                  <c:v>8299.4</c:v>
                </c:pt>
                <c:pt idx="1">
                  <c:v>9788</c:v>
                </c:pt>
                <c:pt idx="2">
                  <c:v>11136.7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6C-44A7-A024-FBF280E737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661897520"/>
        <c:axId val="661891696"/>
      </c:barChart>
      <c:catAx>
        <c:axId val="66189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GT"/>
          </a:p>
        </c:txPr>
        <c:crossAx val="661891696"/>
        <c:crosses val="autoZero"/>
        <c:auto val="1"/>
        <c:lblAlgn val="ctr"/>
        <c:lblOffset val="100"/>
        <c:noMultiLvlLbl val="0"/>
      </c:catAx>
      <c:valAx>
        <c:axId val="661891696"/>
        <c:scaling>
          <c:orientation val="minMax"/>
        </c:scaling>
        <c:delete val="0"/>
        <c:axPos val="l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GT"/>
          </a:p>
        </c:txPr>
        <c:crossAx val="66189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764122684471864"/>
          <c:w val="0.98644406227690296"/>
          <c:h val="0.152610227406705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G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GT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'Codedes'!$L$56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002E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'Codedes'!$K$57:$K$78</c:f>
              <c:strCache>
                <c:ptCount val="22"/>
                <c:pt idx="0">
                  <c:v>CHIQUIMULA</c:v>
                </c:pt>
                <c:pt idx="1">
                  <c:v>QUETZALTENANGO</c:v>
                </c:pt>
                <c:pt idx="2">
                  <c:v>TOTONICAPÁN</c:v>
                </c:pt>
                <c:pt idx="3">
                  <c:v>RETALHULEU</c:v>
                </c:pt>
                <c:pt idx="4">
                  <c:v>ALTA VERAPAZ</c:v>
                </c:pt>
                <c:pt idx="5">
                  <c:v>IZABAL</c:v>
                </c:pt>
                <c:pt idx="6">
                  <c:v>QUICHE</c:v>
                </c:pt>
                <c:pt idx="7">
                  <c:v>JALAPA</c:v>
                </c:pt>
                <c:pt idx="8">
                  <c:v>HUEHUETENANGO</c:v>
                </c:pt>
                <c:pt idx="9">
                  <c:v>SUCHITEPÉQUEZ</c:v>
                </c:pt>
                <c:pt idx="10">
                  <c:v>ZACAPA</c:v>
                </c:pt>
                <c:pt idx="11">
                  <c:v>SACATEPÉQUEZ</c:v>
                </c:pt>
                <c:pt idx="12">
                  <c:v>SAN MARCOS</c:v>
                </c:pt>
                <c:pt idx="13">
                  <c:v>GUATEMALA</c:v>
                </c:pt>
                <c:pt idx="14">
                  <c:v>BAJA VERAPAZ</c:v>
                </c:pt>
                <c:pt idx="15">
                  <c:v>CHIMALTENANGO</c:v>
                </c:pt>
                <c:pt idx="16">
                  <c:v>SOLOLÁ</c:v>
                </c:pt>
                <c:pt idx="17">
                  <c:v>EL PROGRESO</c:v>
                </c:pt>
                <c:pt idx="18">
                  <c:v>JUTIAPA</c:v>
                </c:pt>
                <c:pt idx="19">
                  <c:v>SANTA ROSA</c:v>
                </c:pt>
                <c:pt idx="20">
                  <c:v>PETÉN</c:v>
                </c:pt>
                <c:pt idx="21">
                  <c:v>ESCUINTLA</c:v>
                </c:pt>
              </c:strCache>
            </c:strRef>
          </c:cat>
          <c:val>
            <c:numRef>
              <c:f>'Codedes'!$L$57:$L$78</c:f>
              <c:numCache>
                <c:formatCode>0.0%</c:formatCode>
                <c:ptCount val="22"/>
                <c:pt idx="0">
                  <c:v>0.21663778162911609</c:v>
                </c:pt>
                <c:pt idx="1">
                  <c:v>0.23166592887708429</c:v>
                </c:pt>
                <c:pt idx="2">
                  <c:v>0.28280902446774708</c:v>
                </c:pt>
                <c:pt idx="3">
                  <c:v>0.28299319727891159</c:v>
                </c:pt>
                <c:pt idx="4">
                  <c:v>0.29139372035238309</c:v>
                </c:pt>
                <c:pt idx="5">
                  <c:v>0.2946175637393767</c:v>
                </c:pt>
                <c:pt idx="6">
                  <c:v>0.30044843049327352</c:v>
                </c:pt>
                <c:pt idx="7">
                  <c:v>0.30865686038099838</c:v>
                </c:pt>
                <c:pt idx="8">
                  <c:v>0.30886594101776915</c:v>
                </c:pt>
                <c:pt idx="9">
                  <c:v>0.32308291163876995</c:v>
                </c:pt>
                <c:pt idx="10">
                  <c:v>0.33142128744423199</c:v>
                </c:pt>
                <c:pt idx="11">
                  <c:v>0.33829104695246431</c:v>
                </c:pt>
                <c:pt idx="12">
                  <c:v>0.34796099290780147</c:v>
                </c:pt>
                <c:pt idx="13">
                  <c:v>0.36113719798514465</c:v>
                </c:pt>
                <c:pt idx="14">
                  <c:v>0.36214554151007861</c:v>
                </c:pt>
                <c:pt idx="15">
                  <c:v>0.36726128016789089</c:v>
                </c:pt>
                <c:pt idx="16">
                  <c:v>0.41589075108628182</c:v>
                </c:pt>
                <c:pt idx="17">
                  <c:v>0.41931860726319736</c:v>
                </c:pt>
                <c:pt idx="18">
                  <c:v>0.43643552311435529</c:v>
                </c:pt>
                <c:pt idx="19">
                  <c:v>0.44399821508255244</c:v>
                </c:pt>
                <c:pt idx="20">
                  <c:v>0.46986721144024518</c:v>
                </c:pt>
                <c:pt idx="21">
                  <c:v>0.52908314163654291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AF-41F1-A324-4C25154E4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38882719"/>
        <c:axId val="1283398575"/>
      </c:barChart>
      <c:catAx>
        <c:axId val="14388827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GT"/>
          </a:p>
        </c:txPr>
        <c:crossAx val="1283398575"/>
        <c:crosses val="autoZero"/>
        <c:auto val="1"/>
        <c:lblAlgn val="ctr"/>
        <c:lblOffset val="100"/>
        <c:noMultiLvlLbl val="0"/>
      </c:catAx>
      <c:valAx>
        <c:axId val="12833985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GT"/>
          </a:p>
        </c:txPr>
        <c:crossAx val="1438882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G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200" b="0" i="0" u="none" strike="noStrike" kern="1200" spc="0" baseline="0">
                <a:solidFill>
                  <a:srgbClr val="178C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s-GT">
                <a:solidFill>
                  <a:srgbClr val="178CC5"/>
                </a:solidFill>
              </a:rPr>
              <a:t>Cifras expresadas en millones de quetzales</a:t>
            </a:r>
          </a:p>
        </c:rich>
      </c:tx>
      <c:layout>
        <c:manualLayout>
          <c:xMode val="edge"/>
          <c:yMode val="edge"/>
          <c:x val="0.28229264438080115"/>
          <c:y val="8.48830997080110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200" b="0" i="0" u="none" strike="noStrike" kern="1200" spc="0" baseline="0">
              <a:solidFill>
                <a:srgbClr val="178CC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G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Resumen!$B$7</c:f>
              <c:strCache>
                <c:ptCount val="1"/>
                <c:pt idx="0">
                  <c:v>Pagado</c:v>
                </c:pt>
              </c:strCache>
            </c:strRef>
          </c:tx>
          <c:spPr>
            <a:solidFill>
              <a:srgbClr val="178CC5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78CC5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C-4A7C-A3B6-7AE2D6D012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G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Resumen!$C$6:$G$6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Resumen!$C$7:$G$7</c:f>
              <c:numCache>
                <c:formatCode>#,##0.00</c:formatCode>
                <c:ptCount val="5"/>
                <c:pt idx="0">
                  <c:v>81.489999999999995</c:v>
                </c:pt>
                <c:pt idx="1">
                  <c:v>171.49</c:v>
                </c:pt>
                <c:pt idx="2" formatCode="General">
                  <c:v>371.5</c:v>
                </c:pt>
                <c:pt idx="3">
                  <c:v>470.96</c:v>
                </c:pt>
                <c:pt idx="4">
                  <c:v>757.5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6C-4A7C-A3B6-7AE2D6D012B4}"/>
            </c:ext>
          </c:extLst>
        </c:ser>
        <c:ser>
          <c:idx val="1"/>
          <c:order val="1"/>
          <c:tx>
            <c:strRef>
              <c:f>Resumen!$B$8</c:f>
              <c:strCache>
                <c:ptCount val="1"/>
                <c:pt idx="0">
                  <c:v>Pendiente de pago</c:v>
                </c:pt>
              </c:strCache>
            </c:strRef>
          </c:tx>
          <c:spPr>
            <a:solidFill>
              <a:srgbClr val="002E5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2708846027893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6C-4A7C-A3B6-7AE2D6D012B4}"/>
                </c:ext>
              </c:extLst>
            </c:dLbl>
            <c:dLbl>
              <c:idx val="1"/>
              <c:layout>
                <c:manualLayout>
                  <c:x val="0"/>
                  <c:y val="1.94647251667655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6C-4A7C-A3B6-7AE2D6D012B4}"/>
                </c:ext>
              </c:extLst>
            </c:dLbl>
            <c:dLbl>
              <c:idx val="2"/>
              <c:layout>
                <c:manualLayout>
                  <c:x val="-1.1598651966373798E-16"/>
                  <c:y val="1.94647251667656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6C-4A7C-A3B6-7AE2D6D012B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G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Resumen!$C$6:$G$6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Resumen!$C$8:$G$8</c:f>
              <c:numCache>
                <c:formatCode>#,##0.00</c:formatCode>
                <c:ptCount val="5"/>
                <c:pt idx="0">
                  <c:v>1093</c:v>
                </c:pt>
                <c:pt idx="1">
                  <c:v>1309</c:v>
                </c:pt>
                <c:pt idx="2">
                  <c:v>1418</c:v>
                </c:pt>
                <c:pt idx="3">
                  <c:v>1316</c:v>
                </c:pt>
                <c:pt idx="4">
                  <c:v>796.7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6C-4A7C-A3B6-7AE2D6D01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100"/>
        <c:axId val="798703727"/>
        <c:axId val="798711887"/>
      </c:barChart>
      <c:catAx>
        <c:axId val="798703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GT"/>
          </a:p>
        </c:txPr>
        <c:crossAx val="798711887"/>
        <c:crossesAt val="0"/>
        <c:auto val="1"/>
        <c:lblAlgn val="ctr"/>
        <c:lblOffset val="100"/>
        <c:noMultiLvlLbl val="0"/>
      </c:catAx>
      <c:valAx>
        <c:axId val="798711887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GT"/>
          </a:p>
        </c:txPr>
        <c:crossAx val="798703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G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G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105E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23B2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F8-49A3-9781-5A890219BB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s-G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datos_ronda!$A$60:$A$66</c:f>
              <c:strCache>
                <c:ptCount val="7"/>
                <c:pt idx="0">
                  <c:v>IVA Importaciones</c:v>
                </c:pt>
                <c:pt idx="1">
                  <c:v>Derivados del Petróleo</c:v>
                </c:pt>
                <c:pt idx="2">
                  <c:v>Impuesto de Solidaridad</c:v>
                </c:pt>
                <c:pt idx="3">
                  <c:v>IVA Doméstico</c:v>
                </c:pt>
                <c:pt idx="4">
                  <c:v>Impuesto Sobre la Renta</c:v>
                </c:pt>
                <c:pt idx="5">
                  <c:v>Derechos Arancelarios</c:v>
                </c:pt>
                <c:pt idx="6">
                  <c:v>Impuestos Totales</c:v>
                </c:pt>
              </c:strCache>
            </c:strRef>
          </c:cat>
          <c:val>
            <c:numRef>
              <c:f>datos_ronda!$B$60:$B$66</c:f>
              <c:numCache>
                <c:formatCode>_-* #,##0.0_-;\-* #,##0.0_-;_-* "-"??_-;_-@_-</c:formatCode>
                <c:ptCount val="7"/>
                <c:pt idx="0">
                  <c:v>6.1405572489962905</c:v>
                </c:pt>
                <c:pt idx="1">
                  <c:v>6.1756391767529202</c:v>
                </c:pt>
                <c:pt idx="2">
                  <c:v>6.66167348964668</c:v>
                </c:pt>
                <c:pt idx="3">
                  <c:v>11.970088973720101</c:v>
                </c:pt>
                <c:pt idx="4">
                  <c:v>10.856013078392699</c:v>
                </c:pt>
                <c:pt idx="5">
                  <c:v>12.5335197563171</c:v>
                </c:pt>
                <c:pt idx="6">
                  <c:v>9.1647049950734001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F8-49A3-9781-5A890219B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841797871"/>
        <c:axId val="276675647"/>
      </c:barChart>
      <c:catAx>
        <c:axId val="8417978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GT"/>
          </a:p>
        </c:txPr>
        <c:crossAx val="276675647"/>
        <c:crosses val="autoZero"/>
        <c:auto val="1"/>
        <c:lblAlgn val="ctr"/>
        <c:lblOffset val="100"/>
        <c:noMultiLvlLbl val="0"/>
      </c:catAx>
      <c:valAx>
        <c:axId val="276675647"/>
        <c:scaling>
          <c:orientation val="minMax"/>
          <c:max val="14"/>
        </c:scaling>
        <c:delete val="0"/>
        <c:axPos val="t"/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41797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480722430478019E-2"/>
          <c:y val="0.1168018192877513"/>
          <c:w val="0.89312766627063178"/>
          <c:h val="0.647995405975613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Comercio Exterior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99-4B02-8A63-F29EB864875F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99-4B02-8A63-F29EB864875F}"/>
              </c:ext>
            </c:extLst>
          </c:dPt>
          <c:dLbls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68.4%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699-4B02-8A63-F29EB864875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FCN Jimmy Morales</c:v>
                </c:pt>
                <c:pt idx="1">
                  <c:v>VAMOS Giammattei</c:v>
                </c:pt>
                <c:pt idx="2">
                  <c:v>SEMILLA Arévalo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0.65700000000000003</c:v>
                </c:pt>
                <c:pt idx="1">
                  <c:v>0.64300000000000002</c:v>
                </c:pt>
                <c:pt idx="2">
                  <c:v>0.68400000000000005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99-4B02-8A63-F29EB8648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920976352"/>
        <c:axId val="1920976768"/>
      </c:barChart>
      <c:catAx>
        <c:axId val="192097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920976768"/>
        <c:crosses val="autoZero"/>
        <c:auto val="1"/>
        <c:lblAlgn val="ctr"/>
        <c:lblOffset val="100"/>
        <c:noMultiLvlLbl val="0"/>
      </c:catAx>
      <c:valAx>
        <c:axId val="1920976768"/>
        <c:scaling>
          <c:orientation val="minMax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92097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97570784739766E-2"/>
          <c:y val="3.4524184476940389E-2"/>
          <c:w val="0.890968680692246"/>
          <c:h val="0.9305551806024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VariacionAcumuladaGlobal!$H$1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1928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VariacionAcumuladaGlobal!$B$26:$B$36</c:f>
              <c:strCache>
                <c:ptCount val="11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</c:strCache>
            </c:strRef>
          </c:cat>
          <c:val>
            <c:numRef>
              <c:f>VariacionAcumuladaGlobal!$J$1:$J$10</c:f>
              <c:numCache>
                <c:formatCode>0.0%</c:formatCode>
                <c:ptCount val="10"/>
                <c:pt idx="0">
                  <c:v>0.16200000000000001</c:v>
                </c:pt>
                <c:pt idx="1">
                  <c:v>0.17699999999999999</c:v>
                </c:pt>
                <c:pt idx="2">
                  <c:v>0.222</c:v>
                </c:pt>
                <c:pt idx="3">
                  <c:v>0.24</c:v>
                </c:pt>
                <c:pt idx="4">
                  <c:v>0.20499999999999999</c:v>
                </c:pt>
                <c:pt idx="5">
                  <c:v>0.19900000000000001</c:v>
                </c:pt>
                <c:pt idx="6">
                  <c:v>0.20899999999999999</c:v>
                </c:pt>
                <c:pt idx="7">
                  <c:v>0.21</c:v>
                </c:pt>
                <c:pt idx="8">
                  <c:v>0.214</c:v>
                </c:pt>
                <c:pt idx="9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F7-4217-B22E-ADF333B6B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462241904"/>
        <c:axId val="462250640"/>
      </c:barChart>
      <c:lineChart>
        <c:grouping val="standard"/>
        <c:varyColors val="0"/>
        <c:ser>
          <c:idx val="1"/>
          <c:order val="1"/>
          <c:tx>
            <c:v>2024</c:v>
          </c:tx>
          <c:spPr>
            <a:ln w="38100" cap="rnd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F3B-144E-A74C-E9F52844B89A}"/>
                </c:ext>
              </c:extLst>
            </c:dLbl>
            <c:dLbl>
              <c:idx val="1"/>
              <c:layout>
                <c:manualLayout>
                  <c:x val="-2.7582469969836921E-2"/>
                  <c:y val="-7.1702238828422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3B-144E-A74C-E9F52844B89A}"/>
                </c:ext>
              </c:extLst>
            </c:dLbl>
            <c:dLbl>
              <c:idx val="9"/>
              <c:layout>
                <c:manualLayout>
                  <c:x val="-2.4046105914586547E-2"/>
                  <c:y val="-3.31431508212368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3B-144E-A74C-E9F52844B8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VariacionAcumuladaGlobal!$B$26:$B$36</c:f>
              <c:strCache>
                <c:ptCount val="11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</c:strCache>
            </c:strRef>
          </c:cat>
          <c:val>
            <c:numRef>
              <c:f>VariacionAcumuladaGlobal!$D$26:$D$36</c:f>
              <c:numCache>
                <c:formatCode>0.0%</c:formatCode>
                <c:ptCount val="11"/>
                <c:pt idx="0">
                  <c:v>0.109</c:v>
                </c:pt>
                <c:pt idx="1">
                  <c:v>-1.2E-2</c:v>
                </c:pt>
                <c:pt idx="2">
                  <c:v>-4.7E-2</c:v>
                </c:pt>
                <c:pt idx="3">
                  <c:v>-8.5999999999999993E-2</c:v>
                </c:pt>
                <c:pt idx="4">
                  <c:v>-7.5999999999999998E-2</c:v>
                </c:pt>
                <c:pt idx="5">
                  <c:v>-4.4999999999999998E-2</c:v>
                </c:pt>
                <c:pt idx="6">
                  <c:v>-3.6999999999999998E-2</c:v>
                </c:pt>
                <c:pt idx="7">
                  <c:v>-2.7E-2</c:v>
                </c:pt>
                <c:pt idx="8">
                  <c:v>-2.1000000000000001E-2</c:v>
                </c:pt>
                <c:pt idx="9">
                  <c:v>2.9000000000000001E-2</c:v>
                </c:pt>
                <c:pt idx="10">
                  <c:v>3.5000000000000003E-2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0F7-4217-B22E-ADF333B6B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241904"/>
        <c:axId val="462250640"/>
      </c:lineChart>
      <c:catAx>
        <c:axId val="46224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462250640"/>
        <c:crosses val="autoZero"/>
        <c:auto val="1"/>
        <c:lblAlgn val="ctr"/>
        <c:lblOffset val="100"/>
        <c:noMultiLvlLbl val="0"/>
      </c:catAx>
      <c:valAx>
        <c:axId val="46225064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46224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4322030783521313"/>
          <c:y val="0.9126834966399604"/>
          <c:w val="0.35150590215186156"/>
          <c:h val="5.344455458507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s-G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'ejecuc by Entidad'!$B$1</c:f>
              <c:strCache>
                <c:ptCount val="1"/>
                <c:pt idx="0">
                  <c:v>Ejecución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'ejecuc by Entidad'!$A$2:$A$20</c:f>
              <c:strCache>
                <c:ptCount val="19"/>
                <c:pt idx="0">
                  <c:v>MINISTERIO DE  COMUNICACIONES, INFRAESTRUCTURA Y VIVIENDA</c:v>
                </c:pt>
                <c:pt idx="1">
                  <c:v>MINISTERIO DE CULTURA Y DEPORTES</c:v>
                </c:pt>
                <c:pt idx="2">
                  <c:v>MINISTERIO DE AGRICULTURA, GANADERÍA Y ALIMENTACIÓN</c:v>
                </c:pt>
                <c:pt idx="3">
                  <c:v>MINISTERIO DE ECONOMÍA</c:v>
                </c:pt>
                <c:pt idx="4">
                  <c:v>MINISTERIO DE ENERGÍA Y MINAS</c:v>
                </c:pt>
                <c:pt idx="5">
                  <c:v>MINISTERIO DE AMBIENTE Y RECURSOS NATURALES</c:v>
                </c:pt>
                <c:pt idx="6">
                  <c:v>MINISTERIO DE FINANZAS PÚBLICAS</c:v>
                </c:pt>
                <c:pt idx="7">
                  <c:v>MINISTERIO DE RELACIONES EXTERIORES</c:v>
                </c:pt>
                <c:pt idx="8">
                  <c:v>SECRETARÍAS Y OTRAS DEPENDENCIAS DEL EJECUTIVO</c:v>
                </c:pt>
                <c:pt idx="9">
                  <c:v>MINISTERIO DE SALUD PÚBLICA Y ASISTENCIA SOCIAL</c:v>
                </c:pt>
                <c:pt idx="10">
                  <c:v>MINISTERIO DE GOBERNACIÓN</c:v>
                </c:pt>
                <c:pt idx="11">
                  <c:v>OBLIGACIONES DEL ESTADO A CARGO DEL TESORO</c:v>
                </c:pt>
                <c:pt idx="12">
                  <c:v>MINISTERIO DE DESARROLLO SOCIAL</c:v>
                </c:pt>
                <c:pt idx="13">
                  <c:v>MINISTERIO DE TRABAJO Y PREVISIÓN SOCIAL</c:v>
                </c:pt>
                <c:pt idx="14">
                  <c:v>MINISTERIO DE EDUCACIÓN</c:v>
                </c:pt>
                <c:pt idx="15">
                  <c:v>MINISTERIO DE LA DEFENSA NACIONAL</c:v>
                </c:pt>
                <c:pt idx="16">
                  <c:v>PRESIDENCIA DE LA REPÚBLICA</c:v>
                </c:pt>
                <c:pt idx="17">
                  <c:v>PROCURADURÍA GENERAL DE LA NACIÓN</c:v>
                </c:pt>
                <c:pt idx="18">
                  <c:v>SERVICIOS DE LA DEUDA PUBLICA</c:v>
                </c:pt>
              </c:strCache>
            </c:strRef>
          </c:cat>
          <c:val>
            <c:numRef>
              <c:f>'ejecuc by Entidad'!$B$2:$B$20</c:f>
              <c:numCache>
                <c:formatCode>0.0%</c:formatCode>
                <c:ptCount val="19"/>
                <c:pt idx="0">
                  <c:v>0.42299999999999999</c:v>
                </c:pt>
                <c:pt idx="1">
                  <c:v>0.45500000000000002</c:v>
                </c:pt>
                <c:pt idx="2">
                  <c:v>0.50600000000000001</c:v>
                </c:pt>
                <c:pt idx="3">
                  <c:v>0.58299999999999996</c:v>
                </c:pt>
                <c:pt idx="4">
                  <c:v>0.59</c:v>
                </c:pt>
                <c:pt idx="5">
                  <c:v>0.59199999999999997</c:v>
                </c:pt>
                <c:pt idx="6">
                  <c:v>0.623</c:v>
                </c:pt>
                <c:pt idx="7">
                  <c:v>0.64100000000000001</c:v>
                </c:pt>
                <c:pt idx="8">
                  <c:v>0.65600000000000003</c:v>
                </c:pt>
                <c:pt idx="9">
                  <c:v>0.66700000000000004</c:v>
                </c:pt>
                <c:pt idx="10">
                  <c:v>0.67</c:v>
                </c:pt>
                <c:pt idx="11">
                  <c:v>0.68500000000000005</c:v>
                </c:pt>
                <c:pt idx="12">
                  <c:v>0.68500000000000005</c:v>
                </c:pt>
                <c:pt idx="13">
                  <c:v>0.68600000000000005</c:v>
                </c:pt>
                <c:pt idx="14">
                  <c:v>0.72299999999999998</c:v>
                </c:pt>
                <c:pt idx="15">
                  <c:v>0.72399999999999998</c:v>
                </c:pt>
                <c:pt idx="16">
                  <c:v>0.73199999999999998</c:v>
                </c:pt>
                <c:pt idx="17">
                  <c:v>0.77200000000000002</c:v>
                </c:pt>
                <c:pt idx="18">
                  <c:v>0.78100000000000003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C-4B70-BE63-1BD0E5BC1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93233456"/>
        <c:axId val="1093241776"/>
      </c:barChart>
      <c:catAx>
        <c:axId val="109323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GT"/>
          </a:p>
        </c:txPr>
        <c:crossAx val="1093241776"/>
        <c:crosses val="autoZero"/>
        <c:auto val="1"/>
        <c:lblAlgn val="ctr"/>
        <c:lblOffset val="100"/>
        <c:noMultiLvlLbl val="0"/>
      </c:catAx>
      <c:valAx>
        <c:axId val="1093241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GT"/>
          </a:p>
        </c:txPr>
        <c:crossAx val="109323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G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5694865576959724E-2"/>
                  <c:y val="2.5481909048443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2F-E943-B1E0-CF0E769D09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dir="486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'ejecuc by Entidad'!$A$30:$A$48</c:f>
              <c:strCache>
                <c:ptCount val="19"/>
                <c:pt idx="0">
                  <c:v>MINISTERIO DE GOBERNACIÓN</c:v>
                </c:pt>
                <c:pt idx="1">
                  <c:v>PRESIDENCIA DE LA REPÚBLICA</c:v>
                </c:pt>
                <c:pt idx="2">
                  <c:v>MINISTERIO DE SALUD PÚBLICA Y ASISTENCIA SOCIAL</c:v>
                </c:pt>
                <c:pt idx="3">
                  <c:v>MINISTERIO DE EDUCACIÓN</c:v>
                </c:pt>
                <c:pt idx="4">
                  <c:v>MINISTERIO DE AGRICULTURA, GANADERÍA Y ALIMENTACIÓN</c:v>
                </c:pt>
                <c:pt idx="5">
                  <c:v>MINISTERIO DE RELACIONES EXTERIORES</c:v>
                </c:pt>
                <c:pt idx="6">
                  <c:v>MINISTERIO DE  COMUNICACIONES, INFRAESTRUCTURA Y VIVIENDA</c:v>
                </c:pt>
                <c:pt idx="7">
                  <c:v>SERVICIOS DE LA DEUDA PUBLICA</c:v>
                </c:pt>
                <c:pt idx="8">
                  <c:v>MINISTERIO DE CULTURA Y DEPORTES</c:v>
                </c:pt>
                <c:pt idx="9">
                  <c:v>MINISTERIO DE FINANZAS PÚBLICAS</c:v>
                </c:pt>
                <c:pt idx="10">
                  <c:v>PROCURADURÍA GENERAL DE LA NACIÓN</c:v>
                </c:pt>
                <c:pt idx="11">
                  <c:v>MINISTERIO DE TRABAJO Y PREVISIÓN SOCIAL</c:v>
                </c:pt>
                <c:pt idx="12">
                  <c:v>MINISTERIO DE ENERGÍA Y MINAS</c:v>
                </c:pt>
                <c:pt idx="13">
                  <c:v>OBLIGACIONES DEL ESTADO A CARGO DEL TESORO</c:v>
                </c:pt>
                <c:pt idx="14">
                  <c:v>MINISTERIO DE ECONOMÍA</c:v>
                </c:pt>
                <c:pt idx="15">
                  <c:v>MINISTERIO DE LA DEFENSA NACIONAL</c:v>
                </c:pt>
                <c:pt idx="16">
                  <c:v>SECRETARÍAS Y OTRAS DEPENDENCIAS DEL EJECUTIVO</c:v>
                </c:pt>
                <c:pt idx="17">
                  <c:v>MINISTERIO DE AMBIENTE Y RECURSOS NATURALES</c:v>
                </c:pt>
                <c:pt idx="18">
                  <c:v>MINISTERIO DE DESARROLLO SOCIAL</c:v>
                </c:pt>
              </c:strCache>
            </c:strRef>
          </c:cat>
          <c:val>
            <c:numRef>
              <c:f>'ejecuc by Entidad'!$D$30:$D$48</c:f>
              <c:numCache>
                <c:formatCode>0.0%</c:formatCode>
                <c:ptCount val="19"/>
                <c:pt idx="0">
                  <c:v>-4.0000000000000001E-3</c:v>
                </c:pt>
                <c:pt idx="1">
                  <c:v>2.5000000000000001E-2</c:v>
                </c:pt>
                <c:pt idx="2">
                  <c:v>0.04</c:v>
                </c:pt>
                <c:pt idx="3">
                  <c:v>4.4999999999999998E-2</c:v>
                </c:pt>
                <c:pt idx="4">
                  <c:v>0.09</c:v>
                </c:pt>
                <c:pt idx="5">
                  <c:v>9.0999999999999998E-2</c:v>
                </c:pt>
                <c:pt idx="6">
                  <c:v>9.0999999999999998E-2</c:v>
                </c:pt>
                <c:pt idx="7">
                  <c:v>0.104</c:v>
                </c:pt>
                <c:pt idx="8">
                  <c:v>0.13700000000000001</c:v>
                </c:pt>
                <c:pt idx="9">
                  <c:v>0.14000000000000001</c:v>
                </c:pt>
                <c:pt idx="10">
                  <c:v>0.154</c:v>
                </c:pt>
                <c:pt idx="11">
                  <c:v>0.17299999999999999</c:v>
                </c:pt>
                <c:pt idx="12">
                  <c:v>0.182</c:v>
                </c:pt>
                <c:pt idx="13">
                  <c:v>0.27200000000000002</c:v>
                </c:pt>
                <c:pt idx="14">
                  <c:v>0.29199999999999998</c:v>
                </c:pt>
                <c:pt idx="15">
                  <c:v>0.44500000000000001</c:v>
                </c:pt>
                <c:pt idx="16">
                  <c:v>0.48599999999999999</c:v>
                </c:pt>
                <c:pt idx="17">
                  <c:v>0.58499999999999996</c:v>
                </c:pt>
                <c:pt idx="18">
                  <c:v>0.623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17-44EA-A9B7-46A919AA5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30227440"/>
        <c:axId val="1330231184"/>
      </c:barChart>
      <c:catAx>
        <c:axId val="133022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r="4860000" algn="ctr" rotWithShape="0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GT"/>
          </a:p>
        </c:txPr>
        <c:crossAx val="1330231184"/>
        <c:crosses val="autoZero"/>
        <c:auto val="1"/>
        <c:lblAlgn val="ctr"/>
        <c:lblOffset val="100"/>
        <c:noMultiLvlLbl val="0"/>
      </c:catAx>
      <c:valAx>
        <c:axId val="1330231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r="4860000" algn="ctr" rotWithShape="0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GT"/>
          </a:p>
        </c:txPr>
        <c:crossAx val="133022744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 rot="0" vert="horz"/>
    <a:lstStyle/>
    <a:p>
      <a:pPr>
        <a:defRPr>
          <a:effectLst>
            <a:outerShdw dir="4860000" algn="ctr" rotWithShape="0">
              <a:srgbClr val="000000">
                <a:alpha val="43137"/>
              </a:srgbClr>
            </a:outerShdw>
          </a:effectLst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G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320" b="0" i="0" u="none" strike="noStrike" kern="1200" spc="0" baseline="0">
                <a:solidFill>
                  <a:srgbClr val="178C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s-GT">
                <a:solidFill>
                  <a:srgbClr val="178CC5"/>
                </a:solidFill>
              </a:rPr>
              <a:t>Vigente en millones de quetzales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320" b="0" i="0" u="none" strike="noStrike" kern="1200" spc="0" baseline="0">
              <a:solidFill>
                <a:srgbClr val="178CC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G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EjecucionTipoGasto!$O$43</c:f>
              <c:strCache>
                <c:ptCount val="1"/>
                <c:pt idx="0">
                  <c:v>ADMINISTRACIÓN CENTRAL</c:v>
                </c:pt>
              </c:strCache>
            </c:strRef>
          </c:tx>
          <c:spPr>
            <a:solidFill>
              <a:srgbClr val="002E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EjecucionTipoGasto!$P$42:$R$42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EjecucionTipoGasto!$P$43:$R$43</c:f>
              <c:numCache>
                <c:formatCode>_-* #,##0.0_-;\-* #,##0.0_-;_-* "-"??_-;_-@_-</c:formatCode>
                <c:ptCount val="3"/>
                <c:pt idx="0">
                  <c:v>7505.6</c:v>
                </c:pt>
                <c:pt idx="1">
                  <c:v>6571.4</c:v>
                </c:pt>
                <c:pt idx="2">
                  <c:v>10409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2-49DF-B0DD-D8A123BED3FA}"/>
            </c:ext>
          </c:extLst>
        </c:ser>
        <c:ser>
          <c:idx val="1"/>
          <c:order val="1"/>
          <c:tx>
            <c:strRef>
              <c:f>EjecucionTipoGasto!$O$44</c:f>
              <c:strCache>
                <c:ptCount val="1"/>
                <c:pt idx="0">
                  <c:v>OBLIGACIONES DEL ESTADO - CODEDES</c:v>
                </c:pt>
              </c:strCache>
            </c:strRef>
          </c:tx>
          <c:spPr>
            <a:solidFill>
              <a:srgbClr val="178CC5"/>
            </a:solidFill>
            <a:ln>
              <a:noFill/>
            </a:ln>
            <a:effectLst/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57719400446178"/>
                      <c:h val="6.35282731923129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CA2-49DF-B0DD-D8A123BED3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EjecucionTipoGasto!$P$42:$R$42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EjecucionTipoGasto!$P$44:$R$44</c:f>
              <c:numCache>
                <c:formatCode>_-* #,##0.0_-;\-* #,##0.0_-;_-* "-"??_-;_-@_-</c:formatCode>
                <c:ptCount val="3"/>
                <c:pt idx="0">
                  <c:v>4386.8999999999996</c:v>
                </c:pt>
                <c:pt idx="1">
                  <c:v>4044.2</c:v>
                </c:pt>
                <c:pt idx="2">
                  <c:v>12269.6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A2-49DF-B0DD-D8A123BED3FA}"/>
            </c:ext>
          </c:extLst>
        </c:ser>
        <c:ser>
          <c:idx val="2"/>
          <c:order val="2"/>
          <c:tx>
            <c:strRef>
              <c:f>EjecucionTipoGasto!$O$45</c:f>
              <c:strCache>
                <c:ptCount val="1"/>
                <c:pt idx="0">
                  <c:v>OBLIGACIONES DEL ESTADO - MUNICIPALIDADES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EjecucionTipoGasto!$P$42:$R$42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EjecucionTipoGasto!$P$45:$R$45</c:f>
              <c:numCache>
                <c:formatCode>_-* #,##0.0_-;\-* #,##0.0_-;_-* "-"??_-;_-@_-</c:formatCode>
                <c:ptCount val="3"/>
                <c:pt idx="0">
                  <c:v>10070.5</c:v>
                </c:pt>
                <c:pt idx="1">
                  <c:v>10070.5</c:v>
                </c:pt>
                <c:pt idx="2">
                  <c:v>13389.3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2-49DF-B0DD-D8A123BED3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661897520"/>
        <c:axId val="661891696"/>
      </c:barChart>
      <c:catAx>
        <c:axId val="66189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GT"/>
          </a:p>
        </c:txPr>
        <c:crossAx val="661891696"/>
        <c:crosses val="autoZero"/>
        <c:auto val="1"/>
        <c:lblAlgn val="ctr"/>
        <c:lblOffset val="100"/>
        <c:noMultiLvlLbl val="0"/>
      </c:catAx>
      <c:valAx>
        <c:axId val="661891696"/>
        <c:scaling>
          <c:orientation val="minMax"/>
        </c:scaling>
        <c:delete val="0"/>
        <c:axPos val="l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GT"/>
          </a:p>
        </c:txPr>
        <c:crossAx val="66189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845450319959442E-2"/>
          <c:y val="0.81570650800688416"/>
          <c:w val="0.93576402343176823"/>
          <c:h val="0.149495606821226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G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G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320" b="0" i="0" u="none" strike="noStrike" kern="1200" spc="0" baseline="0">
                <a:solidFill>
                  <a:srgbClr val="178C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s-GT">
                <a:solidFill>
                  <a:srgbClr val="178CC5"/>
                </a:solidFill>
              </a:rPr>
              <a:t>Como porcentaje del PIB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320" b="0" i="0" u="none" strike="noStrike" kern="1200" spc="0" baseline="0">
              <a:solidFill>
                <a:srgbClr val="178CC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GT"/>
        </a:p>
      </c:txPr>
    </c:title>
    <c:autoTitleDeleted val="0"/>
    <c:plotArea>
      <c:layout>
        <c:manualLayout>
          <c:layoutTarget val="inner"/>
          <c:xMode val="edge"/>
          <c:yMode val="edge"/>
          <c:x val="6.9966675951448454E-2"/>
          <c:y val="0.11184658234220031"/>
          <c:w val="0.9064785295603397"/>
          <c:h val="0.683501641928904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EjecucionTipoGasto!$O$7</c:f>
              <c:strCache>
                <c:ptCount val="1"/>
                <c:pt idx="0">
                  <c:v>ADMINISTRACIÓN CENTRAL</c:v>
                </c:pt>
              </c:strCache>
            </c:strRef>
          </c:tx>
          <c:spPr>
            <a:solidFill>
              <a:srgbClr val="002E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EjecucionTipoGasto!$S$42:$U$42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EjecucionTipoGasto!$S$43:$U$43</c:f>
              <c:numCache>
                <c:formatCode>0.0%</c:formatCode>
                <c:ptCount val="3"/>
                <c:pt idx="0">
                  <c:v>9.1821346065790593E-3</c:v>
                </c:pt>
                <c:pt idx="1">
                  <c:v>7.482266511754633E-3</c:v>
                </c:pt>
                <c:pt idx="2">
                  <c:v>1.1025036014870506E-2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B-4121-8E0D-B5D629A320FE}"/>
            </c:ext>
          </c:extLst>
        </c:ser>
        <c:ser>
          <c:idx val="1"/>
          <c:order val="1"/>
          <c:tx>
            <c:strRef>
              <c:f>EjecucionTipoGasto!$O$8</c:f>
              <c:strCache>
                <c:ptCount val="1"/>
                <c:pt idx="0">
                  <c:v>OBLIGACIONES DEL ESTADO - CODEDES</c:v>
                </c:pt>
              </c:strCache>
            </c:strRef>
          </c:tx>
          <c:spPr>
            <a:solidFill>
              <a:srgbClr val="178C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EjecucionTipoGasto!$S$42:$U$42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EjecucionTipoGasto!$S$44:$U$44</c:f>
              <c:numCache>
                <c:formatCode>0.0%</c:formatCode>
                <c:ptCount val="3"/>
                <c:pt idx="0">
                  <c:v>5.3668069582180873E-3</c:v>
                </c:pt>
                <c:pt idx="1">
                  <c:v>4.6047694900383613E-3</c:v>
                </c:pt>
                <c:pt idx="2">
                  <c:v>1.2995751934677217E-2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B-4121-8E0D-B5D629A320FE}"/>
            </c:ext>
          </c:extLst>
        </c:ser>
        <c:ser>
          <c:idx val="2"/>
          <c:order val="2"/>
          <c:tx>
            <c:strRef>
              <c:f>EjecucionTipoGasto!$O$9</c:f>
              <c:strCache>
                <c:ptCount val="1"/>
                <c:pt idx="0">
                  <c:v>OBLIGACIONES DEL ESTADO - MUNICIPALIDADES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EjecucionTipoGasto!$S$42:$U$42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EjecucionTipoGasto!$S$45:$U$45</c:f>
              <c:numCache>
                <c:formatCode>0.0%</c:formatCode>
                <c:ptCount val="3"/>
                <c:pt idx="0">
                  <c:v>1.2319959304459926E-2</c:v>
                </c:pt>
                <c:pt idx="1">
                  <c:v>1.1466379296135533E-2</c:v>
                </c:pt>
                <c:pt idx="2">
                  <c:v>1.4181719157835108E-2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3B-4121-8E0D-B5D629A32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61897520"/>
        <c:axId val="661891696"/>
      </c:barChart>
      <c:catAx>
        <c:axId val="66189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GT"/>
          </a:p>
        </c:txPr>
        <c:crossAx val="661891696"/>
        <c:crosses val="autoZero"/>
        <c:auto val="1"/>
        <c:lblAlgn val="ctr"/>
        <c:lblOffset val="100"/>
        <c:noMultiLvlLbl val="0"/>
      </c:catAx>
      <c:valAx>
        <c:axId val="66189169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GT"/>
          </a:p>
        </c:txPr>
        <c:crossAx val="66189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984812300155191E-2"/>
          <c:y val="0.86889379187498739"/>
          <c:w val="0.97103485300257042"/>
          <c:h val="0.11054065542578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G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GT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320" b="0" i="0" u="none" strike="noStrike" kern="1200" spc="0" baseline="0">
                <a:solidFill>
                  <a:srgbClr val="178C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s-GT">
                <a:solidFill>
                  <a:srgbClr val="178CC5"/>
                </a:solidFill>
              </a:rPr>
              <a:t>Como Porcentaje del PIB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320" b="0" i="0" u="none" strike="noStrike" kern="1200" spc="0" baseline="0">
              <a:solidFill>
                <a:srgbClr val="178CC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G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EjecucionTipoGasto!$O$7</c:f>
              <c:strCache>
                <c:ptCount val="1"/>
                <c:pt idx="0">
                  <c:v>ADMINISTRACIÓN CENTRAL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EjecucionTipoGasto!$S$6:$U$6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EjecucionTipoGasto!$S$7:$U$7</c:f>
              <c:numCache>
                <c:formatCode>0.0%</c:formatCode>
                <c:ptCount val="3"/>
                <c:pt idx="0">
                  <c:v>5.7919284376182975E-3</c:v>
                </c:pt>
                <c:pt idx="1">
                  <c:v>3.8107023711142847E-3</c:v>
                </c:pt>
                <c:pt idx="2">
                  <c:v>4.8242608835556431E-3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D-4246-84C9-D101C0BFA8F9}"/>
            </c:ext>
          </c:extLst>
        </c:ser>
        <c:ser>
          <c:idx val="1"/>
          <c:order val="1"/>
          <c:tx>
            <c:strRef>
              <c:f>EjecucionTipoGasto!$O$8</c:f>
              <c:strCache>
                <c:ptCount val="1"/>
                <c:pt idx="0">
                  <c:v>OBLIGACIONES DEL ESTADO - CODEDES</c:v>
                </c:pt>
              </c:strCache>
            </c:strRef>
          </c:tx>
          <c:spPr>
            <a:solidFill>
              <a:srgbClr val="178C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EjecucionTipoGasto!$S$6:$U$6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EjecucionTipoGasto!$S$8:$U$8</c:f>
              <c:numCache>
                <c:formatCode>0.0%</c:formatCode>
                <c:ptCount val="3"/>
                <c:pt idx="0">
                  <c:v>2.8752892461419159E-3</c:v>
                </c:pt>
                <c:pt idx="1">
                  <c:v>1.4129020474231253E-3</c:v>
                </c:pt>
                <c:pt idx="2">
                  <c:v>4.5259949462141567E-3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2D-4246-84C9-D101C0BFA8F9}"/>
            </c:ext>
          </c:extLst>
        </c:ser>
        <c:ser>
          <c:idx val="2"/>
          <c:order val="2"/>
          <c:tx>
            <c:strRef>
              <c:f>EjecucionTipoGasto!$O$9</c:f>
              <c:strCache>
                <c:ptCount val="1"/>
                <c:pt idx="0">
                  <c:v>OBLIGACIONES DEL ESTADO - MUNICIPALIDADES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EjecucionTipoGasto!$S$6:$U$6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EjecucionTipoGasto!$S$9:$U$9</c:f>
              <c:numCache>
                <c:formatCode>0.0%</c:formatCode>
                <c:ptCount val="3"/>
                <c:pt idx="0">
                  <c:v>1.0153246636357152E-2</c:v>
                </c:pt>
                <c:pt idx="1">
                  <c:v>1.1144721766602909E-2</c:v>
                </c:pt>
                <c:pt idx="2">
                  <c:v>1.1795803495706443E-2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2D-4246-84C9-D101C0BFA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61897520"/>
        <c:axId val="661891696"/>
      </c:barChart>
      <c:catAx>
        <c:axId val="66189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GT"/>
          </a:p>
        </c:txPr>
        <c:crossAx val="661891696"/>
        <c:crosses val="autoZero"/>
        <c:auto val="1"/>
        <c:lblAlgn val="ctr"/>
        <c:lblOffset val="100"/>
        <c:noMultiLvlLbl val="0"/>
      </c:catAx>
      <c:valAx>
        <c:axId val="66189169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GT"/>
          </a:p>
        </c:txPr>
        <c:crossAx val="66189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101313602845998E-2"/>
          <c:y val="0.82111829368217359"/>
          <c:w val="0.90746834780744368"/>
          <c:h val="0.160617706078225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G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G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0.49883</cdr:x>
      <cdr:y>0.83942</cdr:y>
    </cdr:from>
    <cdr:to>
      <cdr:x>0.58615</cdr:x>
      <cdr:y>0.88646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B9ED2319-1AC7-A022-9812-D671658866CE}"/>
            </a:ext>
          </a:extLst>
        </cdr:cNvPr>
        <cdr:cNvSpPr/>
      </cdr:nvSpPr>
      <cdr:spPr>
        <a:xfrm xmlns:a="http://schemas.openxmlformats.org/drawingml/2006/main">
          <a:off x="5075559" y="4119376"/>
          <a:ext cx="888520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G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dirty="0">
              <a:solidFill>
                <a:schemeClr val="tx1"/>
              </a:solidFill>
            </a:rPr>
            <a:t>2021</a:t>
          </a:r>
          <a:endParaRPr lang="en-US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0.80597</cdr:x>
      <cdr:y>0.83942</cdr:y>
    </cdr:from>
    <cdr:to>
      <cdr:x>0.89329</cdr:x>
      <cdr:y>0.88646</cdr:y>
    </cdr:to>
    <cdr:sp macro="" textlink="">
      <cdr:nvSpPr>
        <cdr:cNvPr id="3" name="Rectángulo 2">
          <a:extLst xmlns:a="http://schemas.openxmlformats.org/drawingml/2006/main">
            <a:ext uri="{FF2B5EF4-FFF2-40B4-BE49-F238E27FC236}">
              <a16:creationId xmlns:a16="http://schemas.microsoft.com/office/drawing/2014/main" id="{B9ED2319-1AC7-A022-9812-D671658866CE}"/>
            </a:ext>
          </a:extLst>
        </cdr:cNvPr>
        <cdr:cNvSpPr/>
      </cdr:nvSpPr>
      <cdr:spPr>
        <a:xfrm xmlns:a="http://schemas.openxmlformats.org/drawingml/2006/main">
          <a:off x="8200693" y="4119376"/>
          <a:ext cx="888520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G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dirty="0">
              <a:solidFill>
                <a:schemeClr val="tx1"/>
              </a:solidFill>
            </a:rPr>
            <a:t>2025</a:t>
          </a:r>
          <a:endParaRPr lang="en-US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0.16265</cdr:x>
      <cdr:y>0.34724</cdr:y>
    </cdr:from>
    <cdr:to>
      <cdr:x>0.34481</cdr:x>
      <cdr:y>0.41932</cdr:y>
    </cdr:to>
    <cdr:sp macro="" textlink="">
      <cdr:nvSpPr>
        <cdr:cNvPr id="4" name="Rectángulo 3">
          <a:extLst xmlns:a="http://schemas.openxmlformats.org/drawingml/2006/main">
            <a:ext uri="{FF2B5EF4-FFF2-40B4-BE49-F238E27FC236}">
              <a16:creationId xmlns:a16="http://schemas.microsoft.com/office/drawing/2014/main" id="{603EFC19-051A-5AFD-3A14-81B6E84BD461}"/>
            </a:ext>
          </a:extLst>
        </cdr:cNvPr>
        <cdr:cNvSpPr/>
      </cdr:nvSpPr>
      <cdr:spPr>
        <a:xfrm xmlns:a="http://schemas.openxmlformats.org/drawingml/2006/main">
          <a:off x="1671109" y="1616956"/>
          <a:ext cx="1871526" cy="3356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G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600" dirty="0">
              <a:solidFill>
                <a:schemeClr val="tx1"/>
              </a:solidFill>
            </a:rPr>
            <a:t>Q50,977.3 millones</a:t>
          </a:r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0.45147</cdr:x>
      <cdr:y>0.48318</cdr:y>
    </cdr:from>
    <cdr:to>
      <cdr:x>0.63364</cdr:x>
      <cdr:y>0.55525</cdr:y>
    </cdr:to>
    <cdr:sp macro="" textlink="">
      <cdr:nvSpPr>
        <cdr:cNvPr id="6" name="Rectángulo 5">
          <a:extLst xmlns:a="http://schemas.openxmlformats.org/drawingml/2006/main">
            <a:ext uri="{FF2B5EF4-FFF2-40B4-BE49-F238E27FC236}">
              <a16:creationId xmlns:a16="http://schemas.microsoft.com/office/drawing/2014/main" id="{9A729701-BC1D-22CD-31DC-0C99872AF8A4}"/>
            </a:ext>
          </a:extLst>
        </cdr:cNvPr>
        <cdr:cNvSpPr/>
      </cdr:nvSpPr>
      <cdr:spPr>
        <a:xfrm xmlns:a="http://schemas.openxmlformats.org/drawingml/2006/main">
          <a:off x="4638426" y="2249976"/>
          <a:ext cx="1871628" cy="335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GT"/>
          </a:defPPr>
          <a:lvl1pPr marL="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600" dirty="0">
              <a:solidFill>
                <a:schemeClr val="tx1"/>
              </a:solidFill>
            </a:rPr>
            <a:t>Q69,152.7 millones</a:t>
          </a:r>
          <a:endParaRPr lang="en-US" sz="16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0.79833</cdr:x>
      <cdr:y>0.14243</cdr:y>
    </cdr:from>
    <cdr:to>
      <cdr:x>0.92441</cdr:x>
      <cdr:y>0.20654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D2A6AC5-EF9F-76B7-118A-B0B4CF058B54}"/>
            </a:ext>
          </a:extLst>
        </cdr:cNvPr>
        <cdr:cNvSpPr txBox="1"/>
      </cdr:nvSpPr>
      <cdr:spPr>
        <a:xfrm xmlns:a="http://schemas.openxmlformats.org/drawingml/2006/main">
          <a:off x="4734794" y="615709"/>
          <a:ext cx="747759" cy="277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GT" sz="1600" b="1" kern="1200" dirty="0">
              <a:highlight>
                <a:srgbClr val="FFFF00"/>
              </a:highlight>
            </a:rPr>
            <a:t>3.8%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0.47975</cdr:x>
      <cdr:y>0.26143</cdr:y>
    </cdr:from>
    <cdr:to>
      <cdr:x>0.59727</cdr:x>
      <cdr:y>0.35325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FB2A2BF1-DE0D-DB18-C44C-A58E48E8872B}"/>
            </a:ext>
          </a:extLst>
        </cdr:cNvPr>
        <cdr:cNvSpPr txBox="1"/>
      </cdr:nvSpPr>
      <cdr:spPr>
        <a:xfrm xmlns:a="http://schemas.openxmlformats.org/drawingml/2006/main">
          <a:off x="2814974" y="1169650"/>
          <a:ext cx="689548" cy="410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GT" sz="1600" kern="1200" dirty="0"/>
            <a:t>1.6%</a:t>
          </a:r>
        </a:p>
      </cdr:txBody>
    </cdr:sp>
  </cdr:relSizeAnchor>
  <cdr:relSizeAnchor xmlns:cdr="http://schemas.openxmlformats.org/drawingml/2006/chartDrawing">
    <cdr:from>
      <cdr:x>0.19389</cdr:x>
      <cdr:y>0.20902</cdr:y>
    </cdr:from>
    <cdr:to>
      <cdr:x>0.31141</cdr:x>
      <cdr:y>0.30085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F9A62C3E-9D6B-79B0-BF8D-49407CA3BE5A}"/>
            </a:ext>
          </a:extLst>
        </cdr:cNvPr>
        <cdr:cNvSpPr txBox="1"/>
      </cdr:nvSpPr>
      <cdr:spPr>
        <a:xfrm xmlns:a="http://schemas.openxmlformats.org/drawingml/2006/main">
          <a:off x="1137664" y="935172"/>
          <a:ext cx="689548" cy="410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600" kern="1200" dirty="0"/>
            <a:t>1.9%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0.22428</cdr:x>
      <cdr:y>0.27732</cdr:y>
    </cdr:from>
    <cdr:to>
      <cdr:x>0.38897</cdr:x>
      <cdr:y>0.37479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B7A1E94-66A5-A5FE-4E4B-4D62A279A8C4}"/>
            </a:ext>
          </a:extLst>
        </cdr:cNvPr>
        <cdr:cNvSpPr txBox="1"/>
      </cdr:nvSpPr>
      <cdr:spPr>
        <a:xfrm xmlns:a="http://schemas.openxmlformats.org/drawingml/2006/main">
          <a:off x="1260704" y="1169025"/>
          <a:ext cx="925766" cy="410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600" kern="1200" dirty="0"/>
            <a:t>15,384.1</a:t>
          </a:r>
        </a:p>
      </cdr:txBody>
    </cdr:sp>
  </cdr:relSizeAnchor>
  <cdr:relSizeAnchor xmlns:cdr="http://schemas.openxmlformats.org/drawingml/2006/chartDrawing">
    <cdr:from>
      <cdr:x>0.5</cdr:x>
      <cdr:y>0.29924</cdr:y>
    </cdr:from>
    <cdr:to>
      <cdr:x>0.66469</cdr:x>
      <cdr:y>0.3967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89FC73F4-2D6A-08C3-DB61-53E6E5802ABB}"/>
            </a:ext>
          </a:extLst>
        </cdr:cNvPr>
        <cdr:cNvSpPr txBox="1"/>
      </cdr:nvSpPr>
      <cdr:spPr>
        <a:xfrm xmlns:a="http://schemas.openxmlformats.org/drawingml/2006/main">
          <a:off x="2810576" y="1261404"/>
          <a:ext cx="925766" cy="410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600" kern="1200" dirty="0"/>
            <a:t>14,375.7</a:t>
          </a:r>
        </a:p>
      </cdr:txBody>
    </cdr:sp>
  </cdr:relSizeAnchor>
  <cdr:relSizeAnchor xmlns:cdr="http://schemas.openxmlformats.org/drawingml/2006/chartDrawing">
    <cdr:from>
      <cdr:x>0.76426</cdr:x>
      <cdr:y>0.16605</cdr:y>
    </cdr:from>
    <cdr:to>
      <cdr:x>0.92895</cdr:x>
      <cdr:y>0.26351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E8A325B1-8724-F7B0-6253-B6D5680EFDD4}"/>
            </a:ext>
          </a:extLst>
        </cdr:cNvPr>
        <cdr:cNvSpPr txBox="1"/>
      </cdr:nvSpPr>
      <cdr:spPr>
        <a:xfrm xmlns:a="http://schemas.openxmlformats.org/drawingml/2006/main">
          <a:off x="4296020" y="699965"/>
          <a:ext cx="925766" cy="410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600" b="1" kern="1200" dirty="0">
              <a:highlight>
                <a:srgbClr val="FFFF00"/>
              </a:highlight>
            </a:rPr>
            <a:t>19,964.5</a:t>
          </a:r>
        </a:p>
      </cdr:txBody>
    </cdr:sp>
  </cdr:relSizeAnchor>
  <cdr:relSizeAnchor xmlns:cdr="http://schemas.openxmlformats.org/drawingml/2006/chartDrawing">
    <cdr:from>
      <cdr:x>0.74219</cdr:x>
      <cdr:y>0.141</cdr:y>
    </cdr:from>
    <cdr:to>
      <cdr:x>0.94389</cdr:x>
      <cdr:y>0.28856</cdr:y>
    </cdr:to>
    <cdr:sp macro="" textlink="">
      <cdr:nvSpPr>
        <cdr:cNvPr id="5" name="Freeform 3">
          <a:extLst xmlns:a="http://schemas.openxmlformats.org/drawingml/2006/main">
            <a:ext uri="{FF2B5EF4-FFF2-40B4-BE49-F238E27FC236}">
              <a16:creationId xmlns:a16="http://schemas.microsoft.com/office/drawing/2014/main" id="{E1C972D9-437D-44D5-B124-1C65B18D0B08}"/>
            </a:ext>
          </a:extLst>
        </cdr:cNvPr>
        <cdr:cNvSpPr>
          <a:spLocks xmlns:a="http://schemas.openxmlformats.org/drawingml/2006/main" noChangeAspect="1"/>
        </cdr:cNvSpPr>
      </cdr:nvSpPr>
      <cdr:spPr bwMode="gray">
        <a:xfrm xmlns:a="http://schemas.openxmlformats.org/drawingml/2006/main">
          <a:off x="4171971" y="594378"/>
          <a:ext cx="1133784" cy="622020"/>
        </a:xfrm>
        <a:custGeom xmlns:a="http://schemas.openxmlformats.org/drawingml/2006/main">
          <a:avLst/>
          <a:gdLst>
            <a:gd name="T0" fmla="*/ 297 w 3884"/>
            <a:gd name="T1" fmla="*/ 1346 h 1600"/>
            <a:gd name="T2" fmla="*/ 2310 w 3884"/>
            <a:gd name="T3" fmla="*/ 1448 h 1600"/>
            <a:gd name="T4" fmla="*/ 3810 w 3884"/>
            <a:gd name="T5" fmla="*/ 884 h 1600"/>
            <a:gd name="T6" fmla="*/ 1945 w 3884"/>
            <a:gd name="T7" fmla="*/ 137 h 1600"/>
            <a:gd name="T8" fmla="*/ 74 w 3884"/>
            <a:gd name="T9" fmla="*/ 724 h 1600"/>
            <a:gd name="T10" fmla="*/ 781 w 3884"/>
            <a:gd name="T11" fmla="*/ 1072 h 1600"/>
            <a:gd name="T12" fmla="*/ 0 w 3884"/>
            <a:gd name="T13" fmla="*/ 724 h 1600"/>
            <a:gd name="T14" fmla="*/ 1951 w 3884"/>
            <a:gd name="T15" fmla="*/ 68 h 1600"/>
            <a:gd name="T16" fmla="*/ 3878 w 3884"/>
            <a:gd name="T17" fmla="*/ 884 h 1600"/>
            <a:gd name="T18" fmla="*/ 2276 w 3884"/>
            <a:gd name="T19" fmla="*/ 1523 h 1600"/>
            <a:gd name="T20" fmla="*/ 297 w 3884"/>
            <a:gd name="T21" fmla="*/ 1346 h 1600"/>
            <a:gd name="T22" fmla="*/ 0 60000 65536"/>
            <a:gd name="T23" fmla="*/ 0 60000 65536"/>
            <a:gd name="T24" fmla="*/ 0 60000 65536"/>
            <a:gd name="T25" fmla="*/ 0 60000 65536"/>
            <a:gd name="T26" fmla="*/ 0 60000 65536"/>
            <a:gd name="T27" fmla="*/ 0 60000 65536"/>
            <a:gd name="T28" fmla="*/ 0 60000 65536"/>
            <a:gd name="T29" fmla="*/ 0 60000 65536"/>
            <a:gd name="T30" fmla="*/ 0 60000 65536"/>
            <a:gd name="T31" fmla="*/ 0 60000 65536"/>
            <a:gd name="T32" fmla="*/ 0 60000 65536"/>
            <a:gd name="T33" fmla="*/ 0 w 3884"/>
            <a:gd name="T34" fmla="*/ 0 h 1600"/>
            <a:gd name="T35" fmla="*/ 3884 w 3884"/>
            <a:gd name="T36" fmla="*/ 1600 h 1600"/>
          </a:gdLst>
          <a:ahLst/>
          <a:cxnLst>
            <a:cxn ang="T22">
              <a:pos x="T0" y="T1"/>
            </a:cxn>
            <a:cxn ang="T23">
              <a:pos x="T2" y="T3"/>
            </a:cxn>
            <a:cxn ang="T24">
              <a:pos x="T4" y="T5"/>
            </a:cxn>
            <a:cxn ang="T25">
              <a:pos x="T6" y="T7"/>
            </a:cxn>
            <a:cxn ang="T26">
              <a:pos x="T8" y="T9"/>
            </a:cxn>
            <a:cxn ang="T27">
              <a:pos x="T10" y="T11"/>
            </a:cxn>
            <a:cxn ang="T28">
              <a:pos x="T12" y="T13"/>
            </a:cxn>
            <a:cxn ang="T29">
              <a:pos x="T14" y="T15"/>
            </a:cxn>
            <a:cxn ang="T30">
              <a:pos x="T16" y="T17"/>
            </a:cxn>
            <a:cxn ang="T31">
              <a:pos x="T18" y="T19"/>
            </a:cxn>
            <a:cxn ang="T32">
              <a:pos x="T20" y="T21"/>
            </a:cxn>
          </a:cxnLst>
          <a:rect l="T33" t="T34" r="T35" b="T36"/>
          <a:pathLst>
            <a:path w="3884" h="1600">
              <a:moveTo>
                <a:pt x="297" y="1346"/>
              </a:moveTo>
              <a:cubicBezTo>
                <a:pt x="918" y="1523"/>
                <a:pt x="1726" y="1533"/>
                <a:pt x="2310" y="1448"/>
              </a:cubicBezTo>
              <a:cubicBezTo>
                <a:pt x="3125" y="1334"/>
                <a:pt x="3798" y="1192"/>
                <a:pt x="3810" y="884"/>
              </a:cubicBezTo>
              <a:cubicBezTo>
                <a:pt x="3822" y="576"/>
                <a:pt x="3114" y="204"/>
                <a:pt x="1945" y="137"/>
              </a:cubicBezTo>
              <a:cubicBezTo>
                <a:pt x="645" y="63"/>
                <a:pt x="74" y="564"/>
                <a:pt x="74" y="724"/>
              </a:cubicBezTo>
              <a:cubicBezTo>
                <a:pt x="74" y="884"/>
                <a:pt x="394" y="1032"/>
                <a:pt x="781" y="1072"/>
              </a:cubicBezTo>
              <a:cubicBezTo>
                <a:pt x="280" y="1135"/>
                <a:pt x="0" y="912"/>
                <a:pt x="0" y="724"/>
              </a:cubicBezTo>
              <a:cubicBezTo>
                <a:pt x="0" y="536"/>
                <a:pt x="473" y="0"/>
                <a:pt x="1951" y="68"/>
              </a:cubicBezTo>
              <a:cubicBezTo>
                <a:pt x="2863" y="110"/>
                <a:pt x="3884" y="433"/>
                <a:pt x="3878" y="884"/>
              </a:cubicBezTo>
              <a:cubicBezTo>
                <a:pt x="3872" y="1335"/>
                <a:pt x="2873" y="1446"/>
                <a:pt x="2276" y="1523"/>
              </a:cubicBezTo>
              <a:cubicBezTo>
                <a:pt x="1679" y="1600"/>
                <a:pt x="553" y="1580"/>
                <a:pt x="297" y="1346"/>
              </a:cubicBezTo>
              <a:close/>
            </a:path>
          </a:pathLst>
        </a:custGeom>
        <a:solidFill xmlns:a="http://schemas.openxmlformats.org/drawingml/2006/main">
          <a:srgbClr val="C00000"/>
        </a:solidFill>
        <a:ln xmlns:a="http://schemas.openxmlformats.org/drawingml/2006/main" w="3175">
          <a:solidFill>
            <a:srgbClr val="C00000"/>
          </a:solidFill>
          <a:round/>
          <a:headEnd/>
          <a:tailEnd/>
        </a:ln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marL="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400" dirty="0">
            <a:solidFill>
              <a:srgbClr val="000000"/>
            </a:solidFill>
            <a:ea typeface="ＭＳ Ｐゴシック"/>
            <a:cs typeface="ＭＳ Ｐゴシック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F4248-C7AD-426B-A4F9-2E27224959F3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C91E9-08FB-422D-8C3D-0CA43360AAD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0668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C91E9-08FB-422D-8C3D-0CA43360AAD7}" type="slidenum">
              <a:rPr lang="es-GT" smtClean="0"/>
              <a:t>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7132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4FC0B-1AD2-D341-0F0B-DCC9DC343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4F75AEF-5ADA-5977-8C83-040D8C46C6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19ECC1B-EB6B-B074-3F2B-D8CEBC837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6EF40E-AC55-F422-02F9-214AD7231E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C91E9-08FB-422D-8C3D-0CA43360AAD7}" type="slidenum">
              <a:rPr lang="es-GT" smtClean="0"/>
              <a:t>18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45623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i="1" dirty="0">
                <a:solidFill>
                  <a:srgbClr val="3F3F3F"/>
                </a:solidFill>
                <a:latin typeface="Verdana"/>
                <a:ea typeface="Verdana"/>
                <a:sym typeface="Verdana"/>
              </a:rPr>
              <a:t>Actualmente no se utiliza la totalidad del 8% que se tiene para la devolución, por eso es que se sugiere con ese monto crear este fondo y cubrir toda la demanda.</a:t>
            </a:r>
            <a:endParaRPr lang="es-GT" dirty="0"/>
          </a:p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C91E9-08FB-422D-8C3D-0CA43360AAD7}" type="slidenum">
              <a:rPr lang="es-GT" smtClean="0"/>
              <a:t>19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78245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BB2BA-9256-8478-0B64-115F66302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F388D49-D643-7A0A-730E-8992CB485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5B3FF3A-C1D0-6BE9-8A8C-1F5EEAF1E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0CBE95-58EC-FFBA-F4F0-CD95E40F6B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C91E9-08FB-422D-8C3D-0CA43360AAD7}" type="slidenum">
              <a:rPr lang="es-GT" smtClean="0"/>
              <a:t>21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2975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C91E9-08FB-422D-8C3D-0CA43360AAD7}" type="slidenum">
              <a:rPr lang="es-GT" smtClean="0"/>
              <a:t>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7986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C91E9-08FB-422D-8C3D-0CA43360AAD7}" type="slidenum">
              <a:rPr lang="es-GT" smtClean="0"/>
              <a:t>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6765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/>
              <a:t>Para los principales ejecutores a esta fecha, se mencionan los siguientes puntos: </a:t>
            </a:r>
          </a:p>
          <a:p>
            <a:r>
              <a:rPr lang="es-GT" dirty="0"/>
              <a:t>En MINEDUC el programa de Alimentación Escolar ha llegado a  un 75%, junto con actividades de remozamiento en establecimientos de Preprimaria (78%), Primaria (75%) y Básica (58%). Estos gastos de Bienes y Servicios se contabilizan como Gasto Corriente.  </a:t>
            </a:r>
          </a:p>
          <a:p>
            <a:r>
              <a:rPr lang="es-GT" dirty="0"/>
              <a:t>En MIDES tenemos programas de alimentación con comedores solidarios llegando a 57% de ejecución, junto con dotación de materiales para vivienda (99%) donde entra el programa de sustitución de piso de tierra. </a:t>
            </a:r>
          </a:p>
          <a:p>
            <a:r>
              <a:rPr lang="es-GT" dirty="0"/>
              <a:t>En general, la población puede ver una materialización del gasto, aunque el tema de MICIVI continua a la expectativa de una aceleración en el último trimestre.</a:t>
            </a:r>
          </a:p>
          <a:p>
            <a:endParaRPr lang="es-GT" sz="1800" dirty="0">
              <a:effectLst/>
              <a:latin typeface="Calibri" panose="020F0502020204030204" pitchFamily="34" charset="0"/>
              <a:ea typeface="DengXian" panose="020B0503020204020204" pitchFamily="2" charset="-122"/>
              <a:cs typeface="Times New Roman" panose="02020603050405020304" pitchFamily="18" charset="0"/>
            </a:endParaRPr>
          </a:p>
          <a:p>
            <a:endParaRPr lang="es-GT" dirty="0"/>
          </a:p>
          <a:p>
            <a:endParaRPr lang="es-GT" dirty="0"/>
          </a:p>
          <a:p>
            <a:endParaRPr lang="es-GT" dirty="0"/>
          </a:p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C91E9-08FB-422D-8C3D-0CA43360AAD7}" type="slidenum">
              <a:rPr lang="es-GT" smtClean="0"/>
              <a:t>10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23499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C91E9-08FB-422D-8C3D-0CA43360AAD7}" type="slidenum">
              <a:rPr lang="es-GT" smtClean="0"/>
              <a:t>11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33160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/>
              <a:t>Únicamente gastos de capital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C91E9-08FB-422D-8C3D-0CA43360AAD7}" type="slidenum">
              <a:rPr lang="es-GT" smtClean="0"/>
              <a:t>13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99924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/>
              <a:t>Únicamente gastos de capital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C91E9-08FB-422D-8C3D-0CA43360AAD7}" type="slidenum">
              <a:rPr lang="es-GT" smtClean="0"/>
              <a:t>14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0334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/>
              <a:t>Continúa la tendencia de ejecución de programas en educación y agua/alcantarillado.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C91E9-08FB-422D-8C3D-0CA43360AAD7}" type="slidenum">
              <a:rPr lang="es-GT" smtClean="0"/>
              <a:t>15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06847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4A484-E99A-89E3-BFB5-90CF6CA37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C41C65C-4BB4-9630-90F5-98BA10CAC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CD1867C-F023-585D-D8BA-253FFDC57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1E7A72-57BF-358C-5C03-0B8DF7760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C91E9-08FB-422D-8C3D-0CA43360AAD7}" type="slidenum">
              <a:rPr lang="es-GT" smtClean="0"/>
              <a:t>17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0514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015104C-911B-5B98-6BD7-5585C980AA6B}"/>
              </a:ext>
            </a:extLst>
          </p:cNvPr>
          <p:cNvGrpSpPr/>
          <p:nvPr userDrawn="1"/>
        </p:nvGrpSpPr>
        <p:grpSpPr>
          <a:xfrm>
            <a:off x="-114000" y="6782658"/>
            <a:ext cx="12420000" cy="108000"/>
            <a:chOff x="-114000" y="6750000"/>
            <a:chExt cx="12420000" cy="1080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9AF885D-3FC4-8CDD-A6D3-E75F44D2B394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A392FF10-AF2F-BB43-365F-929827E2B266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2496D649-9C4A-2751-D042-2E22436731EA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BD6129A-1832-04C0-6695-3204AAA96D84}"/>
              </a:ext>
            </a:extLst>
          </p:cNvPr>
          <p:cNvGrpSpPr/>
          <p:nvPr userDrawn="1"/>
        </p:nvGrpSpPr>
        <p:grpSpPr>
          <a:xfrm>
            <a:off x="535414" y="-277588"/>
            <a:ext cx="1420586" cy="1539068"/>
            <a:chOff x="10499269" y="-277588"/>
            <a:chExt cx="1420586" cy="1539068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3E0A4430-0C15-DDB6-8FF2-3CDCBC19F0FB}"/>
                </a:ext>
              </a:extLst>
            </p:cNvPr>
            <p:cNvSpPr/>
            <p:nvPr/>
          </p:nvSpPr>
          <p:spPr>
            <a:xfrm>
              <a:off x="10499269" y="-277588"/>
              <a:ext cx="1420586" cy="1539068"/>
            </a:xfrm>
            <a:prstGeom prst="rect">
              <a:avLst/>
            </a:prstGeom>
            <a:solidFill>
              <a:srgbClr val="1928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2718A72B-A04E-3CAC-DDF1-404886C736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82512" y="121920"/>
              <a:ext cx="1054100" cy="1081128"/>
            </a:xfrm>
            <a:prstGeom prst="rect">
              <a:avLst/>
            </a:prstGeom>
          </p:spPr>
        </p:pic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4242682D-E3BE-D013-87B6-C522E4F8A2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0" y="166815"/>
            <a:ext cx="1208773" cy="120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94138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7272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tags" Target="../tags/tag3.xml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14.wm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.wmf"/><Relationship Id="rId4" Type="http://schemas.openxmlformats.org/officeDocument/2006/relationships/tags" Target="../tags/tag4.xml"/><Relationship Id="rId9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69519C6-B3F3-1F22-17F9-FB4B869EB98C}"/>
              </a:ext>
            </a:extLst>
          </p:cNvPr>
          <p:cNvSpPr/>
          <p:nvPr/>
        </p:nvSpPr>
        <p:spPr>
          <a:xfrm>
            <a:off x="-57665" y="-74140"/>
            <a:ext cx="12307330" cy="7006281"/>
          </a:xfrm>
          <a:prstGeom prst="rect">
            <a:avLst/>
          </a:prstGeom>
          <a:solidFill>
            <a:srgbClr val="002E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68032F-1410-0E24-2443-69AE573364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155" y="2617621"/>
            <a:ext cx="4447854" cy="146230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B1634F9-6A2A-D989-4745-E499F2239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755" y="2427097"/>
            <a:ext cx="1843355" cy="18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5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B2B07-C39D-37DD-1A39-C0AE48E1A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3">
            <a:extLst>
              <a:ext uri="{FF2B5EF4-FFF2-40B4-BE49-F238E27FC236}">
                <a16:creationId xmlns:a16="http://schemas.microsoft.com/office/drawing/2014/main" id="{335520A0-3FA4-AB3E-6EDD-C60043002628}"/>
              </a:ext>
            </a:extLst>
          </p:cNvPr>
          <p:cNvSpPr/>
          <p:nvPr/>
        </p:nvSpPr>
        <p:spPr bwMode="auto">
          <a:xfrm>
            <a:off x="1994946" y="60438"/>
            <a:ext cx="360000" cy="360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GT" sz="1100" b="1" dirty="0">
                <a:solidFill>
                  <a:schemeClr val="bg1"/>
                </a:solidFill>
                <a:latin typeface="Altivo Regular" panose="020B0000000000000000" pitchFamily="34" charset="77"/>
              </a:rPr>
              <a:t>1</a:t>
            </a:r>
            <a:r>
              <a:rPr kumimoji="0" lang="es-GT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rPr>
              <a:t>.b</a:t>
            </a:r>
            <a:endParaRPr kumimoji="0" lang="en-US" sz="11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ltivo Regular" panose="020B0000000000000000" pitchFamily="34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DF6D60-D26E-49A8-BD62-B1DFCDDA9234}"/>
              </a:ext>
            </a:extLst>
          </p:cNvPr>
          <p:cNvSpPr txBox="1"/>
          <p:nvPr/>
        </p:nvSpPr>
        <p:spPr>
          <a:xfrm>
            <a:off x="2286792" y="6332230"/>
            <a:ext cx="63436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50" dirty="0"/>
              <a:t>Fuente: </a:t>
            </a:r>
            <a:r>
              <a:rPr lang="es-MX" sz="1050" dirty="0"/>
              <a:t>MINFIN - SICOIN</a:t>
            </a:r>
            <a:endParaRPr lang="es-GT" sz="105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9919046-463E-478C-9DEC-D27E19D312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478123"/>
              </p:ext>
            </p:extLst>
          </p:nvPr>
        </p:nvGraphicFramePr>
        <p:xfrm>
          <a:off x="2354946" y="1228563"/>
          <a:ext cx="9747320" cy="505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6">
            <a:extLst>
              <a:ext uri="{FF2B5EF4-FFF2-40B4-BE49-F238E27FC236}">
                <a16:creationId xmlns:a16="http://schemas.microsoft.com/office/drawing/2014/main" id="{A2FFA42C-02F5-43E7-B89A-DE9FA3FDDE67}"/>
              </a:ext>
            </a:extLst>
          </p:cNvPr>
          <p:cNvSpPr txBox="1">
            <a:spLocks/>
          </p:cNvSpPr>
          <p:nvPr/>
        </p:nvSpPr>
        <p:spPr>
          <a:xfrm>
            <a:off x="2286792" y="36600"/>
            <a:ext cx="8686007" cy="1014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200" b="1" i="1" dirty="0">
                <a:solidFill>
                  <a:schemeClr val="accent1">
                    <a:lumMod val="50000"/>
                  </a:schemeClr>
                </a:solidFill>
                <a:latin typeface="Altivo Regular" panose="020B0000000000000000"/>
              </a:rPr>
              <a:t>Las principales entidades proveedoras de bienes y servicios a la población continuaron con un porcentaje de ejecución superior o igual al promedio de 68.4% (al 23 de octubre, 2025) </a:t>
            </a:r>
            <a:endParaRPr lang="es-AR" sz="2200" b="1" i="1" dirty="0">
              <a:solidFill>
                <a:schemeClr val="accent1">
                  <a:lumMod val="50000"/>
                </a:schemeClr>
              </a:solidFill>
              <a:latin typeface="Altivo Regular" panose="020B000000000000000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665B460-BB24-4852-85DD-829E61024E60}"/>
              </a:ext>
            </a:extLst>
          </p:cNvPr>
          <p:cNvCxnSpPr>
            <a:cxnSpLocks/>
          </p:cNvCxnSpPr>
          <p:nvPr/>
        </p:nvCxnSpPr>
        <p:spPr>
          <a:xfrm flipV="1">
            <a:off x="2139608" y="1061366"/>
            <a:ext cx="8450569" cy="1898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3">
            <a:extLst>
              <a:ext uri="{FF2B5EF4-FFF2-40B4-BE49-F238E27FC236}">
                <a16:creationId xmlns:a16="http://schemas.microsoft.com/office/drawing/2014/main" id="{6219DB06-C8F3-47CB-A1F7-90A30C39FC63}"/>
              </a:ext>
            </a:extLst>
          </p:cNvPr>
          <p:cNvSpPr>
            <a:spLocks noChangeAspect="1"/>
          </p:cNvSpPr>
          <p:nvPr/>
        </p:nvSpPr>
        <p:spPr bwMode="gray">
          <a:xfrm>
            <a:off x="10706834" y="2286624"/>
            <a:ext cx="537460" cy="294863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3175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683A3890-3DD1-488C-9263-2E895AB79126}"/>
              </a:ext>
            </a:extLst>
          </p:cNvPr>
          <p:cNvSpPr>
            <a:spLocks noChangeAspect="1"/>
          </p:cNvSpPr>
          <p:nvPr/>
        </p:nvSpPr>
        <p:spPr bwMode="gray">
          <a:xfrm>
            <a:off x="10507379" y="2815352"/>
            <a:ext cx="537460" cy="294863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3175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895BE32F-F7BA-4760-A9AB-33526A912F23}"/>
              </a:ext>
            </a:extLst>
          </p:cNvPr>
          <p:cNvSpPr>
            <a:spLocks noChangeAspect="1"/>
          </p:cNvSpPr>
          <p:nvPr/>
        </p:nvSpPr>
        <p:spPr bwMode="gray">
          <a:xfrm>
            <a:off x="10544016" y="2571828"/>
            <a:ext cx="537460" cy="294863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3175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91EA515-2BC7-453C-9149-ADCF94500133}"/>
              </a:ext>
            </a:extLst>
          </p:cNvPr>
          <p:cNvSpPr>
            <a:spLocks noChangeAspect="1"/>
          </p:cNvSpPr>
          <p:nvPr/>
        </p:nvSpPr>
        <p:spPr bwMode="gray">
          <a:xfrm>
            <a:off x="10377772" y="3259134"/>
            <a:ext cx="537460" cy="294863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3175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D186985D-B1C1-4122-9569-C02B4ECBCB2F}"/>
              </a:ext>
            </a:extLst>
          </p:cNvPr>
          <p:cNvSpPr>
            <a:spLocks noChangeAspect="1"/>
          </p:cNvSpPr>
          <p:nvPr/>
        </p:nvSpPr>
        <p:spPr bwMode="gray">
          <a:xfrm>
            <a:off x="10729127" y="2036897"/>
            <a:ext cx="537460" cy="294863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3175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5AAF1-BB27-4D74-9468-A3043EE5E8B7}"/>
              </a:ext>
            </a:extLst>
          </p:cNvPr>
          <p:cNvSpPr txBox="1"/>
          <p:nvPr/>
        </p:nvSpPr>
        <p:spPr>
          <a:xfrm>
            <a:off x="234995" y="2434055"/>
            <a:ext cx="24666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entidades rezagadas están implementando medidas operativas para lograr un mejor cierre presupuestario y un mejor cumplimiento de metas</a:t>
            </a:r>
          </a:p>
          <a:p>
            <a:r>
              <a:rPr lang="es-G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131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C229D-8249-2253-EA13-4EC0BA884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EF89C0F7-CB89-4CB3-95C1-386C91992B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310845"/>
              </p:ext>
            </p:extLst>
          </p:nvPr>
        </p:nvGraphicFramePr>
        <p:xfrm>
          <a:off x="683394" y="1292769"/>
          <a:ext cx="11117179" cy="498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6">
            <a:extLst>
              <a:ext uri="{FF2B5EF4-FFF2-40B4-BE49-F238E27FC236}">
                <a16:creationId xmlns:a16="http://schemas.microsoft.com/office/drawing/2014/main" id="{1433222A-2ED3-6CB8-1B1E-6DC1CD29B4A9}"/>
              </a:ext>
            </a:extLst>
          </p:cNvPr>
          <p:cNvSpPr txBox="1">
            <a:spLocks/>
          </p:cNvSpPr>
          <p:nvPr/>
        </p:nvSpPr>
        <p:spPr>
          <a:xfrm>
            <a:off x="2386705" y="165805"/>
            <a:ext cx="8347556" cy="677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i="1" dirty="0">
                <a:solidFill>
                  <a:srgbClr val="203864"/>
                </a:solidFill>
                <a:latin typeface="Altivo Regular" panose="020B0000000000000000" pitchFamily="34" charset="77"/>
              </a:rPr>
              <a:t>Ejecución de gasto e inversión: porcentaje de variación interanual por entidades del Gobierno Central </a:t>
            </a:r>
            <a:r>
              <a:rPr lang="es-ES" sz="2400" b="1" i="1" dirty="0">
                <a:solidFill>
                  <a:schemeClr val="accent1">
                    <a:lumMod val="50000"/>
                  </a:schemeClr>
                </a:solidFill>
                <a:latin typeface="Altivo Regular" panose="020B0000000000000000"/>
              </a:rPr>
              <a:t>al 23 de octubre de 2025</a:t>
            </a:r>
            <a:endParaRPr lang="es-ES" sz="2400" b="1" i="1" dirty="0">
              <a:solidFill>
                <a:srgbClr val="203864"/>
              </a:solidFill>
              <a:latin typeface="Altivo Regular" panose="020B0000000000000000" pitchFamily="34" charset="77"/>
            </a:endParaRPr>
          </a:p>
        </p:txBody>
      </p:sp>
      <p:sp>
        <p:nvSpPr>
          <p:cNvPr id="3" name="Oval 33">
            <a:extLst>
              <a:ext uri="{FF2B5EF4-FFF2-40B4-BE49-F238E27FC236}">
                <a16:creationId xmlns:a16="http://schemas.microsoft.com/office/drawing/2014/main" id="{9AFB4A42-4199-D22E-0D2B-8A58F7A40312}"/>
              </a:ext>
            </a:extLst>
          </p:cNvPr>
          <p:cNvSpPr/>
          <p:nvPr/>
        </p:nvSpPr>
        <p:spPr bwMode="auto">
          <a:xfrm>
            <a:off x="2026705" y="240833"/>
            <a:ext cx="360000" cy="360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GT" sz="1100" b="1" dirty="0">
                <a:solidFill>
                  <a:schemeClr val="bg1"/>
                </a:solidFill>
                <a:latin typeface="Altivo Regular" panose="020B0000000000000000" pitchFamily="34" charset="77"/>
              </a:rPr>
              <a:t>1</a:t>
            </a:r>
            <a:r>
              <a:rPr kumimoji="0" lang="es-GT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rPr>
              <a:t>.b</a:t>
            </a:r>
            <a:endParaRPr kumimoji="0" lang="en-US" sz="11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ltivo Regular" panose="020B0000000000000000" pitchFamily="34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6490293-A7FC-49DF-AA77-1D49270F18DF}"/>
              </a:ext>
            </a:extLst>
          </p:cNvPr>
          <p:cNvSpPr txBox="1"/>
          <p:nvPr/>
        </p:nvSpPr>
        <p:spPr>
          <a:xfrm>
            <a:off x="257175" y="6276697"/>
            <a:ext cx="63436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50" dirty="0"/>
              <a:t>Fuente: </a:t>
            </a:r>
            <a:r>
              <a:rPr lang="es-MX" sz="1050" dirty="0"/>
              <a:t>MINFIN - SICOIN</a:t>
            </a:r>
            <a:r>
              <a:rPr lang="es-GT" sz="1050" dirty="0"/>
              <a:t> 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3D8F0E1F-EC8D-4323-A93E-2880B50AE110}"/>
              </a:ext>
            </a:extLst>
          </p:cNvPr>
          <p:cNvSpPr>
            <a:spLocks noChangeAspect="1"/>
          </p:cNvSpPr>
          <p:nvPr/>
        </p:nvSpPr>
        <p:spPr bwMode="gray">
          <a:xfrm>
            <a:off x="10725652" y="1392350"/>
            <a:ext cx="537460" cy="294863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3175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6E3B1202-0C54-4ED4-BAC5-54DB590D7C40}"/>
              </a:ext>
            </a:extLst>
          </p:cNvPr>
          <p:cNvSpPr>
            <a:spLocks noChangeAspect="1"/>
          </p:cNvSpPr>
          <p:nvPr/>
        </p:nvSpPr>
        <p:spPr bwMode="gray">
          <a:xfrm>
            <a:off x="9446232" y="1890862"/>
            <a:ext cx="537460" cy="294863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3175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7B7AEDBB-4F18-44AE-A632-2B0E4756FD3F}"/>
              </a:ext>
            </a:extLst>
          </p:cNvPr>
          <p:cNvSpPr>
            <a:spLocks noChangeAspect="1"/>
          </p:cNvSpPr>
          <p:nvPr/>
        </p:nvSpPr>
        <p:spPr bwMode="gray">
          <a:xfrm>
            <a:off x="10354672" y="1646266"/>
            <a:ext cx="537460" cy="294863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3175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C9E200F-F91C-48B4-9457-3A9113B3BD35}"/>
              </a:ext>
            </a:extLst>
          </p:cNvPr>
          <p:cNvCxnSpPr>
            <a:cxnSpLocks/>
          </p:cNvCxnSpPr>
          <p:nvPr/>
        </p:nvCxnSpPr>
        <p:spPr>
          <a:xfrm flipV="1">
            <a:off x="2139608" y="845685"/>
            <a:ext cx="8450569" cy="1898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55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7B1E7-251F-4C52-339D-6ADCA0C94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AFFAB04A-E68F-4EB3-4382-B98D7387F852}"/>
              </a:ext>
            </a:extLst>
          </p:cNvPr>
          <p:cNvGrpSpPr/>
          <p:nvPr/>
        </p:nvGrpSpPr>
        <p:grpSpPr>
          <a:xfrm>
            <a:off x="1991924" y="786082"/>
            <a:ext cx="8241657" cy="814279"/>
            <a:chOff x="454667" y="1471720"/>
            <a:chExt cx="8241657" cy="814279"/>
          </a:xfrm>
          <a:solidFill>
            <a:srgbClr val="002060"/>
          </a:solidFill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4A7B176E-29D5-A89F-D55E-5A334ABFF030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Principales indicadores de ejecución del presupuesto ingresos y egresos, septiembre de 2025</a:t>
              </a:r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BB2EAFAB-1897-7A97-12C0-85A72D71BC3B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1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E3C24581-5D57-6F84-55CC-0498127AA030}"/>
              </a:ext>
            </a:extLst>
          </p:cNvPr>
          <p:cNvGrpSpPr/>
          <p:nvPr/>
        </p:nvGrpSpPr>
        <p:grpSpPr>
          <a:xfrm>
            <a:off x="2335171" y="1805058"/>
            <a:ext cx="7890469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E8A2E6F4-BE98-6C43-2B3C-2DBC7829BF64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Ingresos tributarios: se mantiene la meta de recaudación fijada en Q109,302.6 millones</a:t>
              </a:r>
            </a:p>
          </p:txBody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48C89267-71C5-AA82-7461-9BD9F3C91C8C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1a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20" name="Group 8">
            <a:extLst>
              <a:ext uri="{FF2B5EF4-FFF2-40B4-BE49-F238E27FC236}">
                <a16:creationId xmlns:a16="http://schemas.microsoft.com/office/drawing/2014/main" id="{B8C239EB-E636-8AE0-87AE-D04024744DF6}"/>
              </a:ext>
            </a:extLst>
          </p:cNvPr>
          <p:cNvGrpSpPr/>
          <p:nvPr/>
        </p:nvGrpSpPr>
        <p:grpSpPr>
          <a:xfrm>
            <a:off x="2335171" y="2846476"/>
            <a:ext cx="7881657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CE73F92E-594C-0DF3-2B11-DBFA51AC1F30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MX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Presupuesto de egresos: el 68.4% del presupuesto se ha ejecutado</a:t>
              </a:r>
            </a:p>
          </p:txBody>
        </p:sp>
        <p:sp>
          <p:nvSpPr>
            <p:cNvPr id="22" name="Oval 13">
              <a:extLst>
                <a:ext uri="{FF2B5EF4-FFF2-40B4-BE49-F238E27FC236}">
                  <a16:creationId xmlns:a16="http://schemas.microsoft.com/office/drawing/2014/main" id="{FB975C71-06D3-28CE-E369-49BCBB9635B6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sz="1100" b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ltivo Regular" panose="020B0000000000000000" pitchFamily="34" charset="77"/>
                </a:rPr>
                <a:t>1b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14" name="Group 8">
            <a:extLst>
              <a:ext uri="{FF2B5EF4-FFF2-40B4-BE49-F238E27FC236}">
                <a16:creationId xmlns:a16="http://schemas.microsoft.com/office/drawing/2014/main" id="{ADBB59DB-F5FB-74CF-59CE-9CED074169B0}"/>
              </a:ext>
            </a:extLst>
          </p:cNvPr>
          <p:cNvGrpSpPr/>
          <p:nvPr/>
        </p:nvGrpSpPr>
        <p:grpSpPr>
          <a:xfrm>
            <a:off x="2335171" y="3887114"/>
            <a:ext cx="7881657" cy="814279"/>
            <a:chOff x="454667" y="1471720"/>
            <a:chExt cx="8241657" cy="814279"/>
          </a:xfrm>
          <a:solidFill>
            <a:srgbClr val="002060"/>
          </a:solidFill>
        </p:grpSpPr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DFA534E6-8916-3E7A-2C66-EF5071663000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Presupuesto de egresos: Ejecución de la inversión pública</a:t>
              </a: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039DFD98-9F97-CDAC-0861-13C7829F327B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1c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DC52B374-C832-D724-F8F1-54B394FF25BC}"/>
              </a:ext>
            </a:extLst>
          </p:cNvPr>
          <p:cNvGrpSpPr/>
          <p:nvPr/>
        </p:nvGrpSpPr>
        <p:grpSpPr>
          <a:xfrm>
            <a:off x="2139627" y="4836453"/>
            <a:ext cx="8086013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6BD3AC01-8999-8137-6FE1-1C1AD5CCEBD2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Devolución de Impuestos</a:t>
              </a:r>
            </a:p>
          </p:txBody>
        </p:sp>
        <p:sp>
          <p:nvSpPr>
            <p:cNvPr id="26" name="Oval 13">
              <a:extLst>
                <a:ext uri="{FF2B5EF4-FFF2-40B4-BE49-F238E27FC236}">
                  <a16:creationId xmlns:a16="http://schemas.microsoft.com/office/drawing/2014/main" id="{DFFEDC12-FC3F-A904-9204-A9AADD984EA0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2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37CFFB65-8837-F487-7DAA-FB7A8CE52659}"/>
              </a:ext>
            </a:extLst>
          </p:cNvPr>
          <p:cNvGrpSpPr/>
          <p:nvPr/>
        </p:nvGrpSpPr>
        <p:grpSpPr>
          <a:xfrm>
            <a:off x="2165917" y="5697091"/>
            <a:ext cx="8086013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FCD75ACE-090E-0C4F-B9DA-DF20BD6FACB5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Mejora de la calificación crediticia del país a BB+ (estable) por parte de Fitch</a:t>
              </a:r>
            </a:p>
          </p:txBody>
        </p:sp>
        <p:sp>
          <p:nvSpPr>
            <p:cNvPr id="27" name="Oval 13">
              <a:extLst>
                <a:ext uri="{FF2B5EF4-FFF2-40B4-BE49-F238E27FC236}">
                  <a16:creationId xmlns:a16="http://schemas.microsoft.com/office/drawing/2014/main" id="{5F3154FA-D706-4A4E-95A8-F698492CD1BD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3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D1EF89C-B31F-2FE0-4664-8E510548BE5B}"/>
              </a:ext>
            </a:extLst>
          </p:cNvPr>
          <p:cNvSpPr txBox="1">
            <a:spLocks/>
          </p:cNvSpPr>
          <p:nvPr/>
        </p:nvSpPr>
        <p:spPr>
          <a:xfrm>
            <a:off x="2139627" y="18232"/>
            <a:ext cx="2141428" cy="814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GT" sz="24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es-GT" sz="4000" b="1" dirty="0">
              <a:solidFill>
                <a:srgbClr val="87C0D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12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A7E04-C9C8-2412-31A1-37124DDF4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324EEDE4-0B20-41FB-8A5A-D48F013C14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241857"/>
              </p:ext>
            </p:extLst>
          </p:nvPr>
        </p:nvGraphicFramePr>
        <p:xfrm>
          <a:off x="105880" y="1689899"/>
          <a:ext cx="5690565" cy="4195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FE5D3DFB-504C-41A8-BF4B-040A1CF97A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768703"/>
              </p:ext>
            </p:extLst>
          </p:nvPr>
        </p:nvGraphicFramePr>
        <p:xfrm>
          <a:off x="5992944" y="1689899"/>
          <a:ext cx="5930852" cy="4323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E792A9E-E116-4F21-A16F-3F32DB60FE0B}"/>
              </a:ext>
            </a:extLst>
          </p:cNvPr>
          <p:cNvSpPr txBox="1"/>
          <p:nvPr/>
        </p:nvSpPr>
        <p:spPr>
          <a:xfrm>
            <a:off x="208147" y="6346382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00" dirty="0"/>
              <a:t>Fuente: MINFIN - SICOIN</a:t>
            </a:r>
          </a:p>
          <a:p>
            <a:endParaRPr lang="es-GT" sz="1000" dirty="0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1ED19593-33A0-4649-B64C-33024BDCBEEA}"/>
              </a:ext>
            </a:extLst>
          </p:cNvPr>
          <p:cNvSpPr txBox="1">
            <a:spLocks/>
          </p:cNvSpPr>
          <p:nvPr/>
        </p:nvSpPr>
        <p:spPr>
          <a:xfrm>
            <a:off x="2334841" y="195022"/>
            <a:ext cx="8450569" cy="787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200" b="1" i="1" dirty="0">
                <a:solidFill>
                  <a:schemeClr val="accent1">
                    <a:lumMod val="50000"/>
                  </a:schemeClr>
                </a:solidFill>
                <a:latin typeface="Altivo Regular" panose="020B0000000000000000"/>
              </a:rPr>
              <a:t>Presupuesto de inversión pública: Gobierno central, aporte a municipalidades y Consejos de Desarrollo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D2B1FF1-B95A-4B07-9014-8CD31EC2A595}"/>
              </a:ext>
            </a:extLst>
          </p:cNvPr>
          <p:cNvCxnSpPr>
            <a:cxnSpLocks/>
          </p:cNvCxnSpPr>
          <p:nvPr/>
        </p:nvCxnSpPr>
        <p:spPr>
          <a:xfrm flipV="1">
            <a:off x="2134236" y="1015201"/>
            <a:ext cx="8450569" cy="1898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3">
            <a:extLst>
              <a:ext uri="{FF2B5EF4-FFF2-40B4-BE49-F238E27FC236}">
                <a16:creationId xmlns:a16="http://schemas.microsoft.com/office/drawing/2014/main" id="{5EA5EEF4-DBD8-45A7-B248-5F72AC9FDF43}"/>
              </a:ext>
            </a:extLst>
          </p:cNvPr>
          <p:cNvSpPr/>
          <p:nvPr/>
        </p:nvSpPr>
        <p:spPr bwMode="auto">
          <a:xfrm>
            <a:off x="1990566" y="322935"/>
            <a:ext cx="344275" cy="360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GT" sz="1100" b="1" dirty="0">
                <a:solidFill>
                  <a:schemeClr val="bg1"/>
                </a:solidFill>
                <a:latin typeface="Altivo Regular" panose="020B0000000000000000" pitchFamily="34" charset="77"/>
              </a:rPr>
              <a:t>1c</a:t>
            </a:r>
            <a:endParaRPr kumimoji="0" lang="en-US" sz="11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ltivo Regular" panose="020B0000000000000000" pitchFamily="34" charset="77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751A4F9-8446-4E56-9811-F038644829B7}"/>
              </a:ext>
            </a:extLst>
          </p:cNvPr>
          <p:cNvCxnSpPr>
            <a:cxnSpLocks/>
          </p:cNvCxnSpPr>
          <p:nvPr/>
        </p:nvCxnSpPr>
        <p:spPr>
          <a:xfrm flipV="1">
            <a:off x="5902189" y="1292890"/>
            <a:ext cx="0" cy="541421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3">
            <a:extLst>
              <a:ext uri="{FF2B5EF4-FFF2-40B4-BE49-F238E27FC236}">
                <a16:creationId xmlns:a16="http://schemas.microsoft.com/office/drawing/2014/main" id="{E1C972D9-437D-44D5-B124-1C65B18D0B08}"/>
              </a:ext>
            </a:extLst>
          </p:cNvPr>
          <p:cNvSpPr>
            <a:spLocks noChangeAspect="1"/>
          </p:cNvSpPr>
          <p:nvPr/>
        </p:nvSpPr>
        <p:spPr bwMode="gray">
          <a:xfrm>
            <a:off x="10584805" y="2179581"/>
            <a:ext cx="964667" cy="529239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3175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98E4CD7B-0919-4BC1-AA62-D2060BE1CD27}"/>
              </a:ext>
            </a:extLst>
          </p:cNvPr>
          <p:cNvSpPr>
            <a:spLocks noChangeAspect="1"/>
          </p:cNvSpPr>
          <p:nvPr/>
        </p:nvSpPr>
        <p:spPr bwMode="gray">
          <a:xfrm>
            <a:off x="4439363" y="2051999"/>
            <a:ext cx="1010466" cy="554366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3175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9B528F2-D28B-9576-8DDC-C56CE9133F6C}"/>
              </a:ext>
            </a:extLst>
          </p:cNvPr>
          <p:cNvSpPr txBox="1"/>
          <p:nvPr/>
        </p:nvSpPr>
        <p:spPr>
          <a:xfrm>
            <a:off x="4498186" y="2179581"/>
            <a:ext cx="8928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500" b="1" dirty="0">
                <a:highlight>
                  <a:srgbClr val="FFFF00"/>
                </a:highlight>
              </a:rPr>
              <a:t>36,067.9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6209D5-DE59-6183-EE71-20EED2BC9D1B}"/>
              </a:ext>
            </a:extLst>
          </p:cNvPr>
          <p:cNvSpPr txBox="1"/>
          <p:nvPr/>
        </p:nvSpPr>
        <p:spPr>
          <a:xfrm>
            <a:off x="2951162" y="3121223"/>
            <a:ext cx="892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dirty="0"/>
              <a:t>20,686.1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C3CAF0F-EB5B-5B23-831D-C54A0D842EE3}"/>
              </a:ext>
            </a:extLst>
          </p:cNvPr>
          <p:cNvSpPr txBox="1"/>
          <p:nvPr/>
        </p:nvSpPr>
        <p:spPr>
          <a:xfrm>
            <a:off x="1416995" y="2967334"/>
            <a:ext cx="892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dirty="0"/>
              <a:t>21,963.0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91C6ECD-4A9D-752D-940E-47D99835C505}"/>
              </a:ext>
            </a:extLst>
          </p:cNvPr>
          <p:cNvSpPr txBox="1"/>
          <p:nvPr/>
        </p:nvSpPr>
        <p:spPr>
          <a:xfrm>
            <a:off x="6991117" y="3094511"/>
            <a:ext cx="892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dirty="0"/>
              <a:t>2.6%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E68CD58-56F5-CA6C-C635-5EAC627676BB}"/>
              </a:ext>
            </a:extLst>
          </p:cNvPr>
          <p:cNvSpPr txBox="1"/>
          <p:nvPr/>
        </p:nvSpPr>
        <p:spPr>
          <a:xfrm>
            <a:off x="8794428" y="3248400"/>
            <a:ext cx="892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dirty="0"/>
              <a:t>2.3%</a:t>
            </a:r>
          </a:p>
        </p:txBody>
      </p:sp>
    </p:spTree>
    <p:extLst>
      <p:ext uri="{BB962C8B-B14F-4D97-AF65-F5344CB8AC3E}">
        <p14:creationId xmlns:p14="http://schemas.microsoft.com/office/powerpoint/2010/main" val="1323353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A7E04-C9C8-2412-31A1-37124DDF4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3E5E1ABF-3132-463C-8693-74071545E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238737"/>
              </p:ext>
            </p:extLst>
          </p:nvPr>
        </p:nvGraphicFramePr>
        <p:xfrm>
          <a:off x="6029222" y="1627400"/>
          <a:ext cx="5867603" cy="4474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D6B0D2AE-765C-4130-AE4E-EF0EA469F9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360148"/>
              </p:ext>
            </p:extLst>
          </p:nvPr>
        </p:nvGraphicFramePr>
        <p:xfrm>
          <a:off x="154004" y="1756751"/>
          <a:ext cx="5621153" cy="421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E792A9E-E116-4F21-A16F-3F32DB60FE0B}"/>
              </a:ext>
            </a:extLst>
          </p:cNvPr>
          <p:cNvSpPr txBox="1"/>
          <p:nvPr/>
        </p:nvSpPr>
        <p:spPr>
          <a:xfrm>
            <a:off x="342900" y="6153103"/>
            <a:ext cx="678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00" dirty="0"/>
              <a:t>Fuente: MINFIN - SICOIN</a:t>
            </a:r>
          </a:p>
          <a:p>
            <a:r>
              <a:rPr lang="es-GT" sz="1000" dirty="0"/>
              <a:t>* Datos al 23 de octubre de cada año</a:t>
            </a:r>
          </a:p>
          <a:p>
            <a:endParaRPr lang="es-GT" sz="1000" dirty="0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1ED19593-33A0-4649-B64C-33024BDCBEEA}"/>
              </a:ext>
            </a:extLst>
          </p:cNvPr>
          <p:cNvSpPr txBox="1">
            <a:spLocks/>
          </p:cNvSpPr>
          <p:nvPr/>
        </p:nvSpPr>
        <p:spPr>
          <a:xfrm>
            <a:off x="2334841" y="195022"/>
            <a:ext cx="8450569" cy="787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200" b="1" i="1" dirty="0">
                <a:solidFill>
                  <a:schemeClr val="accent1">
                    <a:lumMod val="50000"/>
                  </a:schemeClr>
                </a:solidFill>
                <a:latin typeface="Altivo Regular" panose="020B0000000000000000"/>
              </a:rPr>
              <a:t>Presupuesto de inversión pública: Gobierno central, aporte a municipalidades y Consejos de Desarrollo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D2B1FF1-B95A-4B07-9014-8CD31EC2A595}"/>
              </a:ext>
            </a:extLst>
          </p:cNvPr>
          <p:cNvCxnSpPr>
            <a:cxnSpLocks/>
          </p:cNvCxnSpPr>
          <p:nvPr/>
        </p:nvCxnSpPr>
        <p:spPr>
          <a:xfrm flipV="1">
            <a:off x="2134236" y="1015201"/>
            <a:ext cx="8450569" cy="1898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3">
            <a:extLst>
              <a:ext uri="{FF2B5EF4-FFF2-40B4-BE49-F238E27FC236}">
                <a16:creationId xmlns:a16="http://schemas.microsoft.com/office/drawing/2014/main" id="{5EA5EEF4-DBD8-45A7-B248-5F72AC9FDF43}"/>
              </a:ext>
            </a:extLst>
          </p:cNvPr>
          <p:cNvSpPr/>
          <p:nvPr/>
        </p:nvSpPr>
        <p:spPr bwMode="auto">
          <a:xfrm>
            <a:off x="1990566" y="322935"/>
            <a:ext cx="344275" cy="360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GT" sz="1100" b="1" dirty="0">
                <a:solidFill>
                  <a:schemeClr val="bg1"/>
                </a:solidFill>
                <a:latin typeface="Altivo Regular" panose="020B0000000000000000" pitchFamily="34" charset="77"/>
              </a:rPr>
              <a:t>1c</a:t>
            </a:r>
            <a:endParaRPr kumimoji="0" lang="en-US" sz="11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ltivo Regular" panose="020B0000000000000000" pitchFamily="34" charset="77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751A4F9-8446-4E56-9811-F038644829B7}"/>
              </a:ext>
            </a:extLst>
          </p:cNvPr>
          <p:cNvCxnSpPr>
            <a:cxnSpLocks/>
          </p:cNvCxnSpPr>
          <p:nvPr/>
        </p:nvCxnSpPr>
        <p:spPr>
          <a:xfrm flipV="1">
            <a:off x="5902189" y="1292890"/>
            <a:ext cx="0" cy="541421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3">
            <a:extLst>
              <a:ext uri="{FF2B5EF4-FFF2-40B4-BE49-F238E27FC236}">
                <a16:creationId xmlns:a16="http://schemas.microsoft.com/office/drawing/2014/main" id="{E1C972D9-437D-44D5-B124-1C65B18D0B08}"/>
              </a:ext>
            </a:extLst>
          </p:cNvPr>
          <p:cNvSpPr>
            <a:spLocks noChangeAspect="1"/>
          </p:cNvSpPr>
          <p:nvPr/>
        </p:nvSpPr>
        <p:spPr bwMode="gray">
          <a:xfrm>
            <a:off x="10373193" y="2102190"/>
            <a:ext cx="1020644" cy="559949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3175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C71A436-E7CE-DCDF-6A93-57BDCA7BC88D}"/>
              </a:ext>
            </a:extLst>
          </p:cNvPr>
          <p:cNvSpPr txBox="1"/>
          <p:nvPr/>
        </p:nvSpPr>
        <p:spPr>
          <a:xfrm>
            <a:off x="10584805" y="2193240"/>
            <a:ext cx="80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highlight>
                  <a:srgbClr val="FFFF00"/>
                </a:highlight>
              </a:rPr>
              <a:t>2.2%</a:t>
            </a:r>
          </a:p>
        </p:txBody>
      </p:sp>
    </p:spTree>
    <p:extLst>
      <p:ext uri="{BB962C8B-B14F-4D97-AF65-F5344CB8AC3E}">
        <p14:creationId xmlns:p14="http://schemas.microsoft.com/office/powerpoint/2010/main" val="3527268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59B11-D58B-4909-CCCC-8AE4D5567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930BA564-92A0-9D86-FDF4-54C3A5B17590}"/>
              </a:ext>
            </a:extLst>
          </p:cNvPr>
          <p:cNvSpPr txBox="1">
            <a:spLocks/>
          </p:cNvSpPr>
          <p:nvPr/>
        </p:nvSpPr>
        <p:spPr>
          <a:xfrm>
            <a:off x="2402954" y="224101"/>
            <a:ext cx="8573001" cy="673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GT" sz="2200" b="1" i="1" dirty="0">
                <a:solidFill>
                  <a:schemeClr val="accent1">
                    <a:lumMod val="50000"/>
                  </a:schemeClr>
                </a:solidFill>
                <a:latin typeface="Altivo Regular" panose="020B0000000000000000"/>
              </a:rPr>
              <a:t>La inversión en proyectos </a:t>
            </a:r>
            <a:r>
              <a:rPr lang="es-US" sz="2200" b="1" i="1" dirty="0">
                <a:solidFill>
                  <a:schemeClr val="accent1">
                    <a:lumMod val="50000"/>
                  </a:schemeClr>
                </a:solidFill>
                <a:latin typeface="Altivo Regular" panose="020B0000000000000000"/>
              </a:rPr>
              <a:t>CODEDES mejora su ritmo, alcanzando un 34.8%, aproximadamente 15.6% más respecto al mismo período en 2024</a:t>
            </a:r>
            <a:endParaRPr lang="es-AR" sz="2200" b="1" i="1" dirty="0">
              <a:solidFill>
                <a:schemeClr val="accent1">
                  <a:lumMod val="50000"/>
                </a:schemeClr>
              </a:solidFill>
              <a:latin typeface="Altivo Regular" panose="020B0000000000000000"/>
            </a:endParaRPr>
          </a:p>
        </p:txBody>
      </p:sp>
      <p:sp>
        <p:nvSpPr>
          <p:cNvPr id="4" name="Oval 33">
            <a:extLst>
              <a:ext uri="{FF2B5EF4-FFF2-40B4-BE49-F238E27FC236}">
                <a16:creationId xmlns:a16="http://schemas.microsoft.com/office/drawing/2014/main" id="{63924BBA-14CC-7DF1-8765-FB78927E8B89}"/>
              </a:ext>
            </a:extLst>
          </p:cNvPr>
          <p:cNvSpPr/>
          <p:nvPr/>
        </p:nvSpPr>
        <p:spPr bwMode="auto">
          <a:xfrm>
            <a:off x="2026705" y="205114"/>
            <a:ext cx="360000" cy="360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rPr>
              <a:t>1c</a:t>
            </a:r>
            <a:endParaRPr kumimoji="0" lang="en-US" sz="11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ltivo Regular" panose="020B0000000000000000" pitchFamily="34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D8BAD2-179C-49E2-BF7E-188A27EA795E}"/>
              </a:ext>
            </a:extLst>
          </p:cNvPr>
          <p:cNvSpPr txBox="1"/>
          <p:nvPr/>
        </p:nvSpPr>
        <p:spPr>
          <a:xfrm>
            <a:off x="590149" y="6372289"/>
            <a:ext cx="6343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50" dirty="0"/>
              <a:t>Fuente: MINFIN - SICOIN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CE0A064-410C-48F3-AFBB-21A0F8CE40BC}"/>
              </a:ext>
            </a:extLst>
          </p:cNvPr>
          <p:cNvCxnSpPr>
            <a:cxnSpLocks/>
          </p:cNvCxnSpPr>
          <p:nvPr/>
        </p:nvCxnSpPr>
        <p:spPr>
          <a:xfrm flipV="1">
            <a:off x="2206705" y="878811"/>
            <a:ext cx="8450569" cy="1898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2F91DF9-FE75-4613-961F-37E86E8009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115527"/>
              </p:ext>
            </p:extLst>
          </p:nvPr>
        </p:nvGraphicFramePr>
        <p:xfrm>
          <a:off x="818147" y="1345405"/>
          <a:ext cx="10453035" cy="5026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reeform 3">
            <a:extLst>
              <a:ext uri="{FF2B5EF4-FFF2-40B4-BE49-F238E27FC236}">
                <a16:creationId xmlns:a16="http://schemas.microsoft.com/office/drawing/2014/main" id="{92C3D4B3-3044-4802-90C3-720E0B845F85}"/>
              </a:ext>
            </a:extLst>
          </p:cNvPr>
          <p:cNvSpPr>
            <a:spLocks noChangeAspect="1"/>
          </p:cNvSpPr>
          <p:nvPr/>
        </p:nvSpPr>
        <p:spPr bwMode="gray">
          <a:xfrm>
            <a:off x="9847549" y="1406940"/>
            <a:ext cx="684145" cy="375338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3175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F4EEB986-57E7-49FD-AD44-12E0CC97529B}"/>
              </a:ext>
            </a:extLst>
          </p:cNvPr>
          <p:cNvSpPr>
            <a:spLocks noChangeAspect="1"/>
          </p:cNvSpPr>
          <p:nvPr/>
        </p:nvSpPr>
        <p:spPr bwMode="gray">
          <a:xfrm>
            <a:off x="8905932" y="1623653"/>
            <a:ext cx="625488" cy="375338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3175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8EFD114C-DFD0-4E9E-A47D-C59E91F171F3}"/>
              </a:ext>
            </a:extLst>
          </p:cNvPr>
          <p:cNvSpPr>
            <a:spLocks noChangeAspect="1"/>
          </p:cNvSpPr>
          <p:nvPr/>
        </p:nvSpPr>
        <p:spPr bwMode="gray">
          <a:xfrm>
            <a:off x="8593188" y="1794133"/>
            <a:ext cx="625488" cy="375338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3175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27059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A11A2-A027-8DC0-BDD1-C2355DFB9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DAE4DA55-9D05-BD80-AFE3-9B52716FD8F7}"/>
              </a:ext>
            </a:extLst>
          </p:cNvPr>
          <p:cNvGrpSpPr/>
          <p:nvPr/>
        </p:nvGrpSpPr>
        <p:grpSpPr>
          <a:xfrm>
            <a:off x="1991924" y="786082"/>
            <a:ext cx="8241657" cy="814279"/>
            <a:chOff x="454667" y="1471720"/>
            <a:chExt cx="8241657" cy="814279"/>
          </a:xfrm>
          <a:solidFill>
            <a:srgbClr val="002060"/>
          </a:solidFill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26177079-99D9-9ABF-F020-C45873DF8558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Principales indicadores de ejecución del presupuesto ingresos y egresos, septiembre de 2025</a:t>
              </a:r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A69DF386-00F7-749D-06D8-3C40A5786B63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1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93B137AA-699A-EE0D-FD02-8C975B005FFA}"/>
              </a:ext>
            </a:extLst>
          </p:cNvPr>
          <p:cNvGrpSpPr/>
          <p:nvPr/>
        </p:nvGrpSpPr>
        <p:grpSpPr>
          <a:xfrm>
            <a:off x="2335171" y="1805058"/>
            <a:ext cx="7890469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BA7268CA-E061-42D8-A822-50B6F92E9FBB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Ingresos tributarios: se mantiene la meta de recaudación fijada en Q109,302.6 millones</a:t>
              </a:r>
            </a:p>
          </p:txBody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BEB7B3C7-EFC5-B2A6-C2CC-3F12E9F0D9D3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1a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20" name="Group 8">
            <a:extLst>
              <a:ext uri="{FF2B5EF4-FFF2-40B4-BE49-F238E27FC236}">
                <a16:creationId xmlns:a16="http://schemas.microsoft.com/office/drawing/2014/main" id="{53AB32DB-0DDA-B03E-6A69-135DF0550EDB}"/>
              </a:ext>
            </a:extLst>
          </p:cNvPr>
          <p:cNvGrpSpPr/>
          <p:nvPr/>
        </p:nvGrpSpPr>
        <p:grpSpPr>
          <a:xfrm>
            <a:off x="2335171" y="2846476"/>
            <a:ext cx="7881657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734AD1C5-7F87-4C3A-8170-A53DB2AECAF1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MX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Presupuesto de egresos: el 68.4% del presupuesto se ha ejecutado</a:t>
              </a:r>
            </a:p>
          </p:txBody>
        </p:sp>
        <p:sp>
          <p:nvSpPr>
            <p:cNvPr id="22" name="Oval 13">
              <a:extLst>
                <a:ext uri="{FF2B5EF4-FFF2-40B4-BE49-F238E27FC236}">
                  <a16:creationId xmlns:a16="http://schemas.microsoft.com/office/drawing/2014/main" id="{2EEC6CB0-A126-1EED-6305-6F3EECB75413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sz="1100" b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ltivo Regular" panose="020B0000000000000000" pitchFamily="34" charset="77"/>
                </a:rPr>
                <a:t>1b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14" name="Group 8">
            <a:extLst>
              <a:ext uri="{FF2B5EF4-FFF2-40B4-BE49-F238E27FC236}">
                <a16:creationId xmlns:a16="http://schemas.microsoft.com/office/drawing/2014/main" id="{97133258-46CC-004B-18D3-27B99FFEAF47}"/>
              </a:ext>
            </a:extLst>
          </p:cNvPr>
          <p:cNvGrpSpPr/>
          <p:nvPr/>
        </p:nvGrpSpPr>
        <p:grpSpPr>
          <a:xfrm>
            <a:off x="2335171" y="3887114"/>
            <a:ext cx="7881657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6BF3A4D8-FFDE-7ECC-FEA8-578F1F79EB93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Presupuesto de egresos: Ejecución de la inversión pública</a:t>
              </a: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6F5B3E50-F800-8A14-8F46-699ED79C3966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1c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3EF03573-A6CD-722A-026F-6B91473B3058}"/>
              </a:ext>
            </a:extLst>
          </p:cNvPr>
          <p:cNvGrpSpPr/>
          <p:nvPr/>
        </p:nvGrpSpPr>
        <p:grpSpPr>
          <a:xfrm>
            <a:off x="2139627" y="4836453"/>
            <a:ext cx="8086013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FD542EA4-D3AE-9525-86A7-D9191213235F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Devolución de Impuestos</a:t>
              </a:r>
            </a:p>
          </p:txBody>
        </p:sp>
        <p:sp>
          <p:nvSpPr>
            <p:cNvPr id="26" name="Oval 13">
              <a:extLst>
                <a:ext uri="{FF2B5EF4-FFF2-40B4-BE49-F238E27FC236}">
                  <a16:creationId xmlns:a16="http://schemas.microsoft.com/office/drawing/2014/main" id="{6727E2D0-5525-DAB2-AEC1-C49A38FA1A6A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2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2B789996-A577-A93E-637B-B63FDB64F437}"/>
              </a:ext>
            </a:extLst>
          </p:cNvPr>
          <p:cNvGrpSpPr/>
          <p:nvPr/>
        </p:nvGrpSpPr>
        <p:grpSpPr>
          <a:xfrm>
            <a:off x="2165917" y="5697091"/>
            <a:ext cx="8086013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798C374F-3B02-FD52-FF29-C5FF07D1F864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Mejora de la calificación crediticia del país a BB+ (estable) por parte de Fitch</a:t>
              </a:r>
            </a:p>
          </p:txBody>
        </p:sp>
        <p:sp>
          <p:nvSpPr>
            <p:cNvPr id="27" name="Oval 13">
              <a:extLst>
                <a:ext uri="{FF2B5EF4-FFF2-40B4-BE49-F238E27FC236}">
                  <a16:creationId xmlns:a16="http://schemas.microsoft.com/office/drawing/2014/main" id="{BEAF6141-201E-9ECA-7063-1EAEFA0E2D48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3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6DE3E2F-27CB-8851-D5A4-A730B5242937}"/>
              </a:ext>
            </a:extLst>
          </p:cNvPr>
          <p:cNvSpPr txBox="1">
            <a:spLocks/>
          </p:cNvSpPr>
          <p:nvPr/>
        </p:nvSpPr>
        <p:spPr>
          <a:xfrm>
            <a:off x="2139627" y="18232"/>
            <a:ext cx="2141428" cy="814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GT" sz="24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es-GT" sz="4000" b="1" dirty="0">
              <a:solidFill>
                <a:srgbClr val="87C0D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4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07BDB-389F-713D-975A-93EF21176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3">
            <a:extLst>
              <a:ext uri="{FF2B5EF4-FFF2-40B4-BE49-F238E27FC236}">
                <a16:creationId xmlns:a16="http://schemas.microsoft.com/office/drawing/2014/main" id="{902DB49F-5503-C1D7-B975-76ED70D8B1C2}"/>
              </a:ext>
            </a:extLst>
          </p:cNvPr>
          <p:cNvSpPr/>
          <p:nvPr/>
        </p:nvSpPr>
        <p:spPr bwMode="auto">
          <a:xfrm>
            <a:off x="2026705" y="370004"/>
            <a:ext cx="360000" cy="360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rPr>
              <a:t>2</a:t>
            </a:r>
            <a:endParaRPr kumimoji="0" lang="en-US" sz="11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ltivo Regular" panose="020B0000000000000000" pitchFamily="34" charset="77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6C93291-FACE-79B0-C640-F12E1BF7B2E7}"/>
              </a:ext>
            </a:extLst>
          </p:cNvPr>
          <p:cNvCxnSpPr>
            <a:cxnSpLocks/>
          </p:cNvCxnSpPr>
          <p:nvPr/>
        </p:nvCxnSpPr>
        <p:spPr>
          <a:xfrm flipV="1">
            <a:off x="2206705" y="1671091"/>
            <a:ext cx="8450569" cy="1898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>
            <a:extLst>
              <a:ext uri="{FF2B5EF4-FFF2-40B4-BE49-F238E27FC236}">
                <a16:creationId xmlns:a16="http://schemas.microsoft.com/office/drawing/2014/main" id="{73DF6BDF-86AF-69CC-D2A2-F96DBBEA92D5}"/>
              </a:ext>
            </a:extLst>
          </p:cNvPr>
          <p:cNvSpPr txBox="1"/>
          <p:nvPr/>
        </p:nvSpPr>
        <p:spPr>
          <a:xfrm>
            <a:off x="8820483" y="6343920"/>
            <a:ext cx="3192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50" dirty="0"/>
              <a:t>Datos del 2025, al 27 de octubre</a:t>
            </a:r>
          </a:p>
        </p:txBody>
      </p:sp>
      <p:sp>
        <p:nvSpPr>
          <p:cNvPr id="78" name="Title 6">
            <a:extLst>
              <a:ext uri="{FF2B5EF4-FFF2-40B4-BE49-F238E27FC236}">
                <a16:creationId xmlns:a16="http://schemas.microsoft.com/office/drawing/2014/main" id="{BE7066C2-53A1-59D8-6540-2A00C93C03DB}"/>
              </a:ext>
            </a:extLst>
          </p:cNvPr>
          <p:cNvSpPr txBox="1">
            <a:spLocks/>
          </p:cNvSpPr>
          <p:nvPr/>
        </p:nvSpPr>
        <p:spPr>
          <a:xfrm>
            <a:off x="2386704" y="370004"/>
            <a:ext cx="8450569" cy="1276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GT" sz="1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Devolución de impuestos:</a:t>
            </a:r>
          </a:p>
          <a:p>
            <a:pPr algn="l"/>
            <a:r>
              <a:rPr lang="es-GT" sz="1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administración del presidente Arévalo ha disminuido más de 40%  el saldo de impuestos pendientes de devolver a los contribuyentes. Entre 2024 y 2025 se han devuelto Q1,228.5 millones de impuestos que se traducen en </a:t>
            </a:r>
            <a:r>
              <a:rPr lang="es-GT" sz="1800" b="1" u="sng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 actividad económica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4C37252-5AC0-9738-1D8F-058071D359A1}"/>
              </a:ext>
            </a:extLst>
          </p:cNvPr>
          <p:cNvSpPr txBox="1"/>
          <p:nvPr/>
        </p:nvSpPr>
        <p:spPr>
          <a:xfrm>
            <a:off x="1594615" y="6234080"/>
            <a:ext cx="3192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50" dirty="0"/>
              <a:t>Fuente: MINFIN – Dirección Financiera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8E4D5C6-3946-86F1-C3E2-8946C8D238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855215"/>
              </p:ext>
            </p:extLst>
          </p:nvPr>
        </p:nvGraphicFramePr>
        <p:xfrm>
          <a:off x="1441627" y="1691846"/>
          <a:ext cx="8975016" cy="4479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8704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37CCA-74B1-0BDA-4DEB-2F1A416DC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3">
            <a:extLst>
              <a:ext uri="{FF2B5EF4-FFF2-40B4-BE49-F238E27FC236}">
                <a16:creationId xmlns:a16="http://schemas.microsoft.com/office/drawing/2014/main" id="{CC41A439-F68C-B0F6-4EEC-BEF369167330}"/>
              </a:ext>
            </a:extLst>
          </p:cNvPr>
          <p:cNvSpPr/>
          <p:nvPr/>
        </p:nvSpPr>
        <p:spPr bwMode="auto">
          <a:xfrm>
            <a:off x="2026705" y="370004"/>
            <a:ext cx="360000" cy="360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rPr>
              <a:t>2</a:t>
            </a:r>
            <a:endParaRPr kumimoji="0" lang="en-US" sz="11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ltivo Regular" panose="020B0000000000000000" pitchFamily="34" charset="77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48E4E0A-28B6-5BCD-0F00-E520A77D9B2D}"/>
              </a:ext>
            </a:extLst>
          </p:cNvPr>
          <p:cNvCxnSpPr>
            <a:cxnSpLocks/>
          </p:cNvCxnSpPr>
          <p:nvPr/>
        </p:nvCxnSpPr>
        <p:spPr>
          <a:xfrm flipV="1">
            <a:off x="2206705" y="1176416"/>
            <a:ext cx="8450569" cy="1898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itle 6">
            <a:extLst>
              <a:ext uri="{FF2B5EF4-FFF2-40B4-BE49-F238E27FC236}">
                <a16:creationId xmlns:a16="http://schemas.microsoft.com/office/drawing/2014/main" id="{EB565951-2C1D-35F6-BA8B-6564455EF4C5}"/>
              </a:ext>
            </a:extLst>
          </p:cNvPr>
          <p:cNvSpPr txBox="1">
            <a:spLocks/>
          </p:cNvSpPr>
          <p:nvPr/>
        </p:nvSpPr>
        <p:spPr>
          <a:xfrm>
            <a:off x="2551597" y="744833"/>
            <a:ext cx="8361246" cy="409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GT" sz="2400" b="1" i="1" dirty="0">
                <a:solidFill>
                  <a:schemeClr val="accent1">
                    <a:lumMod val="50000"/>
                  </a:schemeClr>
                </a:solidFill>
                <a:latin typeface="Altivo Regular" panose="020B0000000000000000"/>
              </a:rPr>
              <a:t>En las próximas dos semanas, el Ejecutivo presentará una iniciativa de ley para  facilitar la devolución más ágil de impuestos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8FE7DB34-4CB2-2E60-48DE-A5B5758450C1}"/>
              </a:ext>
            </a:extLst>
          </p:cNvPr>
          <p:cNvSpPr txBox="1"/>
          <p:nvPr/>
        </p:nvSpPr>
        <p:spPr>
          <a:xfrm>
            <a:off x="2242050" y="1641814"/>
            <a:ext cx="9295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Establecer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procedimiento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único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estandarizado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GT" sz="1600" noProof="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atender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manera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eficiente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las solicitudes de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devolución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impuestos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realizados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contribuyentes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cumplir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principio de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igualdad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establecido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Constitución Política 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68D418F2-4721-8FFC-C46F-48B902A8421E}"/>
              </a:ext>
            </a:extLst>
          </p:cNvPr>
          <p:cNvSpPr txBox="1"/>
          <p:nvPr/>
        </p:nvSpPr>
        <p:spPr>
          <a:xfrm>
            <a:off x="1040763" y="1734146"/>
            <a:ext cx="77971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600" b="1" spc="-290" dirty="0">
                <a:solidFill>
                  <a:srgbClr val="002E5E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2C22BEE7-226E-73E9-4C53-F51A9284D281}"/>
              </a:ext>
            </a:extLst>
          </p:cNvPr>
          <p:cNvSpPr txBox="1"/>
          <p:nvPr/>
        </p:nvSpPr>
        <p:spPr>
          <a:xfrm>
            <a:off x="1040763" y="3622752"/>
            <a:ext cx="77971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600" b="1" spc="-290" dirty="0">
                <a:solidFill>
                  <a:srgbClr val="002E5E"/>
                </a:solidFill>
                <a:latin typeface="Poppins" pitchFamily="2" charset="77"/>
                <a:cs typeface="Poppins" pitchFamily="2" charset="77"/>
              </a:rPr>
              <a:t>02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10B30CD2-66CE-C031-77B5-27B0AA5AE8B6}"/>
              </a:ext>
            </a:extLst>
          </p:cNvPr>
          <p:cNvSpPr txBox="1"/>
          <p:nvPr/>
        </p:nvSpPr>
        <p:spPr>
          <a:xfrm>
            <a:off x="2242050" y="3096273"/>
            <a:ext cx="9365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prevé generar beneficios económicos directos a la economía nacional al contar con: </a:t>
            </a:r>
          </a:p>
          <a:p>
            <a:endParaRPr lang="es-GT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0050" indent="-400050">
              <a:buFont typeface="+mj-lt"/>
              <a:buAutoNum type="alphaLcParenR"/>
            </a:pPr>
            <a:r>
              <a:rPr lang="es-GT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Incrementar recursos financieros para los contribuyentes en sus decisiones de inversión </a:t>
            </a:r>
          </a:p>
          <a:p>
            <a:pPr marL="400050" indent="-400050">
              <a:buFont typeface="+mj-lt"/>
              <a:buAutoNum type="alphaLcParenR"/>
            </a:pPr>
            <a:r>
              <a:rPr lang="es-GT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 certeza jurídica al garantizar los derechos de los contribuyentes</a:t>
            </a:r>
          </a:p>
          <a:p>
            <a:pPr marL="400050" indent="-400050">
              <a:buFont typeface="+mj-lt"/>
              <a:buAutoNum type="alphaLcParenR"/>
            </a:pPr>
            <a:r>
              <a:rPr lang="es-GT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Reforzar la imagen institucional promoviendo la transparencia y fortaleciendo la confianza en la administración pública 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679ACF96-B733-7DE6-5FF1-847C9B7B5EB9}"/>
              </a:ext>
            </a:extLst>
          </p:cNvPr>
          <p:cNvSpPr txBox="1"/>
          <p:nvPr/>
        </p:nvSpPr>
        <p:spPr>
          <a:xfrm>
            <a:off x="1040763" y="5379080"/>
            <a:ext cx="77971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600" b="1" spc="-290" dirty="0">
                <a:solidFill>
                  <a:srgbClr val="002E5E"/>
                </a:solidFill>
                <a:latin typeface="Poppins" pitchFamily="2" charset="77"/>
                <a:cs typeface="Poppins" pitchFamily="2" charset="77"/>
              </a:rPr>
              <a:t>03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4959A520-99E0-BE2A-CC34-ECFC8C5B073D}"/>
              </a:ext>
            </a:extLst>
          </p:cNvPr>
          <p:cNvSpPr txBox="1"/>
          <p:nvPr/>
        </p:nvSpPr>
        <p:spPr>
          <a:xfrm>
            <a:off x="2206705" y="5282170"/>
            <a:ext cx="936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espera que esta iniciativa cuente con el respaldo político del Legislativo en virtud que busca apoyar inversión privada; mejorar la experiencia de los contribuyentes; y, la eficiencia en la función institucional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1ACEF22-1132-0BDC-6A94-CCF317EB670D}"/>
              </a:ext>
            </a:extLst>
          </p:cNvPr>
          <p:cNvSpPr txBox="1"/>
          <p:nvPr/>
        </p:nvSpPr>
        <p:spPr>
          <a:xfrm>
            <a:off x="962561" y="6420376"/>
            <a:ext cx="3192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50" dirty="0"/>
              <a:t>Fuente: MINFIN 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390EFF1-9FC3-17E5-F398-0E2894A85340}"/>
              </a:ext>
            </a:extLst>
          </p:cNvPr>
          <p:cNvCxnSpPr/>
          <p:nvPr/>
        </p:nvCxnSpPr>
        <p:spPr>
          <a:xfrm>
            <a:off x="962561" y="2789063"/>
            <a:ext cx="1057489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2C7BDEE-9725-40ED-7E9E-79CE80108FD2}"/>
              </a:ext>
            </a:extLst>
          </p:cNvPr>
          <p:cNvCxnSpPr/>
          <p:nvPr/>
        </p:nvCxnSpPr>
        <p:spPr>
          <a:xfrm>
            <a:off x="962561" y="5116626"/>
            <a:ext cx="1057489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506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59B11-D58B-4909-CCCC-8AE4D5567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930BA564-92A0-9D86-FDF4-54C3A5B17590}"/>
              </a:ext>
            </a:extLst>
          </p:cNvPr>
          <p:cNvSpPr txBox="1">
            <a:spLocks/>
          </p:cNvSpPr>
          <p:nvPr/>
        </p:nvSpPr>
        <p:spPr>
          <a:xfrm>
            <a:off x="2056782" y="2926356"/>
            <a:ext cx="6334401" cy="1857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GT" sz="1600" b="1" i="1" dirty="0">
                <a:latin typeface="+mn-lt"/>
              </a:rPr>
              <a:t>La propuesta  incluye:</a:t>
            </a:r>
          </a:p>
          <a:p>
            <a:pPr marL="342900" indent="-342900" algn="l">
              <a:buAutoNum type="arabicPeriod"/>
            </a:pPr>
            <a:r>
              <a:rPr lang="es-GT" sz="1600" b="1" i="1" dirty="0">
                <a:latin typeface="+mn-lt"/>
              </a:rPr>
              <a:t>Devolución de crédito fiscal de IVA a exportadores</a:t>
            </a:r>
          </a:p>
          <a:p>
            <a:pPr marL="342900" indent="-342900" algn="l">
              <a:buAutoNum type="arabicPeriod"/>
            </a:pPr>
            <a:r>
              <a:rPr lang="es-GT" sz="1600" b="1" i="1" dirty="0">
                <a:latin typeface="+mn-lt"/>
              </a:rPr>
              <a:t>Devolución de crédito fiscal  de IVA a quienes realizan </a:t>
            </a:r>
            <a:r>
              <a:rPr lang="es-GT" sz="16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ventas a entidades exentas</a:t>
            </a:r>
          </a:p>
          <a:p>
            <a:pPr marL="342900" indent="-342900" algn="l">
              <a:buAutoNum type="arabicPeriod"/>
            </a:pPr>
            <a:r>
              <a:rPr lang="es-GT" sz="16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Devolución por </a:t>
            </a:r>
            <a:r>
              <a:rPr lang="es-GT" sz="16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pagos duplicados, en exceso e indebidos</a:t>
            </a:r>
          </a:p>
          <a:p>
            <a:pPr marL="342900" indent="-342900" algn="l">
              <a:buAutoNum type="arabicPeriod"/>
            </a:pPr>
            <a:r>
              <a:rPr lang="es-AR" sz="1600" b="1" i="1" dirty="0">
                <a:latin typeface="+mn-lt"/>
              </a:rPr>
              <a:t>Devolución de remanentes de crédito fiscal practicado por Agentes de Retención</a:t>
            </a:r>
          </a:p>
        </p:txBody>
      </p:sp>
      <p:sp>
        <p:nvSpPr>
          <p:cNvPr id="4" name="Oval 33">
            <a:extLst>
              <a:ext uri="{FF2B5EF4-FFF2-40B4-BE49-F238E27FC236}">
                <a16:creationId xmlns:a16="http://schemas.microsoft.com/office/drawing/2014/main" id="{63924BBA-14CC-7DF1-8765-FB78927E8B89}"/>
              </a:ext>
            </a:extLst>
          </p:cNvPr>
          <p:cNvSpPr/>
          <p:nvPr/>
        </p:nvSpPr>
        <p:spPr bwMode="auto">
          <a:xfrm>
            <a:off x="2026705" y="205114"/>
            <a:ext cx="360000" cy="360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rPr>
              <a:t>2</a:t>
            </a:r>
            <a:endParaRPr kumimoji="0" lang="en-US" sz="11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ltivo Regular" panose="020B0000000000000000" pitchFamily="34" charset="77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CE0A064-410C-48F3-AFBB-21A0F8CE40BC}"/>
              </a:ext>
            </a:extLst>
          </p:cNvPr>
          <p:cNvCxnSpPr>
            <a:cxnSpLocks/>
          </p:cNvCxnSpPr>
          <p:nvPr/>
        </p:nvCxnSpPr>
        <p:spPr>
          <a:xfrm flipV="1">
            <a:off x="2206705" y="878811"/>
            <a:ext cx="8450569" cy="1898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7">
            <a:extLst>
              <a:ext uri="{FF2B5EF4-FFF2-40B4-BE49-F238E27FC236}">
                <a16:creationId xmlns:a16="http://schemas.microsoft.com/office/drawing/2014/main" id="{7B1C41E1-5918-C263-BC20-A3122A6DB535}"/>
              </a:ext>
            </a:extLst>
          </p:cNvPr>
          <p:cNvSpPr txBox="1"/>
          <p:nvPr/>
        </p:nvSpPr>
        <p:spPr>
          <a:xfrm>
            <a:off x="201954" y="1421314"/>
            <a:ext cx="2621332" cy="5849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CONTRIBUYENTE</a:t>
            </a:r>
          </a:p>
          <a:p>
            <a:pPr algn="ctr">
              <a:lnSpc>
                <a:spcPts val="2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solicita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DB8667FD-179A-BEF4-7A8F-A4EFDA3C8F06}"/>
              </a:ext>
            </a:extLst>
          </p:cNvPr>
          <p:cNvSpPr txBox="1"/>
          <p:nvPr/>
        </p:nvSpPr>
        <p:spPr>
          <a:xfrm>
            <a:off x="410647" y="5558021"/>
            <a:ext cx="2339288" cy="5849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SAT revisa expedientes y autoriza</a:t>
            </a: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C962F81E-C5EF-68B6-5034-5EB0BF67EDCA}"/>
              </a:ext>
            </a:extLst>
          </p:cNvPr>
          <p:cNvSpPr txBox="1"/>
          <p:nvPr/>
        </p:nvSpPr>
        <p:spPr>
          <a:xfrm>
            <a:off x="4176362" y="5602502"/>
            <a:ext cx="1729933" cy="5849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BANGUAT emite orden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F7369C97-1658-E898-EC3A-CA57F71FE6DB}"/>
              </a:ext>
            </a:extLst>
          </p:cNvPr>
          <p:cNvSpPr txBox="1"/>
          <p:nvPr/>
        </p:nvSpPr>
        <p:spPr>
          <a:xfrm>
            <a:off x="8335335" y="3660937"/>
            <a:ext cx="1318250" cy="5849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FONDO PAGA</a:t>
            </a: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241577FC-723B-74BF-140A-652DF34EC1B8}"/>
              </a:ext>
            </a:extLst>
          </p:cNvPr>
          <p:cNvSpPr txBox="1"/>
          <p:nvPr/>
        </p:nvSpPr>
        <p:spPr>
          <a:xfrm>
            <a:off x="10139040" y="4670845"/>
            <a:ext cx="2070891" cy="5849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PAGO AL CONTRIBUYENTE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BA9382F5-EC9B-6457-8161-7FD842ADE652}"/>
              </a:ext>
            </a:extLst>
          </p:cNvPr>
          <p:cNvCxnSpPr>
            <a:cxnSpLocks/>
          </p:cNvCxnSpPr>
          <p:nvPr/>
        </p:nvCxnSpPr>
        <p:spPr>
          <a:xfrm flipH="1">
            <a:off x="1514142" y="3204145"/>
            <a:ext cx="1" cy="11747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E51A9B68-59F6-FA8A-4DA7-44CCC25835BD}"/>
              </a:ext>
            </a:extLst>
          </p:cNvPr>
          <p:cNvCxnSpPr>
            <a:cxnSpLocks/>
          </p:cNvCxnSpPr>
          <p:nvPr/>
        </p:nvCxnSpPr>
        <p:spPr>
          <a:xfrm>
            <a:off x="2206705" y="5260671"/>
            <a:ext cx="188953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: angular 53">
            <a:extLst>
              <a:ext uri="{FF2B5EF4-FFF2-40B4-BE49-F238E27FC236}">
                <a16:creationId xmlns:a16="http://schemas.microsoft.com/office/drawing/2014/main" id="{9F19EAA3-5F4D-1645-1B60-868D1C514B42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5864788" y="2690020"/>
            <a:ext cx="3129672" cy="970917"/>
          </a:xfrm>
          <a:prstGeom prst="bentConnector2">
            <a:avLst/>
          </a:prstGeom>
          <a:ln w="38100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Conector: angular 55">
            <a:extLst>
              <a:ext uri="{FF2B5EF4-FFF2-40B4-BE49-F238E27FC236}">
                <a16:creationId xmlns:a16="http://schemas.microsoft.com/office/drawing/2014/main" id="{FD7172B4-E1DD-D516-ADB7-CB45FF6A15F2}"/>
              </a:ext>
            </a:extLst>
          </p:cNvPr>
          <p:cNvCxnSpPr>
            <a:cxnSpLocks/>
          </p:cNvCxnSpPr>
          <p:nvPr/>
        </p:nvCxnSpPr>
        <p:spPr>
          <a:xfrm flipV="1">
            <a:off x="5800390" y="4810626"/>
            <a:ext cx="3194070" cy="504969"/>
          </a:xfrm>
          <a:prstGeom prst="bentConnector3">
            <a:avLst>
              <a:gd name="adj1" fmla="val 100047"/>
            </a:avLst>
          </a:prstGeom>
          <a:ln w="38100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Rectángulo: esquinas redondeadas 71">
            <a:extLst>
              <a:ext uri="{FF2B5EF4-FFF2-40B4-BE49-F238E27FC236}">
                <a16:creationId xmlns:a16="http://schemas.microsoft.com/office/drawing/2014/main" id="{5EF469D2-4D9C-71EC-837C-88A6FA108059}"/>
              </a:ext>
            </a:extLst>
          </p:cNvPr>
          <p:cNvSpPr/>
          <p:nvPr/>
        </p:nvSpPr>
        <p:spPr>
          <a:xfrm>
            <a:off x="7176789" y="1068363"/>
            <a:ext cx="4278106" cy="146538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GT" sz="1600" i="1" dirty="0">
              <a:solidFill>
                <a:srgbClr val="178CC5"/>
              </a:solidFill>
            </a:endParaRPr>
          </a:p>
          <a:p>
            <a:r>
              <a:rPr lang="es-GT" sz="1600" dirty="0">
                <a:solidFill>
                  <a:schemeClr val="accent1">
                    <a:lumMod val="50000"/>
                  </a:schemeClr>
                </a:solidFill>
              </a:rPr>
              <a:t>Principales efectos: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>
                <a:solidFill>
                  <a:srgbClr val="178CC5"/>
                </a:solidFill>
              </a:rPr>
              <a:t>Evita la acumulación de expedientes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>
                <a:solidFill>
                  <a:srgbClr val="178CC5"/>
                </a:solidFill>
              </a:rPr>
              <a:t>Proporciona un trato equitativo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>
                <a:solidFill>
                  <a:srgbClr val="178CC5"/>
                </a:solidFill>
              </a:rPr>
              <a:t>Beneficia  la imagen del Estado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>
                <a:solidFill>
                  <a:srgbClr val="178CC5"/>
                </a:solidFill>
              </a:rPr>
              <a:t>Evita problemas de liquidez para las empresas dinamizando la economía</a:t>
            </a:r>
          </a:p>
          <a:p>
            <a:pPr algn="ctr"/>
            <a:endParaRPr lang="es-GT" sz="1600" dirty="0">
              <a:solidFill>
                <a:srgbClr val="178CC5"/>
              </a:solidFill>
            </a:endParaRPr>
          </a:p>
        </p:txBody>
      </p:sp>
      <p:cxnSp>
        <p:nvCxnSpPr>
          <p:cNvPr id="73" name="Conector recto de flecha 72">
            <a:extLst>
              <a:ext uri="{FF2B5EF4-FFF2-40B4-BE49-F238E27FC236}">
                <a16:creationId xmlns:a16="http://schemas.microsoft.com/office/drawing/2014/main" id="{F1579AA2-F091-2786-8A60-3CC6A4EC7AB8}"/>
              </a:ext>
            </a:extLst>
          </p:cNvPr>
          <p:cNvCxnSpPr>
            <a:cxnSpLocks/>
          </p:cNvCxnSpPr>
          <p:nvPr/>
        </p:nvCxnSpPr>
        <p:spPr>
          <a:xfrm>
            <a:off x="9778214" y="4047753"/>
            <a:ext cx="601407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itle 6">
            <a:extLst>
              <a:ext uri="{FF2B5EF4-FFF2-40B4-BE49-F238E27FC236}">
                <a16:creationId xmlns:a16="http://schemas.microsoft.com/office/drawing/2014/main" id="{23EC89E5-3812-8850-A832-D164C8063AA8}"/>
              </a:ext>
            </a:extLst>
          </p:cNvPr>
          <p:cNvSpPr txBox="1">
            <a:spLocks/>
          </p:cNvSpPr>
          <p:nvPr/>
        </p:nvSpPr>
        <p:spPr>
          <a:xfrm>
            <a:off x="2416974" y="201150"/>
            <a:ext cx="7400798" cy="604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GT" sz="2200" b="1" i="1" dirty="0">
              <a:latin typeface="Altivo Regular" panose="020B0000000000000000"/>
            </a:endParaRPr>
          </a:p>
          <a:p>
            <a:pPr algn="l"/>
            <a:endParaRPr lang="es-GT" sz="2200" b="1" i="1" dirty="0">
              <a:latin typeface="Altivo Regular" panose="020B0000000000000000"/>
            </a:endParaRPr>
          </a:p>
          <a:p>
            <a:pPr algn="l"/>
            <a:r>
              <a:rPr lang="es-GT" sz="2200" b="1" i="1" dirty="0">
                <a:solidFill>
                  <a:schemeClr val="accent1">
                    <a:lumMod val="50000"/>
                  </a:schemeClr>
                </a:solidFill>
                <a:latin typeface="Altivo Regular" panose="020B0000000000000000"/>
              </a:rPr>
              <a:t>Propuesta para </a:t>
            </a:r>
            <a:r>
              <a:rPr lang="es-MX" sz="2200" b="1" i="1" dirty="0">
                <a:solidFill>
                  <a:schemeClr val="accent1">
                    <a:lumMod val="50000"/>
                  </a:schemeClr>
                </a:solidFill>
                <a:latin typeface="Altivo Regular" panose="020B0000000000000000"/>
              </a:rPr>
              <a:t>la Facilitación del Cumplimiento en la Devolución de Impuestos</a:t>
            </a:r>
            <a:endParaRPr lang="es-GT" sz="2200" b="1" i="1" dirty="0">
              <a:solidFill>
                <a:schemeClr val="accent1">
                  <a:lumMod val="50000"/>
                </a:schemeClr>
              </a:solidFill>
              <a:latin typeface="Altivo Regular" panose="020B0000000000000000"/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471910F1-0AD6-4E3F-88AA-61926937B7FF}"/>
              </a:ext>
            </a:extLst>
          </p:cNvPr>
          <p:cNvSpPr txBox="1"/>
          <p:nvPr/>
        </p:nvSpPr>
        <p:spPr>
          <a:xfrm>
            <a:off x="3380970" y="1323444"/>
            <a:ext cx="3320716" cy="5849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BANGUAT separa el 8% del IVA para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formar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el fondo especial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122E16F-AA6C-8E34-42C9-A32F9D934E68}"/>
              </a:ext>
            </a:extLst>
          </p:cNvPr>
          <p:cNvSpPr txBox="1"/>
          <p:nvPr/>
        </p:nvSpPr>
        <p:spPr>
          <a:xfrm>
            <a:off x="10768046" y="6528824"/>
            <a:ext cx="3192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50" dirty="0"/>
              <a:t>Fuente: MINFIN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BD9DF09-C4D0-A6DA-BA17-CD5E7B18C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39" y="2059157"/>
            <a:ext cx="903928" cy="9039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EDB02AD-4460-5006-60F3-5BB483705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323" y="1895494"/>
            <a:ext cx="1034425" cy="10344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401C7C7-E61C-0EC6-4C1D-68A4BFB95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735" y="4646269"/>
            <a:ext cx="812779" cy="81277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E335D5-ADB1-24F5-DD5A-A25B6914D0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653" y="4545047"/>
            <a:ext cx="934114" cy="93411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52ED2D2-EFB2-DFF1-0A7D-258E99CBC3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7274" y="3548833"/>
            <a:ext cx="1034425" cy="10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3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F1DADD2-FDB6-AA58-177C-8F9333C8E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791" y="2068845"/>
            <a:ext cx="10456622" cy="2720309"/>
          </a:xfrm>
        </p:spPr>
        <p:txBody>
          <a:bodyPr anchor="ctr">
            <a:normAutofit/>
          </a:bodyPr>
          <a:lstStyle/>
          <a:p>
            <a:r>
              <a:rPr lang="es-ES" sz="36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Ejecución del presupuesto de ingresos y egresos, al 23 de octubre de 2025,y otros asuntos relacionados a las finanzas públicas</a:t>
            </a:r>
            <a:endParaRPr lang="es-GT" sz="1200" b="1" dirty="0">
              <a:solidFill>
                <a:srgbClr val="87C0D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87330A-FBB7-5D1C-A98F-D7BCA8AD5FB1}"/>
              </a:ext>
            </a:extLst>
          </p:cNvPr>
          <p:cNvSpPr txBox="1">
            <a:spLocks/>
          </p:cNvSpPr>
          <p:nvPr/>
        </p:nvSpPr>
        <p:spPr>
          <a:xfrm>
            <a:off x="299925" y="4915355"/>
            <a:ext cx="11340355" cy="875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400" b="1" dirty="0">
                <a:solidFill>
                  <a:srgbClr val="178C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Guatemala, octubre del 2025</a:t>
            </a:r>
            <a:br>
              <a:rPr lang="es-GT" sz="2800" b="1" dirty="0">
                <a:solidFill>
                  <a:srgbClr val="178C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GT" sz="1000" b="1" dirty="0">
              <a:solidFill>
                <a:srgbClr val="178CC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71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CA54F-5F6D-E733-AD19-455760BDB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43D2B749-6C19-D06F-FF37-B026E2D30207}"/>
              </a:ext>
            </a:extLst>
          </p:cNvPr>
          <p:cNvGrpSpPr/>
          <p:nvPr/>
        </p:nvGrpSpPr>
        <p:grpSpPr>
          <a:xfrm>
            <a:off x="1991924" y="786082"/>
            <a:ext cx="8241657" cy="814279"/>
            <a:chOff x="454667" y="1471720"/>
            <a:chExt cx="8241657" cy="814279"/>
          </a:xfrm>
          <a:solidFill>
            <a:srgbClr val="002060"/>
          </a:solidFill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D7AF6A5-1B79-48E8-D1E9-5620C2DDD373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Principales indicadores de ejecución del presupuesto ingresos y egresos, septiembre de 2025</a:t>
              </a:r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942B3B2F-C6B9-5FBE-53E9-8DD443F6D9CC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1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EEB60237-3284-A1BD-9BD4-AED42D304B9C}"/>
              </a:ext>
            </a:extLst>
          </p:cNvPr>
          <p:cNvGrpSpPr/>
          <p:nvPr/>
        </p:nvGrpSpPr>
        <p:grpSpPr>
          <a:xfrm>
            <a:off x="2335171" y="1805058"/>
            <a:ext cx="7890469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7F9BC7E7-93A6-349E-8E26-7D959AE0C244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Ingresos tributarios: se mantiene la meta de recaudación fijada en Q109,302.6 millones</a:t>
              </a:r>
            </a:p>
          </p:txBody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2554406D-971C-99BC-8902-61D0C46C5105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1a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20" name="Group 8">
            <a:extLst>
              <a:ext uri="{FF2B5EF4-FFF2-40B4-BE49-F238E27FC236}">
                <a16:creationId xmlns:a16="http://schemas.microsoft.com/office/drawing/2014/main" id="{E1E4E7DB-30F8-6EEF-8AFB-DB999C13B3F0}"/>
              </a:ext>
            </a:extLst>
          </p:cNvPr>
          <p:cNvGrpSpPr/>
          <p:nvPr/>
        </p:nvGrpSpPr>
        <p:grpSpPr>
          <a:xfrm>
            <a:off x="2335171" y="2846476"/>
            <a:ext cx="7881657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23933E97-DA96-126C-AC85-4B3032DE764B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MX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Presupuesto de egresos: el 68.4% del presupuesto se ha ejecutado</a:t>
              </a:r>
            </a:p>
          </p:txBody>
        </p:sp>
        <p:sp>
          <p:nvSpPr>
            <p:cNvPr id="22" name="Oval 13">
              <a:extLst>
                <a:ext uri="{FF2B5EF4-FFF2-40B4-BE49-F238E27FC236}">
                  <a16:creationId xmlns:a16="http://schemas.microsoft.com/office/drawing/2014/main" id="{4690B64B-E37B-0A81-2415-9B260D0F6229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sz="1100" b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ltivo Regular" panose="020B0000000000000000" pitchFamily="34" charset="77"/>
                </a:rPr>
                <a:t>1b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14" name="Group 8">
            <a:extLst>
              <a:ext uri="{FF2B5EF4-FFF2-40B4-BE49-F238E27FC236}">
                <a16:creationId xmlns:a16="http://schemas.microsoft.com/office/drawing/2014/main" id="{FB68FA07-A2D6-BF86-594D-839D538D1BF9}"/>
              </a:ext>
            </a:extLst>
          </p:cNvPr>
          <p:cNvGrpSpPr/>
          <p:nvPr/>
        </p:nvGrpSpPr>
        <p:grpSpPr>
          <a:xfrm>
            <a:off x="2335171" y="3887114"/>
            <a:ext cx="7881657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B23604EA-13B1-B594-5A4C-673823522F05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Presupuesto de egresos: Ejecución de la inversión pública</a:t>
              </a: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39927E5A-E98D-5817-2CD5-93784851B542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1c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1F23EE5A-0815-FF25-C809-FDEAB7DE147F}"/>
              </a:ext>
            </a:extLst>
          </p:cNvPr>
          <p:cNvGrpSpPr/>
          <p:nvPr/>
        </p:nvGrpSpPr>
        <p:grpSpPr>
          <a:xfrm>
            <a:off x="2139627" y="4836453"/>
            <a:ext cx="8086013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B487DC70-BCCC-2A32-8A66-45ED2665F0A4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Devolución de Impuestos</a:t>
              </a:r>
            </a:p>
          </p:txBody>
        </p:sp>
        <p:sp>
          <p:nvSpPr>
            <p:cNvPr id="26" name="Oval 13">
              <a:extLst>
                <a:ext uri="{FF2B5EF4-FFF2-40B4-BE49-F238E27FC236}">
                  <a16:creationId xmlns:a16="http://schemas.microsoft.com/office/drawing/2014/main" id="{1567ED1D-9B9F-7423-3B91-B0ADB2D185B5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2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8047EDA3-6773-B656-9E9D-5176A1C802F3}"/>
              </a:ext>
            </a:extLst>
          </p:cNvPr>
          <p:cNvGrpSpPr/>
          <p:nvPr/>
        </p:nvGrpSpPr>
        <p:grpSpPr>
          <a:xfrm>
            <a:off x="2165917" y="5697091"/>
            <a:ext cx="8086013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660E2820-708A-AB39-950B-6D223461C9D7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Mejora de la calificación crediticia del país a BB+ (estable) por parte de Fitch</a:t>
              </a:r>
            </a:p>
          </p:txBody>
        </p:sp>
        <p:sp>
          <p:nvSpPr>
            <p:cNvPr id="27" name="Oval 13">
              <a:extLst>
                <a:ext uri="{FF2B5EF4-FFF2-40B4-BE49-F238E27FC236}">
                  <a16:creationId xmlns:a16="http://schemas.microsoft.com/office/drawing/2014/main" id="{546F1455-6B00-F59C-CFBB-6226D9656D8E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3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C4CC89D-A4CE-3541-3543-0484ADDCF1D7}"/>
              </a:ext>
            </a:extLst>
          </p:cNvPr>
          <p:cNvSpPr txBox="1">
            <a:spLocks/>
          </p:cNvSpPr>
          <p:nvPr/>
        </p:nvSpPr>
        <p:spPr>
          <a:xfrm>
            <a:off x="2139627" y="18232"/>
            <a:ext cx="2141428" cy="814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GT" sz="24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es-GT" sz="4000" b="1" dirty="0">
              <a:solidFill>
                <a:srgbClr val="87C0D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68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D471F-A371-1D41-86C7-2BD593649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3">
            <a:extLst>
              <a:ext uri="{FF2B5EF4-FFF2-40B4-BE49-F238E27FC236}">
                <a16:creationId xmlns:a16="http://schemas.microsoft.com/office/drawing/2014/main" id="{1D800AD1-28D8-3126-A6FC-B1C67A282BDF}"/>
              </a:ext>
            </a:extLst>
          </p:cNvPr>
          <p:cNvSpPr/>
          <p:nvPr/>
        </p:nvSpPr>
        <p:spPr bwMode="auto">
          <a:xfrm>
            <a:off x="2026705" y="370004"/>
            <a:ext cx="360000" cy="360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GT" sz="1100" b="1" dirty="0">
                <a:solidFill>
                  <a:schemeClr val="bg1"/>
                </a:solidFill>
                <a:latin typeface="Altivo Regular" panose="020B0000000000000000" pitchFamily="34" charset="77"/>
              </a:rPr>
              <a:t>3</a:t>
            </a:r>
            <a:endParaRPr kumimoji="0" lang="en-US" sz="11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ltivo Regular" panose="020B0000000000000000" pitchFamily="34" charset="77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DD6A8F-76E9-FC20-E1BB-FFB9E37A6A08}"/>
              </a:ext>
            </a:extLst>
          </p:cNvPr>
          <p:cNvSpPr txBox="1"/>
          <p:nvPr/>
        </p:nvSpPr>
        <p:spPr>
          <a:xfrm>
            <a:off x="2427703" y="118502"/>
            <a:ext cx="82330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03864"/>
                </a:solidFill>
                <a:latin typeface="Altivo Regular" panose="020B0000000000000000" pitchFamily="34" charset="77"/>
              </a:rPr>
              <a:t>E</a:t>
            </a:r>
            <a:r>
              <a:rPr lang="es-ES" sz="2400" b="1" dirty="0">
                <a:solidFill>
                  <a:srgbClr val="203864"/>
                </a:solidFill>
                <a:latin typeface="Altivo Regular" panose="020B0000000000000000" pitchFamily="34" charset="77"/>
              </a:rPr>
              <a:t>s la primera vez en la historia de Guatemala que se encuentra a un paso de alcanzar el grado de inversión en las tres calificadoras de riesgo (Moody´s, S&amp;P y Fitch Ratings)</a:t>
            </a:r>
            <a:endParaRPr lang="es-GT" sz="24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F26389A-7298-1C22-7CCF-050FB1DC08F1}"/>
              </a:ext>
            </a:extLst>
          </p:cNvPr>
          <p:cNvSpPr/>
          <p:nvPr/>
        </p:nvSpPr>
        <p:spPr bwMode="auto">
          <a:xfrm>
            <a:off x="424053" y="1504974"/>
            <a:ext cx="3736851" cy="246221"/>
          </a:xfrm>
          <a:prstGeom prst="rect">
            <a:avLst/>
          </a:prstGeom>
          <a:solidFill>
            <a:srgbClr val="20386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4" dist="12700" dir="5400000">
              <a:srgbClr val="005EC4">
                <a:alpha val="96000"/>
              </a:srgbClr>
            </a:prstShdw>
          </a:effectLst>
        </p:spPr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ltivo Regular" panose="020B0000000000000000" pitchFamily="34" charset="77"/>
              </a:rPr>
              <a:t>UNA UBICACIÓN ESTRATÉGICA  EN LA REGIÓN... </a:t>
            </a: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48FF5B5D-854B-9C4E-F45B-3F4D9B5C58E7}"/>
              </a:ext>
            </a:extLst>
          </p:cNvPr>
          <p:cNvGrpSpPr>
            <a:grpSpLocks noChangeAspect="1"/>
          </p:cNvGrpSpPr>
          <p:nvPr/>
        </p:nvGrpSpPr>
        <p:grpSpPr>
          <a:xfrm>
            <a:off x="416116" y="1843534"/>
            <a:ext cx="3736800" cy="3656016"/>
            <a:chOff x="990600" y="1620253"/>
            <a:chExt cx="1869210" cy="1828800"/>
          </a:xfrm>
        </p:grpSpPr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id="{7CCE2CC8-583E-5DCD-0A2E-B97E56187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706" y="2325717"/>
              <a:ext cx="127103" cy="112565"/>
            </a:xfrm>
            <a:custGeom>
              <a:avLst/>
              <a:gdLst>
                <a:gd name="connsiteX0" fmla="*/ 59492 w 105749"/>
                <a:gd name="connsiteY0" fmla="*/ 0 h 93654"/>
                <a:gd name="connsiteX1" fmla="*/ 69060 w 105749"/>
                <a:gd name="connsiteY1" fmla="*/ 875 h 93654"/>
                <a:gd name="connsiteX2" fmla="*/ 80368 w 105749"/>
                <a:gd name="connsiteY2" fmla="*/ 875 h 93654"/>
                <a:gd name="connsiteX3" fmla="*/ 92546 w 105749"/>
                <a:gd name="connsiteY3" fmla="*/ 5252 h 93654"/>
                <a:gd name="connsiteX4" fmla="*/ 101136 w 105749"/>
                <a:gd name="connsiteY4" fmla="*/ 6565 h 93654"/>
                <a:gd name="connsiteX5" fmla="*/ 105749 w 105749"/>
                <a:gd name="connsiteY5" fmla="*/ 7139 h 93654"/>
                <a:gd name="connsiteX6" fmla="*/ 105749 w 105749"/>
                <a:gd name="connsiteY6" fmla="*/ 92899 h 93654"/>
                <a:gd name="connsiteX7" fmla="*/ 101571 w 105749"/>
                <a:gd name="connsiteY7" fmla="*/ 93217 h 93654"/>
                <a:gd name="connsiteX8" fmla="*/ 97765 w 105749"/>
                <a:gd name="connsiteY8" fmla="*/ 93654 h 93654"/>
                <a:gd name="connsiteX9" fmla="*/ 76889 w 105749"/>
                <a:gd name="connsiteY9" fmla="*/ 90153 h 93654"/>
                <a:gd name="connsiteX10" fmla="*/ 57752 w 105749"/>
                <a:gd name="connsiteY10" fmla="*/ 86652 h 93654"/>
                <a:gd name="connsiteX11" fmla="*/ 33397 w 105749"/>
                <a:gd name="connsiteY11" fmla="*/ 83151 h 93654"/>
                <a:gd name="connsiteX12" fmla="*/ 19479 w 105749"/>
                <a:gd name="connsiteY12" fmla="*/ 79650 h 93654"/>
                <a:gd name="connsiteX13" fmla="*/ 2082 w 105749"/>
                <a:gd name="connsiteY13" fmla="*/ 75273 h 93654"/>
                <a:gd name="connsiteX14" fmla="*/ 1213 w 105749"/>
                <a:gd name="connsiteY14" fmla="*/ 70022 h 93654"/>
                <a:gd name="connsiteX15" fmla="*/ 15130 w 105749"/>
                <a:gd name="connsiteY15" fmla="*/ 65645 h 93654"/>
                <a:gd name="connsiteX16" fmla="*/ 33397 w 105749"/>
                <a:gd name="connsiteY16" fmla="*/ 64770 h 93654"/>
                <a:gd name="connsiteX17" fmla="*/ 46444 w 105749"/>
                <a:gd name="connsiteY17" fmla="*/ 64770 h 93654"/>
                <a:gd name="connsiteX18" fmla="*/ 61232 w 105749"/>
                <a:gd name="connsiteY18" fmla="*/ 63020 h 93654"/>
                <a:gd name="connsiteX19" fmla="*/ 69060 w 105749"/>
                <a:gd name="connsiteY19" fmla="*/ 59519 h 93654"/>
                <a:gd name="connsiteX20" fmla="*/ 73410 w 105749"/>
                <a:gd name="connsiteY20" fmla="*/ 53392 h 93654"/>
                <a:gd name="connsiteX21" fmla="*/ 75149 w 105749"/>
                <a:gd name="connsiteY21" fmla="*/ 45514 h 93654"/>
                <a:gd name="connsiteX22" fmla="*/ 76019 w 105749"/>
                <a:gd name="connsiteY22" fmla="*/ 35886 h 93654"/>
                <a:gd name="connsiteX23" fmla="*/ 73410 w 105749"/>
                <a:gd name="connsiteY23" fmla="*/ 28009 h 93654"/>
                <a:gd name="connsiteX24" fmla="*/ 68190 w 105749"/>
                <a:gd name="connsiteY24" fmla="*/ 21882 h 93654"/>
                <a:gd name="connsiteX25" fmla="*/ 60362 w 105749"/>
                <a:gd name="connsiteY25" fmla="*/ 13129 h 93654"/>
                <a:gd name="connsiteX26" fmla="*/ 53403 w 105749"/>
                <a:gd name="connsiteY26" fmla="*/ 7878 h 93654"/>
                <a:gd name="connsiteX27" fmla="*/ 49924 w 105749"/>
                <a:gd name="connsiteY27" fmla="*/ 875 h 93654"/>
                <a:gd name="connsiteX28" fmla="*/ 59492 w 105749"/>
                <a:gd name="connsiteY28" fmla="*/ 0 h 9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5749" h="93654">
                  <a:moveTo>
                    <a:pt x="59492" y="0"/>
                  </a:moveTo>
                  <a:cubicBezTo>
                    <a:pt x="62102" y="0"/>
                    <a:pt x="69060" y="875"/>
                    <a:pt x="69060" y="875"/>
                  </a:cubicBezTo>
                  <a:cubicBezTo>
                    <a:pt x="69060" y="875"/>
                    <a:pt x="78629" y="875"/>
                    <a:pt x="80368" y="875"/>
                  </a:cubicBezTo>
                  <a:cubicBezTo>
                    <a:pt x="82108" y="1751"/>
                    <a:pt x="92546" y="5252"/>
                    <a:pt x="92546" y="5252"/>
                  </a:cubicBezTo>
                  <a:cubicBezTo>
                    <a:pt x="92546" y="5252"/>
                    <a:pt x="96678" y="5908"/>
                    <a:pt x="101136" y="6565"/>
                  </a:cubicBezTo>
                  <a:lnTo>
                    <a:pt x="105749" y="7139"/>
                  </a:lnTo>
                  <a:lnTo>
                    <a:pt x="105749" y="92899"/>
                  </a:lnTo>
                  <a:lnTo>
                    <a:pt x="101571" y="93217"/>
                  </a:lnTo>
                  <a:cubicBezTo>
                    <a:pt x="99505" y="93435"/>
                    <a:pt x="97765" y="93654"/>
                    <a:pt x="97765" y="93654"/>
                  </a:cubicBezTo>
                  <a:cubicBezTo>
                    <a:pt x="97765" y="93654"/>
                    <a:pt x="78629" y="91028"/>
                    <a:pt x="76889" y="90153"/>
                  </a:cubicBezTo>
                  <a:cubicBezTo>
                    <a:pt x="75149" y="89278"/>
                    <a:pt x="61232" y="87527"/>
                    <a:pt x="57752" y="86652"/>
                  </a:cubicBezTo>
                  <a:cubicBezTo>
                    <a:pt x="54273" y="85777"/>
                    <a:pt x="36006" y="84026"/>
                    <a:pt x="33397" y="83151"/>
                  </a:cubicBezTo>
                  <a:cubicBezTo>
                    <a:pt x="30787" y="82276"/>
                    <a:pt x="19479" y="79650"/>
                    <a:pt x="19479" y="79650"/>
                  </a:cubicBezTo>
                  <a:cubicBezTo>
                    <a:pt x="19479" y="79650"/>
                    <a:pt x="6432" y="77024"/>
                    <a:pt x="2082" y="75273"/>
                  </a:cubicBezTo>
                  <a:cubicBezTo>
                    <a:pt x="-1397" y="73523"/>
                    <a:pt x="343" y="72648"/>
                    <a:pt x="1213" y="70022"/>
                  </a:cubicBezTo>
                  <a:cubicBezTo>
                    <a:pt x="2082" y="67396"/>
                    <a:pt x="11651" y="67396"/>
                    <a:pt x="15130" y="65645"/>
                  </a:cubicBezTo>
                  <a:cubicBezTo>
                    <a:pt x="18609" y="64770"/>
                    <a:pt x="25568" y="65645"/>
                    <a:pt x="33397" y="64770"/>
                  </a:cubicBezTo>
                  <a:cubicBezTo>
                    <a:pt x="41225" y="63895"/>
                    <a:pt x="42965" y="64770"/>
                    <a:pt x="46444" y="64770"/>
                  </a:cubicBezTo>
                  <a:cubicBezTo>
                    <a:pt x="49924" y="64770"/>
                    <a:pt x="54273" y="63895"/>
                    <a:pt x="61232" y="63020"/>
                  </a:cubicBezTo>
                  <a:cubicBezTo>
                    <a:pt x="67321" y="63020"/>
                    <a:pt x="67321" y="60394"/>
                    <a:pt x="69060" y="59519"/>
                  </a:cubicBezTo>
                  <a:cubicBezTo>
                    <a:pt x="70800" y="58643"/>
                    <a:pt x="72540" y="55142"/>
                    <a:pt x="73410" y="53392"/>
                  </a:cubicBezTo>
                  <a:cubicBezTo>
                    <a:pt x="74279" y="52516"/>
                    <a:pt x="75149" y="45514"/>
                    <a:pt x="75149" y="45514"/>
                  </a:cubicBezTo>
                  <a:cubicBezTo>
                    <a:pt x="75149" y="45514"/>
                    <a:pt x="76019" y="39387"/>
                    <a:pt x="76019" y="35886"/>
                  </a:cubicBezTo>
                  <a:cubicBezTo>
                    <a:pt x="76019" y="32385"/>
                    <a:pt x="74279" y="30635"/>
                    <a:pt x="73410" y="28009"/>
                  </a:cubicBezTo>
                  <a:cubicBezTo>
                    <a:pt x="71670" y="26258"/>
                    <a:pt x="70800" y="23632"/>
                    <a:pt x="68190" y="21882"/>
                  </a:cubicBezTo>
                  <a:cubicBezTo>
                    <a:pt x="66451" y="20131"/>
                    <a:pt x="62971" y="14880"/>
                    <a:pt x="60362" y="13129"/>
                  </a:cubicBezTo>
                  <a:cubicBezTo>
                    <a:pt x="58622" y="11379"/>
                    <a:pt x="55143" y="9628"/>
                    <a:pt x="53403" y="7878"/>
                  </a:cubicBezTo>
                  <a:cubicBezTo>
                    <a:pt x="50794" y="7002"/>
                    <a:pt x="49924" y="875"/>
                    <a:pt x="49924" y="875"/>
                  </a:cubicBezTo>
                  <a:cubicBezTo>
                    <a:pt x="49924" y="875"/>
                    <a:pt x="56883" y="0"/>
                    <a:pt x="594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 4592">
              <a:extLst>
                <a:ext uri="{FF2B5EF4-FFF2-40B4-BE49-F238E27FC236}">
                  <a16:creationId xmlns:a16="http://schemas.microsoft.com/office/drawing/2014/main" id="{A49C4D1B-0771-35C3-488B-7D415249D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495" y="2007892"/>
              <a:ext cx="26486" cy="52971"/>
            </a:xfrm>
            <a:custGeom>
              <a:avLst/>
              <a:gdLst>
                <a:gd name="T0" fmla="*/ 21 w 25"/>
                <a:gd name="T1" fmla="*/ 9 h 51"/>
                <a:gd name="T2" fmla="*/ 12 w 25"/>
                <a:gd name="T3" fmla="*/ 2 h 51"/>
                <a:gd name="T4" fmla="*/ 7 w 25"/>
                <a:gd name="T5" fmla="*/ 3 h 51"/>
                <a:gd name="T6" fmla="*/ 0 w 25"/>
                <a:gd name="T7" fmla="*/ 9 h 51"/>
                <a:gd name="T8" fmla="*/ 0 w 25"/>
                <a:gd name="T9" fmla="*/ 20 h 51"/>
                <a:gd name="T10" fmla="*/ 8 w 25"/>
                <a:gd name="T11" fmla="*/ 29 h 51"/>
                <a:gd name="T12" fmla="*/ 16 w 25"/>
                <a:gd name="T13" fmla="*/ 42 h 51"/>
                <a:gd name="T14" fmla="*/ 21 w 25"/>
                <a:gd name="T15" fmla="*/ 47 h 51"/>
                <a:gd name="T16" fmla="*/ 25 w 25"/>
                <a:gd name="T17" fmla="*/ 37 h 51"/>
                <a:gd name="T18" fmla="*/ 23 w 25"/>
                <a:gd name="T19" fmla="*/ 24 h 51"/>
                <a:gd name="T20" fmla="*/ 21 w 25"/>
                <a:gd name="T21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51">
                  <a:moveTo>
                    <a:pt x="21" y="9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9" y="0"/>
                    <a:pt x="7" y="3"/>
                  </a:cubicBezTo>
                  <a:cubicBezTo>
                    <a:pt x="5" y="5"/>
                    <a:pt x="0" y="9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15" y="39"/>
                    <a:pt x="16" y="42"/>
                  </a:cubicBezTo>
                  <a:cubicBezTo>
                    <a:pt x="17" y="44"/>
                    <a:pt x="20" y="51"/>
                    <a:pt x="21" y="47"/>
                  </a:cubicBezTo>
                  <a:cubicBezTo>
                    <a:pt x="22" y="44"/>
                    <a:pt x="25" y="40"/>
                    <a:pt x="25" y="37"/>
                  </a:cubicBezTo>
                  <a:cubicBezTo>
                    <a:pt x="25" y="34"/>
                    <a:pt x="23" y="24"/>
                    <a:pt x="23" y="24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93">
              <a:extLst>
                <a:ext uri="{FF2B5EF4-FFF2-40B4-BE49-F238E27FC236}">
                  <a16:creationId xmlns:a16="http://schemas.microsoft.com/office/drawing/2014/main" id="{0E7FB98C-2D3C-51FB-FC60-6785D2B6A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701" y="2113834"/>
              <a:ext cx="542950" cy="218507"/>
            </a:xfrm>
            <a:custGeom>
              <a:avLst/>
              <a:gdLst>
                <a:gd name="T0" fmla="*/ 486 w 529"/>
                <a:gd name="T1" fmla="*/ 155 h 209"/>
                <a:gd name="T2" fmla="*/ 465 w 529"/>
                <a:gd name="T3" fmla="*/ 149 h 209"/>
                <a:gd name="T4" fmla="*/ 451 w 529"/>
                <a:gd name="T5" fmla="*/ 139 h 209"/>
                <a:gd name="T6" fmla="*/ 430 w 529"/>
                <a:gd name="T7" fmla="*/ 131 h 209"/>
                <a:gd name="T8" fmla="*/ 386 w 529"/>
                <a:gd name="T9" fmla="*/ 96 h 209"/>
                <a:gd name="T10" fmla="*/ 348 w 529"/>
                <a:gd name="T11" fmla="*/ 61 h 209"/>
                <a:gd name="T12" fmla="*/ 317 w 529"/>
                <a:gd name="T13" fmla="*/ 46 h 209"/>
                <a:gd name="T14" fmla="*/ 288 w 529"/>
                <a:gd name="T15" fmla="*/ 39 h 209"/>
                <a:gd name="T16" fmla="*/ 248 w 529"/>
                <a:gd name="T17" fmla="*/ 20 h 209"/>
                <a:gd name="T18" fmla="*/ 204 w 529"/>
                <a:gd name="T19" fmla="*/ 2 h 209"/>
                <a:gd name="T20" fmla="*/ 164 w 529"/>
                <a:gd name="T21" fmla="*/ 0 h 209"/>
                <a:gd name="T22" fmla="*/ 128 w 529"/>
                <a:gd name="T23" fmla="*/ 4 h 209"/>
                <a:gd name="T24" fmla="*/ 90 w 529"/>
                <a:gd name="T25" fmla="*/ 16 h 209"/>
                <a:gd name="T26" fmla="*/ 46 w 529"/>
                <a:gd name="T27" fmla="*/ 32 h 209"/>
                <a:gd name="T28" fmla="*/ 20 w 529"/>
                <a:gd name="T29" fmla="*/ 59 h 209"/>
                <a:gd name="T30" fmla="*/ 8 w 529"/>
                <a:gd name="T31" fmla="*/ 76 h 209"/>
                <a:gd name="T32" fmla="*/ 41 w 529"/>
                <a:gd name="T33" fmla="*/ 64 h 209"/>
                <a:gd name="T34" fmla="*/ 72 w 529"/>
                <a:gd name="T35" fmla="*/ 55 h 209"/>
                <a:gd name="T36" fmla="*/ 106 w 529"/>
                <a:gd name="T37" fmla="*/ 35 h 209"/>
                <a:gd name="T38" fmla="*/ 155 w 529"/>
                <a:gd name="T39" fmla="*/ 38 h 209"/>
                <a:gd name="T40" fmla="*/ 176 w 529"/>
                <a:gd name="T41" fmla="*/ 56 h 209"/>
                <a:gd name="T42" fmla="*/ 210 w 529"/>
                <a:gd name="T43" fmla="*/ 61 h 209"/>
                <a:gd name="T44" fmla="*/ 239 w 529"/>
                <a:gd name="T45" fmla="*/ 67 h 209"/>
                <a:gd name="T46" fmla="*/ 264 w 529"/>
                <a:gd name="T47" fmla="*/ 78 h 209"/>
                <a:gd name="T48" fmla="*/ 289 w 529"/>
                <a:gd name="T49" fmla="*/ 93 h 209"/>
                <a:gd name="T50" fmla="*/ 320 w 529"/>
                <a:gd name="T51" fmla="*/ 103 h 209"/>
                <a:gd name="T52" fmla="*/ 332 w 529"/>
                <a:gd name="T53" fmla="*/ 129 h 209"/>
                <a:gd name="T54" fmla="*/ 363 w 529"/>
                <a:gd name="T55" fmla="*/ 139 h 209"/>
                <a:gd name="T56" fmla="*/ 378 w 529"/>
                <a:gd name="T57" fmla="*/ 158 h 209"/>
                <a:gd name="T58" fmla="*/ 372 w 529"/>
                <a:gd name="T59" fmla="*/ 181 h 209"/>
                <a:gd name="T60" fmla="*/ 385 w 529"/>
                <a:gd name="T61" fmla="*/ 193 h 209"/>
                <a:gd name="T62" fmla="*/ 415 w 529"/>
                <a:gd name="T63" fmla="*/ 185 h 209"/>
                <a:gd name="T64" fmla="*/ 445 w 529"/>
                <a:gd name="T65" fmla="*/ 185 h 209"/>
                <a:gd name="T66" fmla="*/ 470 w 529"/>
                <a:gd name="T67" fmla="*/ 204 h 209"/>
                <a:gd name="T68" fmla="*/ 510 w 529"/>
                <a:gd name="T69" fmla="*/ 205 h 209"/>
                <a:gd name="T70" fmla="*/ 529 w 529"/>
                <a:gd name="T71" fmla="*/ 186 h 209"/>
                <a:gd name="T72" fmla="*/ 506 w 529"/>
                <a:gd name="T73" fmla="*/ 16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9" h="209">
                  <a:moveTo>
                    <a:pt x="506" y="166"/>
                  </a:moveTo>
                  <a:cubicBezTo>
                    <a:pt x="506" y="166"/>
                    <a:pt x="489" y="156"/>
                    <a:pt x="486" y="155"/>
                  </a:cubicBezTo>
                  <a:cubicBezTo>
                    <a:pt x="484" y="153"/>
                    <a:pt x="479" y="149"/>
                    <a:pt x="476" y="149"/>
                  </a:cubicBezTo>
                  <a:cubicBezTo>
                    <a:pt x="465" y="149"/>
                    <a:pt x="465" y="149"/>
                    <a:pt x="465" y="149"/>
                  </a:cubicBezTo>
                  <a:cubicBezTo>
                    <a:pt x="462" y="149"/>
                    <a:pt x="454" y="146"/>
                    <a:pt x="454" y="146"/>
                  </a:cubicBezTo>
                  <a:cubicBezTo>
                    <a:pt x="454" y="146"/>
                    <a:pt x="454" y="141"/>
                    <a:pt x="451" y="139"/>
                  </a:cubicBezTo>
                  <a:cubicBezTo>
                    <a:pt x="448" y="136"/>
                    <a:pt x="446" y="135"/>
                    <a:pt x="443" y="133"/>
                  </a:cubicBezTo>
                  <a:cubicBezTo>
                    <a:pt x="441" y="132"/>
                    <a:pt x="430" y="131"/>
                    <a:pt x="430" y="131"/>
                  </a:cubicBezTo>
                  <a:cubicBezTo>
                    <a:pt x="411" y="117"/>
                    <a:pt x="411" y="117"/>
                    <a:pt x="411" y="117"/>
                  </a:cubicBezTo>
                  <a:cubicBezTo>
                    <a:pt x="386" y="96"/>
                    <a:pt x="386" y="96"/>
                    <a:pt x="386" y="96"/>
                  </a:cubicBezTo>
                  <a:cubicBezTo>
                    <a:pt x="386" y="96"/>
                    <a:pt x="367" y="80"/>
                    <a:pt x="365" y="78"/>
                  </a:cubicBezTo>
                  <a:cubicBezTo>
                    <a:pt x="363" y="76"/>
                    <a:pt x="348" y="61"/>
                    <a:pt x="348" y="61"/>
                  </a:cubicBezTo>
                  <a:cubicBezTo>
                    <a:pt x="334" y="48"/>
                    <a:pt x="334" y="48"/>
                    <a:pt x="334" y="48"/>
                  </a:cubicBezTo>
                  <a:cubicBezTo>
                    <a:pt x="334" y="48"/>
                    <a:pt x="321" y="46"/>
                    <a:pt x="317" y="46"/>
                  </a:cubicBezTo>
                  <a:cubicBezTo>
                    <a:pt x="312" y="46"/>
                    <a:pt x="300" y="45"/>
                    <a:pt x="300" y="45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71" y="27"/>
                    <a:pt x="271" y="27"/>
                    <a:pt x="271" y="27"/>
                  </a:cubicBezTo>
                  <a:cubicBezTo>
                    <a:pt x="248" y="20"/>
                    <a:pt x="248" y="20"/>
                    <a:pt x="248" y="20"/>
                  </a:cubicBezTo>
                  <a:cubicBezTo>
                    <a:pt x="224" y="9"/>
                    <a:pt x="224" y="9"/>
                    <a:pt x="224" y="9"/>
                  </a:cubicBezTo>
                  <a:cubicBezTo>
                    <a:pt x="224" y="9"/>
                    <a:pt x="206" y="2"/>
                    <a:pt x="204" y="2"/>
                  </a:cubicBezTo>
                  <a:cubicBezTo>
                    <a:pt x="201" y="2"/>
                    <a:pt x="187" y="0"/>
                    <a:pt x="187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45" y="1"/>
                    <a:pt x="142" y="1"/>
                  </a:cubicBezTo>
                  <a:cubicBezTo>
                    <a:pt x="140" y="1"/>
                    <a:pt x="132" y="4"/>
                    <a:pt x="128" y="4"/>
                  </a:cubicBezTo>
                  <a:cubicBezTo>
                    <a:pt x="125" y="5"/>
                    <a:pt x="117" y="7"/>
                    <a:pt x="113" y="9"/>
                  </a:cubicBezTo>
                  <a:cubicBezTo>
                    <a:pt x="110" y="12"/>
                    <a:pt x="90" y="16"/>
                    <a:pt x="90" y="16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34" y="41"/>
                    <a:pt x="31" y="44"/>
                  </a:cubicBezTo>
                  <a:cubicBezTo>
                    <a:pt x="29" y="47"/>
                    <a:pt x="22" y="57"/>
                    <a:pt x="20" y="59"/>
                  </a:cubicBezTo>
                  <a:cubicBezTo>
                    <a:pt x="18" y="61"/>
                    <a:pt x="10" y="64"/>
                    <a:pt x="9" y="69"/>
                  </a:cubicBezTo>
                  <a:cubicBezTo>
                    <a:pt x="7" y="75"/>
                    <a:pt x="0" y="80"/>
                    <a:pt x="8" y="76"/>
                  </a:cubicBezTo>
                  <a:cubicBezTo>
                    <a:pt x="16" y="72"/>
                    <a:pt x="25" y="72"/>
                    <a:pt x="27" y="71"/>
                  </a:cubicBezTo>
                  <a:cubicBezTo>
                    <a:pt x="30" y="69"/>
                    <a:pt x="34" y="66"/>
                    <a:pt x="41" y="64"/>
                  </a:cubicBezTo>
                  <a:cubicBezTo>
                    <a:pt x="47" y="63"/>
                    <a:pt x="51" y="61"/>
                    <a:pt x="58" y="60"/>
                  </a:cubicBezTo>
                  <a:cubicBezTo>
                    <a:pt x="66" y="59"/>
                    <a:pt x="68" y="56"/>
                    <a:pt x="72" y="55"/>
                  </a:cubicBezTo>
                  <a:cubicBezTo>
                    <a:pt x="76" y="53"/>
                    <a:pt x="89" y="38"/>
                    <a:pt x="89" y="38"/>
                  </a:cubicBezTo>
                  <a:cubicBezTo>
                    <a:pt x="89" y="38"/>
                    <a:pt x="103" y="35"/>
                    <a:pt x="106" y="35"/>
                  </a:cubicBezTo>
                  <a:cubicBezTo>
                    <a:pt x="108" y="35"/>
                    <a:pt x="132" y="36"/>
                    <a:pt x="136" y="36"/>
                  </a:cubicBezTo>
                  <a:cubicBezTo>
                    <a:pt x="141" y="36"/>
                    <a:pt x="155" y="38"/>
                    <a:pt x="155" y="38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74" y="56"/>
                    <a:pt x="176" y="56"/>
                  </a:cubicBezTo>
                  <a:cubicBezTo>
                    <a:pt x="178" y="56"/>
                    <a:pt x="191" y="59"/>
                    <a:pt x="193" y="60"/>
                  </a:cubicBezTo>
                  <a:cubicBezTo>
                    <a:pt x="196" y="61"/>
                    <a:pt x="202" y="60"/>
                    <a:pt x="210" y="61"/>
                  </a:cubicBezTo>
                  <a:cubicBezTo>
                    <a:pt x="217" y="61"/>
                    <a:pt x="225" y="61"/>
                    <a:pt x="226" y="62"/>
                  </a:cubicBezTo>
                  <a:cubicBezTo>
                    <a:pt x="228" y="63"/>
                    <a:pt x="239" y="67"/>
                    <a:pt x="239" y="67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64" y="78"/>
                    <a:pt x="264" y="78"/>
                    <a:pt x="264" y="78"/>
                  </a:cubicBezTo>
                  <a:cubicBezTo>
                    <a:pt x="264" y="78"/>
                    <a:pt x="272" y="85"/>
                    <a:pt x="274" y="88"/>
                  </a:cubicBezTo>
                  <a:cubicBezTo>
                    <a:pt x="276" y="91"/>
                    <a:pt x="289" y="93"/>
                    <a:pt x="289" y="93"/>
                  </a:cubicBezTo>
                  <a:cubicBezTo>
                    <a:pt x="289" y="93"/>
                    <a:pt x="307" y="96"/>
                    <a:pt x="310" y="96"/>
                  </a:cubicBezTo>
                  <a:cubicBezTo>
                    <a:pt x="313" y="97"/>
                    <a:pt x="320" y="103"/>
                    <a:pt x="320" y="103"/>
                  </a:cubicBezTo>
                  <a:cubicBezTo>
                    <a:pt x="321" y="119"/>
                    <a:pt x="321" y="119"/>
                    <a:pt x="321" y="119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48" y="135"/>
                    <a:pt x="348" y="135"/>
                    <a:pt x="348" y="135"/>
                  </a:cubicBezTo>
                  <a:cubicBezTo>
                    <a:pt x="363" y="139"/>
                    <a:pt x="363" y="139"/>
                    <a:pt x="363" y="139"/>
                  </a:cubicBezTo>
                  <a:cubicBezTo>
                    <a:pt x="374" y="149"/>
                    <a:pt x="374" y="149"/>
                    <a:pt x="374" y="149"/>
                  </a:cubicBezTo>
                  <a:cubicBezTo>
                    <a:pt x="378" y="158"/>
                    <a:pt x="378" y="158"/>
                    <a:pt x="378" y="158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72" y="181"/>
                    <a:pt x="372" y="181"/>
                    <a:pt x="372" y="181"/>
                  </a:cubicBezTo>
                  <a:cubicBezTo>
                    <a:pt x="373" y="192"/>
                    <a:pt x="373" y="192"/>
                    <a:pt x="373" y="192"/>
                  </a:cubicBezTo>
                  <a:cubicBezTo>
                    <a:pt x="373" y="192"/>
                    <a:pt x="380" y="194"/>
                    <a:pt x="385" y="193"/>
                  </a:cubicBezTo>
                  <a:cubicBezTo>
                    <a:pt x="390" y="192"/>
                    <a:pt x="398" y="190"/>
                    <a:pt x="400" y="190"/>
                  </a:cubicBezTo>
                  <a:cubicBezTo>
                    <a:pt x="403" y="190"/>
                    <a:pt x="415" y="185"/>
                    <a:pt x="415" y="185"/>
                  </a:cubicBezTo>
                  <a:cubicBezTo>
                    <a:pt x="431" y="183"/>
                    <a:pt x="431" y="183"/>
                    <a:pt x="431" y="183"/>
                  </a:cubicBezTo>
                  <a:cubicBezTo>
                    <a:pt x="445" y="185"/>
                    <a:pt x="445" y="185"/>
                    <a:pt x="445" y="185"/>
                  </a:cubicBezTo>
                  <a:cubicBezTo>
                    <a:pt x="445" y="185"/>
                    <a:pt x="452" y="195"/>
                    <a:pt x="455" y="196"/>
                  </a:cubicBezTo>
                  <a:cubicBezTo>
                    <a:pt x="458" y="198"/>
                    <a:pt x="467" y="203"/>
                    <a:pt x="470" y="204"/>
                  </a:cubicBezTo>
                  <a:cubicBezTo>
                    <a:pt x="472" y="206"/>
                    <a:pt x="491" y="209"/>
                    <a:pt x="491" y="209"/>
                  </a:cubicBezTo>
                  <a:cubicBezTo>
                    <a:pt x="510" y="205"/>
                    <a:pt x="510" y="205"/>
                    <a:pt x="510" y="205"/>
                  </a:cubicBezTo>
                  <a:cubicBezTo>
                    <a:pt x="523" y="196"/>
                    <a:pt x="523" y="196"/>
                    <a:pt x="523" y="196"/>
                  </a:cubicBezTo>
                  <a:cubicBezTo>
                    <a:pt x="529" y="186"/>
                    <a:pt x="529" y="186"/>
                    <a:pt x="529" y="186"/>
                  </a:cubicBezTo>
                  <a:cubicBezTo>
                    <a:pt x="523" y="176"/>
                    <a:pt x="523" y="176"/>
                    <a:pt x="523" y="176"/>
                  </a:cubicBezTo>
                  <a:lnTo>
                    <a:pt x="506" y="16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29">
              <a:extLst>
                <a:ext uri="{FF2B5EF4-FFF2-40B4-BE49-F238E27FC236}">
                  <a16:creationId xmlns:a16="http://schemas.microsoft.com/office/drawing/2014/main" id="{93A0DBC5-E8A3-F080-58F7-B3BB9F7B7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274" y="2862043"/>
              <a:ext cx="158913" cy="165535"/>
            </a:xfrm>
            <a:custGeom>
              <a:avLst/>
              <a:gdLst>
                <a:gd name="T0" fmla="*/ 100 w 156"/>
                <a:gd name="T1" fmla="*/ 16 h 158"/>
                <a:gd name="T2" fmla="*/ 81 w 156"/>
                <a:gd name="T3" fmla="*/ 12 h 158"/>
                <a:gd name="T4" fmla="*/ 59 w 156"/>
                <a:gd name="T5" fmla="*/ 7 h 158"/>
                <a:gd name="T6" fmla="*/ 46 w 156"/>
                <a:gd name="T7" fmla="*/ 1 h 158"/>
                <a:gd name="T8" fmla="*/ 37 w 156"/>
                <a:gd name="T9" fmla="*/ 2 h 158"/>
                <a:gd name="T10" fmla="*/ 23 w 156"/>
                <a:gd name="T11" fmla="*/ 0 h 158"/>
                <a:gd name="T12" fmla="*/ 11 w 156"/>
                <a:gd name="T13" fmla="*/ 10 h 158"/>
                <a:gd name="T14" fmla="*/ 10 w 156"/>
                <a:gd name="T15" fmla="*/ 24 h 158"/>
                <a:gd name="T16" fmla="*/ 4 w 156"/>
                <a:gd name="T17" fmla="*/ 43 h 158"/>
                <a:gd name="T18" fmla="*/ 7 w 156"/>
                <a:gd name="T19" fmla="*/ 59 h 158"/>
                <a:gd name="T20" fmla="*/ 23 w 156"/>
                <a:gd name="T21" fmla="*/ 77 h 158"/>
                <a:gd name="T22" fmla="*/ 44 w 156"/>
                <a:gd name="T23" fmla="*/ 75 h 158"/>
                <a:gd name="T24" fmla="*/ 53 w 156"/>
                <a:gd name="T25" fmla="*/ 85 h 158"/>
                <a:gd name="T26" fmla="*/ 67 w 156"/>
                <a:gd name="T27" fmla="*/ 97 h 158"/>
                <a:gd name="T28" fmla="*/ 82 w 156"/>
                <a:gd name="T29" fmla="*/ 106 h 158"/>
                <a:gd name="T30" fmla="*/ 94 w 156"/>
                <a:gd name="T31" fmla="*/ 111 h 158"/>
                <a:gd name="T32" fmla="*/ 102 w 156"/>
                <a:gd name="T33" fmla="*/ 117 h 158"/>
                <a:gd name="T34" fmla="*/ 118 w 156"/>
                <a:gd name="T35" fmla="*/ 139 h 158"/>
                <a:gd name="T36" fmla="*/ 119 w 156"/>
                <a:gd name="T37" fmla="*/ 152 h 158"/>
                <a:gd name="T38" fmla="*/ 135 w 156"/>
                <a:gd name="T39" fmla="*/ 156 h 158"/>
                <a:gd name="T40" fmla="*/ 144 w 156"/>
                <a:gd name="T41" fmla="*/ 148 h 158"/>
                <a:gd name="T42" fmla="*/ 148 w 156"/>
                <a:gd name="T43" fmla="*/ 135 h 158"/>
                <a:gd name="T44" fmla="*/ 143 w 156"/>
                <a:gd name="T45" fmla="*/ 117 h 158"/>
                <a:gd name="T46" fmla="*/ 142 w 156"/>
                <a:gd name="T47" fmla="*/ 102 h 158"/>
                <a:gd name="T48" fmla="*/ 153 w 156"/>
                <a:gd name="T49" fmla="*/ 96 h 158"/>
                <a:gd name="T50" fmla="*/ 150 w 156"/>
                <a:gd name="T51" fmla="*/ 89 h 158"/>
                <a:gd name="T52" fmla="*/ 140 w 156"/>
                <a:gd name="T53" fmla="*/ 85 h 158"/>
                <a:gd name="T54" fmla="*/ 133 w 156"/>
                <a:gd name="T55" fmla="*/ 74 h 158"/>
                <a:gd name="T56" fmla="*/ 125 w 156"/>
                <a:gd name="T57" fmla="*/ 67 h 158"/>
                <a:gd name="T58" fmla="*/ 116 w 156"/>
                <a:gd name="T59" fmla="*/ 57 h 158"/>
                <a:gd name="T60" fmla="*/ 112 w 156"/>
                <a:gd name="T61" fmla="*/ 46 h 158"/>
                <a:gd name="T62" fmla="*/ 111 w 156"/>
                <a:gd name="T63" fmla="*/ 41 h 158"/>
                <a:gd name="T64" fmla="*/ 106 w 156"/>
                <a:gd name="T65" fmla="*/ 35 h 158"/>
                <a:gd name="T66" fmla="*/ 102 w 156"/>
                <a:gd name="T67" fmla="*/ 27 h 158"/>
                <a:gd name="T68" fmla="*/ 100 w 156"/>
                <a:gd name="T69" fmla="*/ 1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158">
                  <a:moveTo>
                    <a:pt x="100" y="16"/>
                  </a:moveTo>
                  <a:cubicBezTo>
                    <a:pt x="81" y="12"/>
                    <a:pt x="81" y="12"/>
                    <a:pt x="81" y="12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3" y="4"/>
                    <a:pt x="40" y="1"/>
                    <a:pt x="37" y="2"/>
                  </a:cubicBezTo>
                  <a:cubicBezTo>
                    <a:pt x="33" y="2"/>
                    <a:pt x="27" y="0"/>
                    <a:pt x="23" y="0"/>
                  </a:cubicBezTo>
                  <a:cubicBezTo>
                    <a:pt x="18" y="0"/>
                    <a:pt x="16" y="7"/>
                    <a:pt x="11" y="10"/>
                  </a:cubicBezTo>
                  <a:cubicBezTo>
                    <a:pt x="6" y="13"/>
                    <a:pt x="11" y="16"/>
                    <a:pt x="10" y="24"/>
                  </a:cubicBezTo>
                  <a:cubicBezTo>
                    <a:pt x="10" y="33"/>
                    <a:pt x="8" y="37"/>
                    <a:pt x="4" y="43"/>
                  </a:cubicBezTo>
                  <a:cubicBezTo>
                    <a:pt x="0" y="49"/>
                    <a:pt x="5" y="57"/>
                    <a:pt x="7" y="59"/>
                  </a:cubicBezTo>
                  <a:cubicBezTo>
                    <a:pt x="9" y="62"/>
                    <a:pt x="14" y="69"/>
                    <a:pt x="23" y="77"/>
                  </a:cubicBezTo>
                  <a:cubicBezTo>
                    <a:pt x="31" y="85"/>
                    <a:pt x="38" y="75"/>
                    <a:pt x="44" y="75"/>
                  </a:cubicBezTo>
                  <a:cubicBezTo>
                    <a:pt x="51" y="75"/>
                    <a:pt x="49" y="79"/>
                    <a:pt x="53" y="85"/>
                  </a:cubicBezTo>
                  <a:cubicBezTo>
                    <a:pt x="57" y="91"/>
                    <a:pt x="60" y="91"/>
                    <a:pt x="67" y="97"/>
                  </a:cubicBezTo>
                  <a:cubicBezTo>
                    <a:pt x="74" y="103"/>
                    <a:pt x="76" y="102"/>
                    <a:pt x="82" y="106"/>
                  </a:cubicBezTo>
                  <a:cubicBezTo>
                    <a:pt x="88" y="110"/>
                    <a:pt x="88" y="108"/>
                    <a:pt x="94" y="111"/>
                  </a:cubicBezTo>
                  <a:cubicBezTo>
                    <a:pt x="99" y="113"/>
                    <a:pt x="102" y="117"/>
                    <a:pt x="102" y="117"/>
                  </a:cubicBezTo>
                  <a:cubicBezTo>
                    <a:pt x="102" y="117"/>
                    <a:pt x="116" y="136"/>
                    <a:pt x="118" y="139"/>
                  </a:cubicBezTo>
                  <a:cubicBezTo>
                    <a:pt x="121" y="143"/>
                    <a:pt x="118" y="145"/>
                    <a:pt x="119" y="152"/>
                  </a:cubicBezTo>
                  <a:cubicBezTo>
                    <a:pt x="120" y="158"/>
                    <a:pt x="135" y="156"/>
                    <a:pt x="135" y="156"/>
                  </a:cubicBezTo>
                  <a:cubicBezTo>
                    <a:pt x="135" y="156"/>
                    <a:pt x="142" y="152"/>
                    <a:pt x="144" y="148"/>
                  </a:cubicBezTo>
                  <a:cubicBezTo>
                    <a:pt x="147" y="145"/>
                    <a:pt x="148" y="135"/>
                    <a:pt x="148" y="135"/>
                  </a:cubicBezTo>
                  <a:cubicBezTo>
                    <a:pt x="148" y="135"/>
                    <a:pt x="144" y="122"/>
                    <a:pt x="143" y="117"/>
                  </a:cubicBezTo>
                  <a:cubicBezTo>
                    <a:pt x="142" y="113"/>
                    <a:pt x="141" y="105"/>
                    <a:pt x="142" y="102"/>
                  </a:cubicBezTo>
                  <a:cubicBezTo>
                    <a:pt x="144" y="98"/>
                    <a:pt x="149" y="99"/>
                    <a:pt x="153" y="96"/>
                  </a:cubicBezTo>
                  <a:cubicBezTo>
                    <a:pt x="156" y="93"/>
                    <a:pt x="150" y="89"/>
                    <a:pt x="150" y="89"/>
                  </a:cubicBezTo>
                  <a:cubicBezTo>
                    <a:pt x="150" y="89"/>
                    <a:pt x="144" y="84"/>
                    <a:pt x="140" y="85"/>
                  </a:cubicBezTo>
                  <a:cubicBezTo>
                    <a:pt x="135" y="85"/>
                    <a:pt x="133" y="74"/>
                    <a:pt x="133" y="74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7" y="38"/>
                    <a:pt x="103" y="30"/>
                    <a:pt x="102" y="27"/>
                  </a:cubicBezTo>
                  <a:cubicBezTo>
                    <a:pt x="100" y="16"/>
                    <a:pt x="100" y="16"/>
                    <a:pt x="100" y="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30">
              <a:extLst>
                <a:ext uri="{FF2B5EF4-FFF2-40B4-BE49-F238E27FC236}">
                  <a16:creationId xmlns:a16="http://schemas.microsoft.com/office/drawing/2014/main" id="{032C612E-668B-9AF5-FE4A-E981E9F83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817" y="2610433"/>
              <a:ext cx="231750" cy="271477"/>
            </a:xfrm>
            <a:custGeom>
              <a:avLst/>
              <a:gdLst>
                <a:gd name="T0" fmla="*/ 225 w 227"/>
                <a:gd name="T1" fmla="*/ 0 h 257"/>
                <a:gd name="T2" fmla="*/ 191 w 227"/>
                <a:gd name="T3" fmla="*/ 20 h 257"/>
                <a:gd name="T4" fmla="*/ 173 w 227"/>
                <a:gd name="T5" fmla="*/ 22 h 257"/>
                <a:gd name="T6" fmla="*/ 151 w 227"/>
                <a:gd name="T7" fmla="*/ 20 h 257"/>
                <a:gd name="T8" fmla="*/ 138 w 227"/>
                <a:gd name="T9" fmla="*/ 22 h 257"/>
                <a:gd name="T10" fmla="*/ 129 w 227"/>
                <a:gd name="T11" fmla="*/ 25 h 257"/>
                <a:gd name="T12" fmla="*/ 110 w 227"/>
                <a:gd name="T13" fmla="*/ 44 h 257"/>
                <a:gd name="T14" fmla="*/ 102 w 227"/>
                <a:gd name="T15" fmla="*/ 61 h 257"/>
                <a:gd name="T16" fmla="*/ 84 w 227"/>
                <a:gd name="T17" fmla="*/ 70 h 257"/>
                <a:gd name="T18" fmla="*/ 75 w 227"/>
                <a:gd name="T19" fmla="*/ 66 h 257"/>
                <a:gd name="T20" fmla="*/ 53 w 227"/>
                <a:gd name="T21" fmla="*/ 72 h 257"/>
                <a:gd name="T22" fmla="*/ 34 w 227"/>
                <a:gd name="T23" fmla="*/ 86 h 257"/>
                <a:gd name="T24" fmla="*/ 29 w 227"/>
                <a:gd name="T25" fmla="*/ 107 h 257"/>
                <a:gd name="T26" fmla="*/ 17 w 227"/>
                <a:gd name="T27" fmla="*/ 122 h 257"/>
                <a:gd name="T28" fmla="*/ 0 w 227"/>
                <a:gd name="T29" fmla="*/ 128 h 257"/>
                <a:gd name="T30" fmla="*/ 2 w 227"/>
                <a:gd name="T31" fmla="*/ 133 h 257"/>
                <a:gd name="T32" fmla="*/ 11 w 227"/>
                <a:gd name="T33" fmla="*/ 146 h 257"/>
                <a:gd name="T34" fmla="*/ 29 w 227"/>
                <a:gd name="T35" fmla="*/ 161 h 257"/>
                <a:gd name="T36" fmla="*/ 36 w 227"/>
                <a:gd name="T37" fmla="*/ 176 h 257"/>
                <a:gd name="T38" fmla="*/ 40 w 227"/>
                <a:gd name="T39" fmla="*/ 191 h 257"/>
                <a:gd name="T40" fmla="*/ 45 w 227"/>
                <a:gd name="T41" fmla="*/ 203 h 257"/>
                <a:gd name="T42" fmla="*/ 56 w 227"/>
                <a:gd name="T43" fmla="*/ 213 h 257"/>
                <a:gd name="T44" fmla="*/ 77 w 227"/>
                <a:gd name="T45" fmla="*/ 211 h 257"/>
                <a:gd name="T46" fmla="*/ 85 w 227"/>
                <a:gd name="T47" fmla="*/ 197 h 257"/>
                <a:gd name="T48" fmla="*/ 94 w 227"/>
                <a:gd name="T49" fmla="*/ 198 h 257"/>
                <a:gd name="T50" fmla="*/ 110 w 227"/>
                <a:gd name="T51" fmla="*/ 209 h 257"/>
                <a:gd name="T52" fmla="*/ 127 w 227"/>
                <a:gd name="T53" fmla="*/ 229 h 257"/>
                <a:gd name="T54" fmla="*/ 124 w 227"/>
                <a:gd name="T55" fmla="*/ 239 h 257"/>
                <a:gd name="T56" fmla="*/ 122 w 227"/>
                <a:gd name="T57" fmla="*/ 242 h 257"/>
                <a:gd name="T58" fmla="*/ 135 w 227"/>
                <a:gd name="T59" fmla="*/ 248 h 257"/>
                <a:gd name="T60" fmla="*/ 157 w 227"/>
                <a:gd name="T61" fmla="*/ 253 h 257"/>
                <a:gd name="T62" fmla="*/ 176 w 227"/>
                <a:gd name="T63" fmla="*/ 257 h 257"/>
                <a:gd name="T64" fmla="*/ 176 w 227"/>
                <a:gd name="T65" fmla="*/ 256 h 257"/>
                <a:gd name="T66" fmla="*/ 181 w 227"/>
                <a:gd name="T67" fmla="*/ 229 h 257"/>
                <a:gd name="T68" fmla="*/ 182 w 227"/>
                <a:gd name="T69" fmla="*/ 214 h 257"/>
                <a:gd name="T70" fmla="*/ 185 w 227"/>
                <a:gd name="T71" fmla="*/ 198 h 257"/>
                <a:gd name="T72" fmla="*/ 188 w 227"/>
                <a:gd name="T73" fmla="*/ 187 h 257"/>
                <a:gd name="T74" fmla="*/ 195 w 227"/>
                <a:gd name="T75" fmla="*/ 178 h 257"/>
                <a:gd name="T76" fmla="*/ 198 w 227"/>
                <a:gd name="T77" fmla="*/ 163 h 257"/>
                <a:gd name="T78" fmla="*/ 202 w 227"/>
                <a:gd name="T79" fmla="*/ 150 h 257"/>
                <a:gd name="T80" fmla="*/ 204 w 227"/>
                <a:gd name="T81" fmla="*/ 137 h 257"/>
                <a:gd name="T82" fmla="*/ 204 w 227"/>
                <a:gd name="T83" fmla="*/ 120 h 257"/>
                <a:gd name="T84" fmla="*/ 208 w 227"/>
                <a:gd name="T85" fmla="*/ 92 h 257"/>
                <a:gd name="T86" fmla="*/ 218 w 227"/>
                <a:gd name="T87" fmla="*/ 61 h 257"/>
                <a:gd name="T88" fmla="*/ 227 w 227"/>
                <a:gd name="T89" fmla="*/ 49 h 257"/>
                <a:gd name="T90" fmla="*/ 224 w 227"/>
                <a:gd name="T91" fmla="*/ 28 h 257"/>
                <a:gd name="T92" fmla="*/ 224 w 227"/>
                <a:gd name="T93" fmla="*/ 16 h 257"/>
                <a:gd name="T94" fmla="*/ 225 w 227"/>
                <a:gd name="T95" fmla="*/ 4 h 257"/>
                <a:gd name="T96" fmla="*/ 225 w 227"/>
                <a:gd name="T9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7" h="257">
                  <a:moveTo>
                    <a:pt x="225" y="0"/>
                  </a:moveTo>
                  <a:cubicBezTo>
                    <a:pt x="191" y="20"/>
                    <a:pt x="191" y="20"/>
                    <a:pt x="191" y="20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73" y="22"/>
                    <a:pt x="158" y="20"/>
                    <a:pt x="151" y="20"/>
                  </a:cubicBezTo>
                  <a:cubicBezTo>
                    <a:pt x="148" y="20"/>
                    <a:pt x="142" y="21"/>
                    <a:pt x="138" y="22"/>
                  </a:cubicBezTo>
                  <a:cubicBezTo>
                    <a:pt x="133" y="23"/>
                    <a:pt x="129" y="25"/>
                    <a:pt x="129" y="25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" y="130"/>
                    <a:pt x="2" y="133"/>
                    <a:pt x="2" y="133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6" y="176"/>
                    <a:pt x="40" y="187"/>
                    <a:pt x="40" y="191"/>
                  </a:cubicBezTo>
                  <a:cubicBezTo>
                    <a:pt x="40" y="196"/>
                    <a:pt x="42" y="198"/>
                    <a:pt x="45" y="203"/>
                  </a:cubicBezTo>
                  <a:cubicBezTo>
                    <a:pt x="48" y="209"/>
                    <a:pt x="56" y="213"/>
                    <a:pt x="56" y="213"/>
                  </a:cubicBezTo>
                  <a:cubicBezTo>
                    <a:pt x="56" y="213"/>
                    <a:pt x="76" y="214"/>
                    <a:pt x="77" y="211"/>
                  </a:cubicBezTo>
                  <a:cubicBezTo>
                    <a:pt x="79" y="207"/>
                    <a:pt x="82" y="201"/>
                    <a:pt x="85" y="197"/>
                  </a:cubicBezTo>
                  <a:cubicBezTo>
                    <a:pt x="88" y="193"/>
                    <a:pt x="92" y="198"/>
                    <a:pt x="94" y="198"/>
                  </a:cubicBezTo>
                  <a:cubicBezTo>
                    <a:pt x="97" y="198"/>
                    <a:pt x="108" y="206"/>
                    <a:pt x="110" y="209"/>
                  </a:cubicBezTo>
                  <a:cubicBezTo>
                    <a:pt x="112" y="211"/>
                    <a:pt x="123" y="223"/>
                    <a:pt x="127" y="229"/>
                  </a:cubicBezTo>
                  <a:cubicBezTo>
                    <a:pt x="131" y="235"/>
                    <a:pt x="127" y="233"/>
                    <a:pt x="124" y="239"/>
                  </a:cubicBezTo>
                  <a:cubicBezTo>
                    <a:pt x="123" y="241"/>
                    <a:pt x="123" y="241"/>
                    <a:pt x="122" y="242"/>
                  </a:cubicBezTo>
                  <a:cubicBezTo>
                    <a:pt x="135" y="248"/>
                    <a:pt x="135" y="248"/>
                    <a:pt x="135" y="248"/>
                  </a:cubicBezTo>
                  <a:cubicBezTo>
                    <a:pt x="157" y="253"/>
                    <a:pt x="157" y="253"/>
                    <a:pt x="157" y="253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76" y="256"/>
                    <a:pt x="176" y="256"/>
                    <a:pt x="176" y="256"/>
                  </a:cubicBezTo>
                  <a:cubicBezTo>
                    <a:pt x="181" y="229"/>
                    <a:pt x="181" y="229"/>
                    <a:pt x="181" y="229"/>
                  </a:cubicBezTo>
                  <a:cubicBezTo>
                    <a:pt x="182" y="214"/>
                    <a:pt x="182" y="214"/>
                    <a:pt x="182" y="214"/>
                  </a:cubicBezTo>
                  <a:cubicBezTo>
                    <a:pt x="185" y="198"/>
                    <a:pt x="185" y="198"/>
                    <a:pt x="185" y="198"/>
                  </a:cubicBezTo>
                  <a:cubicBezTo>
                    <a:pt x="188" y="187"/>
                    <a:pt x="188" y="187"/>
                    <a:pt x="188" y="187"/>
                  </a:cubicBezTo>
                  <a:cubicBezTo>
                    <a:pt x="188" y="187"/>
                    <a:pt x="194" y="181"/>
                    <a:pt x="195" y="178"/>
                  </a:cubicBezTo>
                  <a:cubicBezTo>
                    <a:pt x="196" y="175"/>
                    <a:pt x="198" y="163"/>
                    <a:pt x="198" y="163"/>
                  </a:cubicBezTo>
                  <a:cubicBezTo>
                    <a:pt x="202" y="150"/>
                    <a:pt x="202" y="150"/>
                    <a:pt x="202" y="150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08" y="92"/>
                    <a:pt x="208" y="92"/>
                    <a:pt x="208" y="92"/>
                  </a:cubicBezTo>
                  <a:cubicBezTo>
                    <a:pt x="218" y="61"/>
                    <a:pt x="218" y="61"/>
                    <a:pt x="218" y="61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4" y="28"/>
                    <a:pt x="224" y="28"/>
                    <a:pt x="224" y="28"/>
                  </a:cubicBezTo>
                  <a:cubicBezTo>
                    <a:pt x="224" y="28"/>
                    <a:pt x="224" y="20"/>
                    <a:pt x="224" y="16"/>
                  </a:cubicBezTo>
                  <a:cubicBezTo>
                    <a:pt x="223" y="13"/>
                    <a:pt x="224" y="7"/>
                    <a:pt x="225" y="4"/>
                  </a:cubicBezTo>
                  <a:cubicBezTo>
                    <a:pt x="225" y="3"/>
                    <a:pt x="225" y="1"/>
                    <a:pt x="22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31">
              <a:extLst>
                <a:ext uri="{FF2B5EF4-FFF2-40B4-BE49-F238E27FC236}">
                  <a16:creationId xmlns:a16="http://schemas.microsoft.com/office/drawing/2014/main" id="{1463E2C1-57AD-A0FF-86C6-5573237F5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524" y="2643541"/>
              <a:ext cx="145670" cy="92699"/>
            </a:xfrm>
            <a:custGeom>
              <a:avLst/>
              <a:gdLst>
                <a:gd name="T0" fmla="*/ 136 w 137"/>
                <a:gd name="T1" fmla="*/ 90 h 90"/>
                <a:gd name="T2" fmla="*/ 137 w 137"/>
                <a:gd name="T3" fmla="*/ 79 h 90"/>
                <a:gd name="T4" fmla="*/ 126 w 137"/>
                <a:gd name="T5" fmla="*/ 53 h 90"/>
                <a:gd name="T6" fmla="*/ 116 w 137"/>
                <a:gd name="T7" fmla="*/ 38 h 90"/>
                <a:gd name="T8" fmla="*/ 99 w 137"/>
                <a:gd name="T9" fmla="*/ 40 h 90"/>
                <a:gd name="T10" fmla="*/ 85 w 137"/>
                <a:gd name="T11" fmla="*/ 38 h 90"/>
                <a:gd name="T12" fmla="*/ 75 w 137"/>
                <a:gd name="T13" fmla="*/ 21 h 90"/>
                <a:gd name="T14" fmla="*/ 67 w 137"/>
                <a:gd name="T15" fmla="*/ 13 h 90"/>
                <a:gd name="T16" fmla="*/ 58 w 137"/>
                <a:gd name="T17" fmla="*/ 0 h 90"/>
                <a:gd name="T18" fmla="*/ 58 w 137"/>
                <a:gd name="T19" fmla="*/ 3 h 90"/>
                <a:gd name="T20" fmla="*/ 47 w 137"/>
                <a:gd name="T21" fmla="*/ 10 h 90"/>
                <a:gd name="T22" fmla="*/ 25 w 137"/>
                <a:gd name="T23" fmla="*/ 21 h 90"/>
                <a:gd name="T24" fmla="*/ 0 w 137"/>
                <a:gd name="T25" fmla="*/ 36 h 90"/>
                <a:gd name="T26" fmla="*/ 4 w 137"/>
                <a:gd name="T27" fmla="*/ 40 h 90"/>
                <a:gd name="T28" fmla="*/ 5 w 137"/>
                <a:gd name="T29" fmla="*/ 46 h 90"/>
                <a:gd name="T30" fmla="*/ 5 w 137"/>
                <a:gd name="T31" fmla="*/ 54 h 90"/>
                <a:gd name="T32" fmla="*/ 12 w 137"/>
                <a:gd name="T33" fmla="*/ 59 h 90"/>
                <a:gd name="T34" fmla="*/ 24 w 137"/>
                <a:gd name="T35" fmla="*/ 66 h 90"/>
                <a:gd name="T36" fmla="*/ 42 w 137"/>
                <a:gd name="T37" fmla="*/ 75 h 90"/>
                <a:gd name="T38" fmla="*/ 74 w 137"/>
                <a:gd name="T39" fmla="*/ 85 h 90"/>
                <a:gd name="T40" fmla="*/ 97 w 137"/>
                <a:gd name="T41" fmla="*/ 89 h 90"/>
                <a:gd name="T42" fmla="*/ 127 w 137"/>
                <a:gd name="T43" fmla="*/ 85 h 90"/>
                <a:gd name="T44" fmla="*/ 136 w 137"/>
                <a:gd name="T4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7" h="90">
                  <a:moveTo>
                    <a:pt x="136" y="90"/>
                  </a:moveTo>
                  <a:cubicBezTo>
                    <a:pt x="137" y="79"/>
                    <a:pt x="137" y="79"/>
                    <a:pt x="137" y="7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2"/>
                    <a:pt x="5" y="46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7" y="89"/>
                    <a:pt x="120" y="85"/>
                    <a:pt x="127" y="85"/>
                  </a:cubicBezTo>
                  <a:cubicBezTo>
                    <a:pt x="130" y="85"/>
                    <a:pt x="133" y="87"/>
                    <a:pt x="136" y="9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32">
              <a:extLst>
                <a:ext uri="{FF2B5EF4-FFF2-40B4-BE49-F238E27FC236}">
                  <a16:creationId xmlns:a16="http://schemas.microsoft.com/office/drawing/2014/main" id="{BB4485D7-4700-365D-5396-769C55899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118" y="2564085"/>
              <a:ext cx="324448" cy="178778"/>
            </a:xfrm>
            <a:custGeom>
              <a:avLst/>
              <a:gdLst>
                <a:gd name="T0" fmla="*/ 203 w 310"/>
                <a:gd name="T1" fmla="*/ 0 h 174"/>
                <a:gd name="T2" fmla="*/ 190 w 310"/>
                <a:gd name="T3" fmla="*/ 2 h 174"/>
                <a:gd name="T4" fmla="*/ 178 w 310"/>
                <a:gd name="T5" fmla="*/ 3 h 174"/>
                <a:gd name="T6" fmla="*/ 164 w 310"/>
                <a:gd name="T7" fmla="*/ 7 h 174"/>
                <a:gd name="T8" fmla="*/ 149 w 310"/>
                <a:gd name="T9" fmla="*/ 12 h 174"/>
                <a:gd name="T10" fmla="*/ 134 w 310"/>
                <a:gd name="T11" fmla="*/ 15 h 174"/>
                <a:gd name="T12" fmla="*/ 115 w 310"/>
                <a:gd name="T13" fmla="*/ 16 h 174"/>
                <a:gd name="T14" fmla="*/ 94 w 310"/>
                <a:gd name="T15" fmla="*/ 16 h 174"/>
                <a:gd name="T16" fmla="*/ 71 w 310"/>
                <a:gd name="T17" fmla="*/ 15 h 174"/>
                <a:gd name="T18" fmla="*/ 56 w 310"/>
                <a:gd name="T19" fmla="*/ 13 h 174"/>
                <a:gd name="T20" fmla="*/ 21 w 310"/>
                <a:gd name="T21" fmla="*/ 39 h 174"/>
                <a:gd name="T22" fmla="*/ 1 w 310"/>
                <a:gd name="T23" fmla="*/ 55 h 174"/>
                <a:gd name="T24" fmla="*/ 0 w 310"/>
                <a:gd name="T25" fmla="*/ 74 h 174"/>
                <a:gd name="T26" fmla="*/ 9 w 310"/>
                <a:gd name="T27" fmla="*/ 87 h 174"/>
                <a:gd name="T28" fmla="*/ 17 w 310"/>
                <a:gd name="T29" fmla="*/ 95 h 174"/>
                <a:gd name="T30" fmla="*/ 27 w 310"/>
                <a:gd name="T31" fmla="*/ 112 h 174"/>
                <a:gd name="T32" fmla="*/ 41 w 310"/>
                <a:gd name="T33" fmla="*/ 114 h 174"/>
                <a:gd name="T34" fmla="*/ 58 w 310"/>
                <a:gd name="T35" fmla="*/ 112 h 174"/>
                <a:gd name="T36" fmla="*/ 68 w 310"/>
                <a:gd name="T37" fmla="*/ 127 h 174"/>
                <a:gd name="T38" fmla="*/ 79 w 310"/>
                <a:gd name="T39" fmla="*/ 153 h 174"/>
                <a:gd name="T40" fmla="*/ 78 w 310"/>
                <a:gd name="T41" fmla="*/ 164 h 174"/>
                <a:gd name="T42" fmla="*/ 81 w 310"/>
                <a:gd name="T43" fmla="*/ 168 h 174"/>
                <a:gd name="T44" fmla="*/ 85 w 310"/>
                <a:gd name="T45" fmla="*/ 174 h 174"/>
                <a:gd name="T46" fmla="*/ 102 w 310"/>
                <a:gd name="T47" fmla="*/ 168 h 174"/>
                <a:gd name="T48" fmla="*/ 114 w 310"/>
                <a:gd name="T49" fmla="*/ 153 h 174"/>
                <a:gd name="T50" fmla="*/ 119 w 310"/>
                <a:gd name="T51" fmla="*/ 132 h 174"/>
                <a:gd name="T52" fmla="*/ 138 w 310"/>
                <a:gd name="T53" fmla="*/ 118 h 174"/>
                <a:gd name="T54" fmla="*/ 160 w 310"/>
                <a:gd name="T55" fmla="*/ 112 h 174"/>
                <a:gd name="T56" fmla="*/ 169 w 310"/>
                <a:gd name="T57" fmla="*/ 116 h 174"/>
                <a:gd name="T58" fmla="*/ 187 w 310"/>
                <a:gd name="T59" fmla="*/ 107 h 174"/>
                <a:gd name="T60" fmla="*/ 195 w 310"/>
                <a:gd name="T61" fmla="*/ 90 h 174"/>
                <a:gd name="T62" fmla="*/ 214 w 310"/>
                <a:gd name="T63" fmla="*/ 71 h 174"/>
                <a:gd name="T64" fmla="*/ 223 w 310"/>
                <a:gd name="T65" fmla="*/ 68 h 174"/>
                <a:gd name="T66" fmla="*/ 236 w 310"/>
                <a:gd name="T67" fmla="*/ 66 h 174"/>
                <a:gd name="T68" fmla="*/ 258 w 310"/>
                <a:gd name="T69" fmla="*/ 68 h 174"/>
                <a:gd name="T70" fmla="*/ 276 w 310"/>
                <a:gd name="T71" fmla="*/ 66 h 174"/>
                <a:gd name="T72" fmla="*/ 310 w 310"/>
                <a:gd name="T73" fmla="*/ 46 h 174"/>
                <a:gd name="T74" fmla="*/ 309 w 310"/>
                <a:gd name="T75" fmla="*/ 42 h 174"/>
                <a:gd name="T76" fmla="*/ 300 w 310"/>
                <a:gd name="T77" fmla="*/ 39 h 174"/>
                <a:gd name="T78" fmla="*/ 287 w 310"/>
                <a:gd name="T79" fmla="*/ 38 h 174"/>
                <a:gd name="T80" fmla="*/ 278 w 310"/>
                <a:gd name="T81" fmla="*/ 31 h 174"/>
                <a:gd name="T82" fmla="*/ 271 w 310"/>
                <a:gd name="T83" fmla="*/ 23 h 174"/>
                <a:gd name="T84" fmla="*/ 264 w 310"/>
                <a:gd name="T85" fmla="*/ 14 h 174"/>
                <a:gd name="T86" fmla="*/ 255 w 310"/>
                <a:gd name="T87" fmla="*/ 6 h 174"/>
                <a:gd name="T88" fmla="*/ 243 w 310"/>
                <a:gd name="T89" fmla="*/ 2 h 174"/>
                <a:gd name="T90" fmla="*/ 235 w 310"/>
                <a:gd name="T91" fmla="*/ 3 h 174"/>
                <a:gd name="T92" fmla="*/ 214 w 310"/>
                <a:gd name="T93" fmla="*/ 1 h 174"/>
                <a:gd name="T94" fmla="*/ 203 w 310"/>
                <a:gd name="T9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0" h="174">
                  <a:moveTo>
                    <a:pt x="203" y="0"/>
                  </a:moveTo>
                  <a:cubicBezTo>
                    <a:pt x="199" y="0"/>
                    <a:pt x="193" y="1"/>
                    <a:pt x="190" y="2"/>
                  </a:cubicBezTo>
                  <a:cubicBezTo>
                    <a:pt x="186" y="3"/>
                    <a:pt x="178" y="3"/>
                    <a:pt x="178" y="3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34" y="15"/>
                    <a:pt x="119" y="16"/>
                    <a:pt x="115" y="16"/>
                  </a:cubicBezTo>
                  <a:cubicBezTo>
                    <a:pt x="111" y="16"/>
                    <a:pt x="98" y="16"/>
                    <a:pt x="94" y="16"/>
                  </a:cubicBezTo>
                  <a:cubicBezTo>
                    <a:pt x="90" y="15"/>
                    <a:pt x="75" y="15"/>
                    <a:pt x="71" y="15"/>
                  </a:cubicBezTo>
                  <a:cubicBezTo>
                    <a:pt x="66" y="15"/>
                    <a:pt x="58" y="13"/>
                    <a:pt x="56" y="13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8" y="164"/>
                    <a:pt x="78" y="164"/>
                    <a:pt x="78" y="164"/>
                  </a:cubicBezTo>
                  <a:cubicBezTo>
                    <a:pt x="79" y="165"/>
                    <a:pt x="80" y="167"/>
                    <a:pt x="81" y="168"/>
                  </a:cubicBezTo>
                  <a:cubicBezTo>
                    <a:pt x="82" y="169"/>
                    <a:pt x="83" y="172"/>
                    <a:pt x="85" y="174"/>
                  </a:cubicBezTo>
                  <a:cubicBezTo>
                    <a:pt x="102" y="168"/>
                    <a:pt x="102" y="168"/>
                    <a:pt x="102" y="168"/>
                  </a:cubicBezTo>
                  <a:cubicBezTo>
                    <a:pt x="114" y="153"/>
                    <a:pt x="114" y="153"/>
                    <a:pt x="114" y="153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95" y="90"/>
                    <a:pt x="195" y="90"/>
                    <a:pt x="195" y="90"/>
                  </a:cubicBezTo>
                  <a:cubicBezTo>
                    <a:pt x="214" y="71"/>
                    <a:pt x="214" y="71"/>
                    <a:pt x="214" y="71"/>
                  </a:cubicBezTo>
                  <a:cubicBezTo>
                    <a:pt x="214" y="71"/>
                    <a:pt x="218" y="69"/>
                    <a:pt x="223" y="68"/>
                  </a:cubicBezTo>
                  <a:cubicBezTo>
                    <a:pt x="227" y="67"/>
                    <a:pt x="233" y="66"/>
                    <a:pt x="236" y="66"/>
                  </a:cubicBezTo>
                  <a:cubicBezTo>
                    <a:pt x="243" y="66"/>
                    <a:pt x="258" y="68"/>
                    <a:pt x="258" y="68"/>
                  </a:cubicBezTo>
                  <a:cubicBezTo>
                    <a:pt x="276" y="66"/>
                    <a:pt x="276" y="66"/>
                    <a:pt x="276" y="66"/>
                  </a:cubicBezTo>
                  <a:cubicBezTo>
                    <a:pt x="310" y="46"/>
                    <a:pt x="310" y="46"/>
                    <a:pt x="310" y="46"/>
                  </a:cubicBezTo>
                  <a:cubicBezTo>
                    <a:pt x="309" y="44"/>
                    <a:pt x="309" y="42"/>
                    <a:pt x="309" y="42"/>
                  </a:cubicBezTo>
                  <a:cubicBezTo>
                    <a:pt x="300" y="39"/>
                    <a:pt x="300" y="39"/>
                    <a:pt x="300" y="39"/>
                  </a:cubicBezTo>
                  <a:cubicBezTo>
                    <a:pt x="300" y="39"/>
                    <a:pt x="290" y="38"/>
                    <a:pt x="287" y="38"/>
                  </a:cubicBezTo>
                  <a:cubicBezTo>
                    <a:pt x="283" y="37"/>
                    <a:pt x="281" y="33"/>
                    <a:pt x="278" y="31"/>
                  </a:cubicBezTo>
                  <a:cubicBezTo>
                    <a:pt x="275" y="29"/>
                    <a:pt x="272" y="26"/>
                    <a:pt x="271" y="23"/>
                  </a:cubicBezTo>
                  <a:cubicBezTo>
                    <a:pt x="270" y="19"/>
                    <a:pt x="264" y="14"/>
                    <a:pt x="264" y="14"/>
                  </a:cubicBezTo>
                  <a:cubicBezTo>
                    <a:pt x="255" y="6"/>
                    <a:pt x="255" y="6"/>
                    <a:pt x="255" y="6"/>
                  </a:cubicBezTo>
                  <a:cubicBezTo>
                    <a:pt x="255" y="6"/>
                    <a:pt x="246" y="3"/>
                    <a:pt x="243" y="2"/>
                  </a:cubicBezTo>
                  <a:cubicBezTo>
                    <a:pt x="240" y="1"/>
                    <a:pt x="235" y="3"/>
                    <a:pt x="235" y="3"/>
                  </a:cubicBezTo>
                  <a:cubicBezTo>
                    <a:pt x="214" y="1"/>
                    <a:pt x="214" y="1"/>
                    <a:pt x="214" y="1"/>
                  </a:cubicBezTo>
                  <a:cubicBezTo>
                    <a:pt x="214" y="1"/>
                    <a:pt x="208" y="0"/>
                    <a:pt x="20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633">
              <a:extLst>
                <a:ext uri="{FF2B5EF4-FFF2-40B4-BE49-F238E27FC236}">
                  <a16:creationId xmlns:a16="http://schemas.microsoft.com/office/drawing/2014/main" id="{4FF6AC1B-CBB3-6DC5-210A-182A0A479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207" y="2438277"/>
              <a:ext cx="218507" cy="238369"/>
            </a:xfrm>
            <a:custGeom>
              <a:avLst/>
              <a:gdLst>
                <a:gd name="T0" fmla="*/ 193 w 214"/>
                <a:gd name="T1" fmla="*/ 116 h 230"/>
                <a:gd name="T2" fmla="*/ 175 w 214"/>
                <a:gd name="T3" fmla="*/ 117 h 230"/>
                <a:gd name="T4" fmla="*/ 172 w 214"/>
                <a:gd name="T5" fmla="*/ 114 h 230"/>
                <a:gd name="T6" fmla="*/ 169 w 214"/>
                <a:gd name="T7" fmla="*/ 109 h 230"/>
                <a:gd name="T8" fmla="*/ 167 w 214"/>
                <a:gd name="T9" fmla="*/ 102 h 230"/>
                <a:gd name="T10" fmla="*/ 167 w 214"/>
                <a:gd name="T11" fmla="*/ 82 h 230"/>
                <a:gd name="T12" fmla="*/ 175 w 214"/>
                <a:gd name="T13" fmla="*/ 45 h 230"/>
                <a:gd name="T14" fmla="*/ 177 w 214"/>
                <a:gd name="T15" fmla="*/ 25 h 230"/>
                <a:gd name="T16" fmla="*/ 182 w 214"/>
                <a:gd name="T17" fmla="*/ 0 h 230"/>
                <a:gd name="T18" fmla="*/ 167 w 214"/>
                <a:gd name="T19" fmla="*/ 10 h 230"/>
                <a:gd name="T20" fmla="*/ 140 w 214"/>
                <a:gd name="T21" fmla="*/ 13 h 230"/>
                <a:gd name="T22" fmla="*/ 128 w 214"/>
                <a:gd name="T23" fmla="*/ 9 h 230"/>
                <a:gd name="T24" fmla="*/ 112 w 214"/>
                <a:gd name="T25" fmla="*/ 6 h 230"/>
                <a:gd name="T26" fmla="*/ 89 w 214"/>
                <a:gd name="T27" fmla="*/ 6 h 230"/>
                <a:gd name="T28" fmla="*/ 85 w 214"/>
                <a:gd name="T29" fmla="*/ 17 h 230"/>
                <a:gd name="T30" fmla="*/ 82 w 214"/>
                <a:gd name="T31" fmla="*/ 36 h 230"/>
                <a:gd name="T32" fmla="*/ 78 w 214"/>
                <a:gd name="T33" fmla="*/ 40 h 230"/>
                <a:gd name="T34" fmla="*/ 70 w 214"/>
                <a:gd name="T35" fmla="*/ 45 h 230"/>
                <a:gd name="T36" fmla="*/ 68 w 214"/>
                <a:gd name="T37" fmla="*/ 48 h 230"/>
                <a:gd name="T38" fmla="*/ 71 w 214"/>
                <a:gd name="T39" fmla="*/ 51 h 230"/>
                <a:gd name="T40" fmla="*/ 75 w 214"/>
                <a:gd name="T41" fmla="*/ 55 h 230"/>
                <a:gd name="T42" fmla="*/ 97 w 214"/>
                <a:gd name="T43" fmla="*/ 76 h 230"/>
                <a:gd name="T44" fmla="*/ 111 w 214"/>
                <a:gd name="T45" fmla="*/ 89 h 230"/>
                <a:gd name="T46" fmla="*/ 103 w 214"/>
                <a:gd name="T47" fmla="*/ 106 h 230"/>
                <a:gd name="T48" fmla="*/ 85 w 214"/>
                <a:gd name="T49" fmla="*/ 114 h 230"/>
                <a:gd name="T50" fmla="*/ 56 w 214"/>
                <a:gd name="T51" fmla="*/ 110 h 230"/>
                <a:gd name="T52" fmla="*/ 36 w 214"/>
                <a:gd name="T53" fmla="*/ 115 h 230"/>
                <a:gd name="T54" fmla="*/ 30 w 214"/>
                <a:gd name="T55" fmla="*/ 126 h 230"/>
                <a:gd name="T56" fmla="*/ 18 w 214"/>
                <a:gd name="T57" fmla="*/ 149 h 230"/>
                <a:gd name="T58" fmla="*/ 10 w 214"/>
                <a:gd name="T59" fmla="*/ 178 h 230"/>
                <a:gd name="T60" fmla="*/ 0 w 214"/>
                <a:gd name="T61" fmla="*/ 196 h 230"/>
                <a:gd name="T62" fmla="*/ 3 w 214"/>
                <a:gd name="T63" fmla="*/ 198 h 230"/>
                <a:gd name="T64" fmla="*/ 36 w 214"/>
                <a:gd name="T65" fmla="*/ 225 h 230"/>
                <a:gd name="T66" fmla="*/ 49 w 214"/>
                <a:gd name="T67" fmla="*/ 227 h 230"/>
                <a:gd name="T68" fmla="*/ 69 w 214"/>
                <a:gd name="T69" fmla="*/ 226 h 230"/>
                <a:gd name="T70" fmla="*/ 79 w 214"/>
                <a:gd name="T71" fmla="*/ 225 h 230"/>
                <a:gd name="T72" fmla="*/ 90 w 214"/>
                <a:gd name="T73" fmla="*/ 225 h 230"/>
                <a:gd name="T74" fmla="*/ 99 w 214"/>
                <a:gd name="T75" fmla="*/ 230 h 230"/>
                <a:gd name="T76" fmla="*/ 100 w 214"/>
                <a:gd name="T77" fmla="*/ 230 h 230"/>
                <a:gd name="T78" fmla="*/ 125 w 214"/>
                <a:gd name="T79" fmla="*/ 215 h 230"/>
                <a:gd name="T80" fmla="*/ 147 w 214"/>
                <a:gd name="T81" fmla="*/ 204 h 230"/>
                <a:gd name="T82" fmla="*/ 157 w 214"/>
                <a:gd name="T83" fmla="*/ 197 h 230"/>
                <a:gd name="T84" fmla="*/ 159 w 214"/>
                <a:gd name="T85" fmla="*/ 175 h 230"/>
                <a:gd name="T86" fmla="*/ 179 w 214"/>
                <a:gd name="T87" fmla="*/ 159 h 230"/>
                <a:gd name="T88" fmla="*/ 214 w 214"/>
                <a:gd name="T89" fmla="*/ 133 h 230"/>
                <a:gd name="T90" fmla="*/ 213 w 214"/>
                <a:gd name="T91" fmla="*/ 132 h 230"/>
                <a:gd name="T92" fmla="*/ 197 w 214"/>
                <a:gd name="T93" fmla="*/ 123 h 230"/>
                <a:gd name="T94" fmla="*/ 193 w 214"/>
                <a:gd name="T95" fmla="*/ 11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4" h="230">
                  <a:moveTo>
                    <a:pt x="193" y="116"/>
                  </a:moveTo>
                  <a:cubicBezTo>
                    <a:pt x="185" y="116"/>
                    <a:pt x="178" y="117"/>
                    <a:pt x="175" y="117"/>
                  </a:cubicBezTo>
                  <a:cubicBezTo>
                    <a:pt x="174" y="117"/>
                    <a:pt x="173" y="116"/>
                    <a:pt x="172" y="114"/>
                  </a:cubicBezTo>
                  <a:cubicBezTo>
                    <a:pt x="171" y="113"/>
                    <a:pt x="170" y="111"/>
                    <a:pt x="169" y="109"/>
                  </a:cubicBezTo>
                  <a:cubicBezTo>
                    <a:pt x="168" y="105"/>
                    <a:pt x="167" y="102"/>
                    <a:pt x="167" y="102"/>
                  </a:cubicBezTo>
                  <a:cubicBezTo>
                    <a:pt x="167" y="82"/>
                    <a:pt x="167" y="82"/>
                    <a:pt x="167" y="82"/>
                  </a:cubicBezTo>
                  <a:cubicBezTo>
                    <a:pt x="175" y="45"/>
                    <a:pt x="175" y="45"/>
                    <a:pt x="175" y="45"/>
                  </a:cubicBezTo>
                  <a:cubicBezTo>
                    <a:pt x="177" y="25"/>
                    <a:pt x="177" y="25"/>
                    <a:pt x="177" y="25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0" y="13"/>
                    <a:pt x="134" y="11"/>
                    <a:pt x="128" y="9"/>
                  </a:cubicBezTo>
                  <a:cubicBezTo>
                    <a:pt x="122" y="7"/>
                    <a:pt x="115" y="6"/>
                    <a:pt x="112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36"/>
                    <a:pt x="81" y="38"/>
                    <a:pt x="78" y="40"/>
                  </a:cubicBezTo>
                  <a:cubicBezTo>
                    <a:pt x="76" y="42"/>
                    <a:pt x="73" y="44"/>
                    <a:pt x="70" y="45"/>
                  </a:cubicBezTo>
                  <a:cubicBezTo>
                    <a:pt x="69" y="46"/>
                    <a:pt x="68" y="47"/>
                    <a:pt x="68" y="48"/>
                  </a:cubicBezTo>
                  <a:cubicBezTo>
                    <a:pt x="69" y="49"/>
                    <a:pt x="70" y="50"/>
                    <a:pt x="71" y="51"/>
                  </a:cubicBezTo>
                  <a:cubicBezTo>
                    <a:pt x="73" y="53"/>
                    <a:pt x="75" y="55"/>
                    <a:pt x="75" y="55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111" y="89"/>
                    <a:pt x="111" y="89"/>
                    <a:pt x="111" y="89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3" y="198"/>
                    <a:pt x="3" y="198"/>
                    <a:pt x="3" y="198"/>
                  </a:cubicBezTo>
                  <a:cubicBezTo>
                    <a:pt x="36" y="225"/>
                    <a:pt x="36" y="225"/>
                    <a:pt x="36" y="225"/>
                  </a:cubicBezTo>
                  <a:cubicBezTo>
                    <a:pt x="49" y="227"/>
                    <a:pt x="49" y="227"/>
                    <a:pt x="49" y="227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79" y="225"/>
                    <a:pt x="79" y="225"/>
                    <a:pt x="79" y="225"/>
                  </a:cubicBezTo>
                  <a:cubicBezTo>
                    <a:pt x="90" y="225"/>
                    <a:pt x="90" y="225"/>
                    <a:pt x="90" y="225"/>
                  </a:cubicBezTo>
                  <a:cubicBezTo>
                    <a:pt x="99" y="230"/>
                    <a:pt x="99" y="230"/>
                    <a:pt x="99" y="230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25" y="215"/>
                    <a:pt x="125" y="215"/>
                    <a:pt x="125" y="215"/>
                  </a:cubicBezTo>
                  <a:cubicBezTo>
                    <a:pt x="147" y="204"/>
                    <a:pt x="147" y="204"/>
                    <a:pt x="147" y="204"/>
                  </a:cubicBezTo>
                  <a:cubicBezTo>
                    <a:pt x="157" y="197"/>
                    <a:pt x="157" y="197"/>
                    <a:pt x="157" y="197"/>
                  </a:cubicBezTo>
                  <a:cubicBezTo>
                    <a:pt x="159" y="175"/>
                    <a:pt x="159" y="175"/>
                    <a:pt x="159" y="175"/>
                  </a:cubicBezTo>
                  <a:cubicBezTo>
                    <a:pt x="179" y="159"/>
                    <a:pt x="179" y="159"/>
                    <a:pt x="179" y="159"/>
                  </a:cubicBezTo>
                  <a:cubicBezTo>
                    <a:pt x="214" y="133"/>
                    <a:pt x="214" y="133"/>
                    <a:pt x="214" y="133"/>
                  </a:cubicBezTo>
                  <a:cubicBezTo>
                    <a:pt x="214" y="133"/>
                    <a:pt x="213" y="132"/>
                    <a:pt x="213" y="132"/>
                  </a:cubicBezTo>
                  <a:cubicBezTo>
                    <a:pt x="213" y="132"/>
                    <a:pt x="201" y="126"/>
                    <a:pt x="197" y="123"/>
                  </a:cubicBezTo>
                  <a:cubicBezTo>
                    <a:pt x="195" y="121"/>
                    <a:pt x="194" y="119"/>
                    <a:pt x="193" y="11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4634">
              <a:extLst>
                <a:ext uri="{FF2B5EF4-FFF2-40B4-BE49-F238E27FC236}">
                  <a16:creationId xmlns:a16="http://schemas.microsoft.com/office/drawing/2014/main" id="{F3CAE22E-097A-625A-9D06-9E9FAE7EE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361" y="2405172"/>
              <a:ext cx="92699" cy="158913"/>
            </a:xfrm>
            <a:custGeom>
              <a:avLst/>
              <a:gdLst>
                <a:gd name="T0" fmla="*/ 62 w 92"/>
                <a:gd name="T1" fmla="*/ 0 h 152"/>
                <a:gd name="T2" fmla="*/ 47 w 92"/>
                <a:gd name="T3" fmla="*/ 9 h 152"/>
                <a:gd name="T4" fmla="*/ 33 w 92"/>
                <a:gd name="T5" fmla="*/ 31 h 152"/>
                <a:gd name="T6" fmla="*/ 19 w 92"/>
                <a:gd name="T7" fmla="*/ 33 h 152"/>
                <a:gd name="T8" fmla="*/ 15 w 92"/>
                <a:gd name="T9" fmla="*/ 35 h 152"/>
                <a:gd name="T10" fmla="*/ 10 w 92"/>
                <a:gd name="T11" fmla="*/ 60 h 152"/>
                <a:gd name="T12" fmla="*/ 8 w 92"/>
                <a:gd name="T13" fmla="*/ 80 h 152"/>
                <a:gd name="T14" fmla="*/ 0 w 92"/>
                <a:gd name="T15" fmla="*/ 117 h 152"/>
                <a:gd name="T16" fmla="*/ 0 w 92"/>
                <a:gd name="T17" fmla="*/ 137 h 152"/>
                <a:gd name="T18" fmla="*/ 2 w 92"/>
                <a:gd name="T19" fmla="*/ 144 h 152"/>
                <a:gd name="T20" fmla="*/ 5 w 92"/>
                <a:gd name="T21" fmla="*/ 149 h 152"/>
                <a:gd name="T22" fmla="*/ 8 w 92"/>
                <a:gd name="T23" fmla="*/ 152 h 152"/>
                <a:gd name="T24" fmla="*/ 26 w 92"/>
                <a:gd name="T25" fmla="*/ 151 h 152"/>
                <a:gd name="T26" fmla="*/ 25 w 92"/>
                <a:gd name="T27" fmla="*/ 143 h 152"/>
                <a:gd name="T28" fmla="*/ 31 w 92"/>
                <a:gd name="T29" fmla="*/ 134 h 152"/>
                <a:gd name="T30" fmla="*/ 43 w 92"/>
                <a:gd name="T31" fmla="*/ 123 h 152"/>
                <a:gd name="T32" fmla="*/ 50 w 92"/>
                <a:gd name="T33" fmla="*/ 102 h 152"/>
                <a:gd name="T34" fmla="*/ 60 w 92"/>
                <a:gd name="T35" fmla="*/ 84 h 152"/>
                <a:gd name="T36" fmla="*/ 61 w 92"/>
                <a:gd name="T37" fmla="*/ 69 h 152"/>
                <a:gd name="T38" fmla="*/ 60 w 92"/>
                <a:gd name="T39" fmla="*/ 54 h 152"/>
                <a:gd name="T40" fmla="*/ 73 w 92"/>
                <a:gd name="T41" fmla="*/ 41 h 152"/>
                <a:gd name="T42" fmla="*/ 85 w 92"/>
                <a:gd name="T43" fmla="*/ 25 h 152"/>
                <a:gd name="T44" fmla="*/ 92 w 92"/>
                <a:gd name="T45" fmla="*/ 16 h 152"/>
                <a:gd name="T46" fmla="*/ 62 w 92"/>
                <a:gd name="T4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152">
                  <a:moveTo>
                    <a:pt x="62" y="0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1" y="140"/>
                    <a:pt x="2" y="144"/>
                  </a:cubicBezTo>
                  <a:cubicBezTo>
                    <a:pt x="3" y="146"/>
                    <a:pt x="4" y="148"/>
                    <a:pt x="5" y="149"/>
                  </a:cubicBezTo>
                  <a:cubicBezTo>
                    <a:pt x="6" y="151"/>
                    <a:pt x="7" y="152"/>
                    <a:pt x="8" y="152"/>
                  </a:cubicBezTo>
                  <a:cubicBezTo>
                    <a:pt x="11" y="152"/>
                    <a:pt x="18" y="151"/>
                    <a:pt x="26" y="151"/>
                  </a:cubicBezTo>
                  <a:cubicBezTo>
                    <a:pt x="26" y="148"/>
                    <a:pt x="25" y="146"/>
                    <a:pt x="25" y="143"/>
                  </a:cubicBezTo>
                  <a:cubicBezTo>
                    <a:pt x="25" y="139"/>
                    <a:pt x="31" y="134"/>
                    <a:pt x="31" y="134"/>
                  </a:cubicBezTo>
                  <a:cubicBezTo>
                    <a:pt x="31" y="134"/>
                    <a:pt x="40" y="126"/>
                    <a:pt x="43" y="123"/>
                  </a:cubicBezTo>
                  <a:cubicBezTo>
                    <a:pt x="47" y="119"/>
                    <a:pt x="49" y="104"/>
                    <a:pt x="50" y="102"/>
                  </a:cubicBezTo>
                  <a:cubicBezTo>
                    <a:pt x="51" y="99"/>
                    <a:pt x="57" y="89"/>
                    <a:pt x="60" y="84"/>
                  </a:cubicBezTo>
                  <a:cubicBezTo>
                    <a:pt x="62" y="78"/>
                    <a:pt x="61" y="75"/>
                    <a:pt x="61" y="69"/>
                  </a:cubicBezTo>
                  <a:cubicBezTo>
                    <a:pt x="61" y="63"/>
                    <a:pt x="60" y="57"/>
                    <a:pt x="60" y="54"/>
                  </a:cubicBezTo>
                  <a:cubicBezTo>
                    <a:pt x="61" y="52"/>
                    <a:pt x="69" y="46"/>
                    <a:pt x="73" y="41"/>
                  </a:cubicBezTo>
                  <a:cubicBezTo>
                    <a:pt x="77" y="36"/>
                    <a:pt x="80" y="31"/>
                    <a:pt x="85" y="25"/>
                  </a:cubicBezTo>
                  <a:cubicBezTo>
                    <a:pt x="89" y="21"/>
                    <a:pt x="91" y="17"/>
                    <a:pt x="92" y="16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id="{F76BD580-52CC-06A7-EF83-30C6FDC5E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" y="1620254"/>
              <a:ext cx="1078298" cy="1023288"/>
            </a:xfrm>
            <a:custGeom>
              <a:avLst/>
              <a:gdLst>
                <a:gd name="connsiteX0" fmla="*/ 0 w 897141"/>
                <a:gd name="connsiteY0" fmla="*/ 0 h 851373"/>
                <a:gd name="connsiteX1" fmla="*/ 187481 w 897141"/>
                <a:gd name="connsiteY1" fmla="*/ 0 h 851373"/>
                <a:gd name="connsiteX2" fmla="*/ 190099 w 897141"/>
                <a:gd name="connsiteY2" fmla="*/ 3676 h 851373"/>
                <a:gd name="connsiteX3" fmla="*/ 196981 w 897141"/>
                <a:gd name="connsiteY3" fmla="*/ 9712 h 851373"/>
                <a:gd name="connsiteX4" fmla="*/ 200421 w 897141"/>
                <a:gd name="connsiteY4" fmla="*/ 15749 h 851373"/>
                <a:gd name="connsiteX5" fmla="*/ 201281 w 897141"/>
                <a:gd name="connsiteY5" fmla="*/ 19198 h 851373"/>
                <a:gd name="connsiteX6" fmla="*/ 206442 w 897141"/>
                <a:gd name="connsiteY6" fmla="*/ 37308 h 851373"/>
                <a:gd name="connsiteX7" fmla="*/ 208163 w 897141"/>
                <a:gd name="connsiteY7" fmla="*/ 45931 h 851373"/>
                <a:gd name="connsiteX8" fmla="*/ 209023 w 897141"/>
                <a:gd name="connsiteY8" fmla="*/ 54555 h 851373"/>
                <a:gd name="connsiteX9" fmla="*/ 211603 w 897141"/>
                <a:gd name="connsiteY9" fmla="*/ 64903 h 851373"/>
                <a:gd name="connsiteX10" fmla="*/ 214183 w 897141"/>
                <a:gd name="connsiteY10" fmla="*/ 73527 h 851373"/>
                <a:gd name="connsiteX11" fmla="*/ 218484 w 897141"/>
                <a:gd name="connsiteY11" fmla="*/ 82150 h 851373"/>
                <a:gd name="connsiteX12" fmla="*/ 225365 w 897141"/>
                <a:gd name="connsiteY12" fmla="*/ 91636 h 851373"/>
                <a:gd name="connsiteX13" fmla="*/ 233107 w 897141"/>
                <a:gd name="connsiteY13" fmla="*/ 95948 h 851373"/>
                <a:gd name="connsiteX14" fmla="*/ 241708 w 897141"/>
                <a:gd name="connsiteY14" fmla="*/ 101122 h 851373"/>
                <a:gd name="connsiteX15" fmla="*/ 250310 w 897141"/>
                <a:gd name="connsiteY15" fmla="*/ 105434 h 851373"/>
                <a:gd name="connsiteX16" fmla="*/ 257191 w 897141"/>
                <a:gd name="connsiteY16" fmla="*/ 106296 h 851373"/>
                <a:gd name="connsiteX17" fmla="*/ 276114 w 897141"/>
                <a:gd name="connsiteY17" fmla="*/ 104572 h 851373"/>
                <a:gd name="connsiteX18" fmla="*/ 279555 w 897141"/>
                <a:gd name="connsiteY18" fmla="*/ 103709 h 851373"/>
                <a:gd name="connsiteX19" fmla="*/ 281275 w 897141"/>
                <a:gd name="connsiteY19" fmla="*/ 101985 h 851373"/>
                <a:gd name="connsiteX20" fmla="*/ 284716 w 897141"/>
                <a:gd name="connsiteY20" fmla="*/ 95948 h 851373"/>
                <a:gd name="connsiteX21" fmla="*/ 290737 w 897141"/>
                <a:gd name="connsiteY21" fmla="*/ 82150 h 851373"/>
                <a:gd name="connsiteX22" fmla="*/ 295898 w 897141"/>
                <a:gd name="connsiteY22" fmla="*/ 74389 h 851373"/>
                <a:gd name="connsiteX23" fmla="*/ 314821 w 897141"/>
                <a:gd name="connsiteY23" fmla="*/ 70077 h 851373"/>
                <a:gd name="connsiteX24" fmla="*/ 338045 w 897141"/>
                <a:gd name="connsiteY24" fmla="*/ 70077 h 851373"/>
                <a:gd name="connsiteX25" fmla="*/ 350087 w 897141"/>
                <a:gd name="connsiteY25" fmla="*/ 70940 h 851373"/>
                <a:gd name="connsiteX26" fmla="*/ 357828 w 897141"/>
                <a:gd name="connsiteY26" fmla="*/ 76976 h 851373"/>
                <a:gd name="connsiteX27" fmla="*/ 368150 w 897141"/>
                <a:gd name="connsiteY27" fmla="*/ 91636 h 851373"/>
                <a:gd name="connsiteX28" fmla="*/ 378472 w 897141"/>
                <a:gd name="connsiteY28" fmla="*/ 108021 h 851373"/>
                <a:gd name="connsiteX29" fmla="*/ 381912 w 897141"/>
                <a:gd name="connsiteY29" fmla="*/ 120094 h 851373"/>
                <a:gd name="connsiteX30" fmla="*/ 382773 w 897141"/>
                <a:gd name="connsiteY30" fmla="*/ 138204 h 851373"/>
                <a:gd name="connsiteX31" fmla="*/ 385353 w 897141"/>
                <a:gd name="connsiteY31" fmla="*/ 153726 h 851373"/>
                <a:gd name="connsiteX32" fmla="*/ 393094 w 897141"/>
                <a:gd name="connsiteY32" fmla="*/ 164074 h 851373"/>
                <a:gd name="connsiteX33" fmla="*/ 399976 w 897141"/>
                <a:gd name="connsiteY33" fmla="*/ 171836 h 851373"/>
                <a:gd name="connsiteX34" fmla="*/ 403416 w 897141"/>
                <a:gd name="connsiteY34" fmla="*/ 176147 h 851373"/>
                <a:gd name="connsiteX35" fmla="*/ 404276 w 897141"/>
                <a:gd name="connsiteY35" fmla="*/ 178734 h 851373"/>
                <a:gd name="connsiteX36" fmla="*/ 405136 w 897141"/>
                <a:gd name="connsiteY36" fmla="*/ 186496 h 851373"/>
                <a:gd name="connsiteX37" fmla="*/ 401696 w 897141"/>
                <a:gd name="connsiteY37" fmla="*/ 200293 h 851373"/>
                <a:gd name="connsiteX38" fmla="*/ 401696 w 897141"/>
                <a:gd name="connsiteY38" fmla="*/ 213229 h 851373"/>
                <a:gd name="connsiteX39" fmla="*/ 402556 w 897141"/>
                <a:gd name="connsiteY39" fmla="*/ 227889 h 851373"/>
                <a:gd name="connsiteX40" fmla="*/ 409437 w 897141"/>
                <a:gd name="connsiteY40" fmla="*/ 239099 h 851373"/>
                <a:gd name="connsiteX41" fmla="*/ 415458 w 897141"/>
                <a:gd name="connsiteY41" fmla="*/ 244274 h 851373"/>
                <a:gd name="connsiteX42" fmla="*/ 421479 w 897141"/>
                <a:gd name="connsiteY42" fmla="*/ 251172 h 851373"/>
                <a:gd name="connsiteX43" fmla="*/ 423199 w 897141"/>
                <a:gd name="connsiteY43" fmla="*/ 252897 h 851373"/>
                <a:gd name="connsiteX44" fmla="*/ 424920 w 897141"/>
                <a:gd name="connsiteY44" fmla="*/ 253760 h 851373"/>
                <a:gd name="connsiteX45" fmla="*/ 430081 w 897141"/>
                <a:gd name="connsiteY45" fmla="*/ 254622 h 851373"/>
                <a:gd name="connsiteX46" fmla="*/ 442983 w 897141"/>
                <a:gd name="connsiteY46" fmla="*/ 257209 h 851373"/>
                <a:gd name="connsiteX47" fmla="*/ 452445 w 897141"/>
                <a:gd name="connsiteY47" fmla="*/ 259796 h 851373"/>
                <a:gd name="connsiteX48" fmla="*/ 465347 w 897141"/>
                <a:gd name="connsiteY48" fmla="*/ 267557 h 851373"/>
                <a:gd name="connsiteX49" fmla="*/ 475669 w 897141"/>
                <a:gd name="connsiteY49" fmla="*/ 276181 h 851373"/>
                <a:gd name="connsiteX50" fmla="*/ 472228 w 897141"/>
                <a:gd name="connsiteY50" fmla="*/ 283942 h 851373"/>
                <a:gd name="connsiteX51" fmla="*/ 463626 w 897141"/>
                <a:gd name="connsiteY51" fmla="*/ 299464 h 851373"/>
                <a:gd name="connsiteX52" fmla="*/ 455885 w 897141"/>
                <a:gd name="connsiteY52" fmla="*/ 321023 h 851373"/>
                <a:gd name="connsiteX53" fmla="*/ 452445 w 897141"/>
                <a:gd name="connsiteY53" fmla="*/ 332234 h 851373"/>
                <a:gd name="connsiteX54" fmla="*/ 448144 w 897141"/>
                <a:gd name="connsiteY54" fmla="*/ 341720 h 851373"/>
                <a:gd name="connsiteX55" fmla="*/ 439542 w 897141"/>
                <a:gd name="connsiteY55" fmla="*/ 358105 h 851373"/>
                <a:gd name="connsiteX56" fmla="*/ 434381 w 897141"/>
                <a:gd name="connsiteY56" fmla="*/ 381388 h 851373"/>
                <a:gd name="connsiteX57" fmla="*/ 433521 w 897141"/>
                <a:gd name="connsiteY57" fmla="*/ 406397 h 851373"/>
                <a:gd name="connsiteX58" fmla="*/ 429221 w 897141"/>
                <a:gd name="connsiteY58" fmla="*/ 426231 h 851373"/>
                <a:gd name="connsiteX59" fmla="*/ 430081 w 897141"/>
                <a:gd name="connsiteY59" fmla="*/ 456414 h 851373"/>
                <a:gd name="connsiteX60" fmla="*/ 434381 w 897141"/>
                <a:gd name="connsiteY60" fmla="*/ 469349 h 851373"/>
                <a:gd name="connsiteX61" fmla="*/ 434381 w 897141"/>
                <a:gd name="connsiteY61" fmla="*/ 488321 h 851373"/>
                <a:gd name="connsiteX62" fmla="*/ 431801 w 897141"/>
                <a:gd name="connsiteY62" fmla="*/ 502981 h 851373"/>
                <a:gd name="connsiteX63" fmla="*/ 430081 w 897141"/>
                <a:gd name="connsiteY63" fmla="*/ 519366 h 851373"/>
                <a:gd name="connsiteX64" fmla="*/ 433521 w 897141"/>
                <a:gd name="connsiteY64" fmla="*/ 535750 h 851373"/>
                <a:gd name="connsiteX65" fmla="*/ 441263 w 897141"/>
                <a:gd name="connsiteY65" fmla="*/ 558172 h 851373"/>
                <a:gd name="connsiteX66" fmla="*/ 449004 w 897141"/>
                <a:gd name="connsiteY66" fmla="*/ 572832 h 851373"/>
                <a:gd name="connsiteX67" fmla="*/ 455885 w 897141"/>
                <a:gd name="connsiteY67" fmla="*/ 590079 h 851373"/>
                <a:gd name="connsiteX68" fmla="*/ 460186 w 897141"/>
                <a:gd name="connsiteY68" fmla="*/ 606464 h 851373"/>
                <a:gd name="connsiteX69" fmla="*/ 471368 w 897141"/>
                <a:gd name="connsiteY69" fmla="*/ 618537 h 851373"/>
                <a:gd name="connsiteX70" fmla="*/ 489431 w 897141"/>
                <a:gd name="connsiteY70" fmla="*/ 634059 h 851373"/>
                <a:gd name="connsiteX71" fmla="*/ 499753 w 897141"/>
                <a:gd name="connsiteY71" fmla="*/ 636646 h 851373"/>
                <a:gd name="connsiteX72" fmla="*/ 509214 w 897141"/>
                <a:gd name="connsiteY72" fmla="*/ 638371 h 851373"/>
                <a:gd name="connsiteX73" fmla="*/ 516095 w 897141"/>
                <a:gd name="connsiteY73" fmla="*/ 642683 h 851373"/>
                <a:gd name="connsiteX74" fmla="*/ 527277 w 897141"/>
                <a:gd name="connsiteY74" fmla="*/ 653893 h 851373"/>
                <a:gd name="connsiteX75" fmla="*/ 535879 w 897141"/>
                <a:gd name="connsiteY75" fmla="*/ 659930 h 851373"/>
                <a:gd name="connsiteX76" fmla="*/ 542760 w 897141"/>
                <a:gd name="connsiteY76" fmla="*/ 663379 h 851373"/>
                <a:gd name="connsiteX77" fmla="*/ 554802 w 897141"/>
                <a:gd name="connsiteY77" fmla="*/ 661655 h 851373"/>
                <a:gd name="connsiteX78" fmla="*/ 568565 w 897141"/>
                <a:gd name="connsiteY78" fmla="*/ 657343 h 851373"/>
                <a:gd name="connsiteX79" fmla="*/ 574586 w 897141"/>
                <a:gd name="connsiteY79" fmla="*/ 652169 h 851373"/>
                <a:gd name="connsiteX80" fmla="*/ 585767 w 897141"/>
                <a:gd name="connsiteY80" fmla="*/ 650444 h 851373"/>
                <a:gd name="connsiteX81" fmla="*/ 632215 w 897141"/>
                <a:gd name="connsiteY81" fmla="*/ 649582 h 851373"/>
                <a:gd name="connsiteX82" fmla="*/ 642537 w 897141"/>
                <a:gd name="connsiteY82" fmla="*/ 651306 h 851373"/>
                <a:gd name="connsiteX83" fmla="*/ 656300 w 897141"/>
                <a:gd name="connsiteY83" fmla="*/ 651306 h 851373"/>
                <a:gd name="connsiteX84" fmla="*/ 669202 w 897141"/>
                <a:gd name="connsiteY84" fmla="*/ 650444 h 851373"/>
                <a:gd name="connsiteX85" fmla="*/ 684685 w 897141"/>
                <a:gd name="connsiteY85" fmla="*/ 648719 h 851373"/>
                <a:gd name="connsiteX86" fmla="*/ 694146 w 897141"/>
                <a:gd name="connsiteY86" fmla="*/ 645270 h 851373"/>
                <a:gd name="connsiteX87" fmla="*/ 703608 w 897141"/>
                <a:gd name="connsiteY87" fmla="*/ 634921 h 851373"/>
                <a:gd name="connsiteX88" fmla="*/ 711349 w 897141"/>
                <a:gd name="connsiteY88" fmla="*/ 626298 h 851373"/>
                <a:gd name="connsiteX89" fmla="*/ 713930 w 897141"/>
                <a:gd name="connsiteY89" fmla="*/ 609051 h 851373"/>
                <a:gd name="connsiteX90" fmla="*/ 720811 w 897141"/>
                <a:gd name="connsiteY90" fmla="*/ 594391 h 851373"/>
                <a:gd name="connsiteX91" fmla="*/ 726832 w 897141"/>
                <a:gd name="connsiteY91" fmla="*/ 585767 h 851373"/>
                <a:gd name="connsiteX92" fmla="*/ 732853 w 897141"/>
                <a:gd name="connsiteY92" fmla="*/ 568520 h 851373"/>
                <a:gd name="connsiteX93" fmla="*/ 737154 w 897141"/>
                <a:gd name="connsiteY93" fmla="*/ 546099 h 851373"/>
                <a:gd name="connsiteX94" fmla="*/ 738874 w 897141"/>
                <a:gd name="connsiteY94" fmla="*/ 537475 h 851373"/>
                <a:gd name="connsiteX95" fmla="*/ 739734 w 897141"/>
                <a:gd name="connsiteY95" fmla="*/ 527127 h 851373"/>
                <a:gd name="connsiteX96" fmla="*/ 752636 w 897141"/>
                <a:gd name="connsiteY96" fmla="*/ 515054 h 851373"/>
                <a:gd name="connsiteX97" fmla="*/ 766399 w 897141"/>
                <a:gd name="connsiteY97" fmla="*/ 508155 h 851373"/>
                <a:gd name="connsiteX98" fmla="*/ 785322 w 897141"/>
                <a:gd name="connsiteY98" fmla="*/ 504706 h 851373"/>
                <a:gd name="connsiteX99" fmla="*/ 802525 w 897141"/>
                <a:gd name="connsiteY99" fmla="*/ 501256 h 851373"/>
                <a:gd name="connsiteX100" fmla="*/ 816287 w 897141"/>
                <a:gd name="connsiteY100" fmla="*/ 493495 h 851373"/>
                <a:gd name="connsiteX101" fmla="*/ 837791 w 897141"/>
                <a:gd name="connsiteY101" fmla="*/ 490045 h 851373"/>
                <a:gd name="connsiteX102" fmla="*/ 854994 w 897141"/>
                <a:gd name="connsiteY102" fmla="*/ 495220 h 851373"/>
                <a:gd name="connsiteX103" fmla="*/ 864456 w 897141"/>
                <a:gd name="connsiteY103" fmla="*/ 495220 h 851373"/>
                <a:gd name="connsiteX104" fmla="*/ 875637 w 897141"/>
                <a:gd name="connsiteY104" fmla="*/ 493495 h 851373"/>
                <a:gd name="connsiteX105" fmla="*/ 887679 w 897141"/>
                <a:gd name="connsiteY105" fmla="*/ 493495 h 851373"/>
                <a:gd name="connsiteX106" fmla="*/ 891980 w 897141"/>
                <a:gd name="connsiteY106" fmla="*/ 496944 h 851373"/>
                <a:gd name="connsiteX107" fmla="*/ 897141 w 897141"/>
                <a:gd name="connsiteY107" fmla="*/ 503843 h 851373"/>
                <a:gd name="connsiteX108" fmla="*/ 897141 w 897141"/>
                <a:gd name="connsiteY108" fmla="*/ 509880 h 851373"/>
                <a:gd name="connsiteX109" fmla="*/ 894561 w 897141"/>
                <a:gd name="connsiteY109" fmla="*/ 516779 h 851373"/>
                <a:gd name="connsiteX110" fmla="*/ 890260 w 897141"/>
                <a:gd name="connsiteY110" fmla="*/ 526264 h 851373"/>
                <a:gd name="connsiteX111" fmla="*/ 882519 w 897141"/>
                <a:gd name="connsiteY111" fmla="*/ 534026 h 851373"/>
                <a:gd name="connsiteX112" fmla="*/ 874777 w 897141"/>
                <a:gd name="connsiteY112" fmla="*/ 544374 h 851373"/>
                <a:gd name="connsiteX113" fmla="*/ 873057 w 897141"/>
                <a:gd name="connsiteY113" fmla="*/ 553860 h 851373"/>
                <a:gd name="connsiteX114" fmla="*/ 872197 w 897141"/>
                <a:gd name="connsiteY114" fmla="*/ 570245 h 851373"/>
                <a:gd name="connsiteX115" fmla="*/ 871337 w 897141"/>
                <a:gd name="connsiteY115" fmla="*/ 583180 h 851373"/>
                <a:gd name="connsiteX116" fmla="*/ 862735 w 897141"/>
                <a:gd name="connsiteY116" fmla="*/ 605601 h 851373"/>
                <a:gd name="connsiteX117" fmla="*/ 856714 w 897141"/>
                <a:gd name="connsiteY117" fmla="*/ 615087 h 851373"/>
                <a:gd name="connsiteX118" fmla="*/ 852413 w 897141"/>
                <a:gd name="connsiteY118" fmla="*/ 626298 h 851373"/>
                <a:gd name="connsiteX119" fmla="*/ 849833 w 897141"/>
                <a:gd name="connsiteY119" fmla="*/ 639233 h 851373"/>
                <a:gd name="connsiteX120" fmla="*/ 845532 w 897141"/>
                <a:gd name="connsiteY120" fmla="*/ 651306 h 851373"/>
                <a:gd name="connsiteX121" fmla="*/ 836931 w 897141"/>
                <a:gd name="connsiteY121" fmla="*/ 663379 h 851373"/>
                <a:gd name="connsiteX122" fmla="*/ 836071 w 897141"/>
                <a:gd name="connsiteY122" fmla="*/ 665966 h 851373"/>
                <a:gd name="connsiteX123" fmla="*/ 810266 w 897141"/>
                <a:gd name="connsiteY123" fmla="*/ 652169 h 851373"/>
                <a:gd name="connsiteX124" fmla="*/ 797364 w 897141"/>
                <a:gd name="connsiteY124" fmla="*/ 659930 h 851373"/>
                <a:gd name="connsiteX125" fmla="*/ 785322 w 897141"/>
                <a:gd name="connsiteY125" fmla="*/ 678902 h 851373"/>
                <a:gd name="connsiteX126" fmla="*/ 773280 w 897141"/>
                <a:gd name="connsiteY126" fmla="*/ 680626 h 851373"/>
                <a:gd name="connsiteX127" fmla="*/ 756937 w 897141"/>
                <a:gd name="connsiteY127" fmla="*/ 690975 h 851373"/>
                <a:gd name="connsiteX128" fmla="*/ 733713 w 897141"/>
                <a:gd name="connsiteY128" fmla="*/ 693562 h 851373"/>
                <a:gd name="connsiteX129" fmla="*/ 723391 w 897141"/>
                <a:gd name="connsiteY129" fmla="*/ 690112 h 851373"/>
                <a:gd name="connsiteX130" fmla="*/ 709629 w 897141"/>
                <a:gd name="connsiteY130" fmla="*/ 687525 h 851373"/>
                <a:gd name="connsiteX131" fmla="*/ 689845 w 897141"/>
                <a:gd name="connsiteY131" fmla="*/ 687525 h 851373"/>
                <a:gd name="connsiteX132" fmla="*/ 686405 w 897141"/>
                <a:gd name="connsiteY132" fmla="*/ 697011 h 851373"/>
                <a:gd name="connsiteX133" fmla="*/ 683824 w 897141"/>
                <a:gd name="connsiteY133" fmla="*/ 713396 h 851373"/>
                <a:gd name="connsiteX134" fmla="*/ 680384 w 897141"/>
                <a:gd name="connsiteY134" fmla="*/ 716845 h 851373"/>
                <a:gd name="connsiteX135" fmla="*/ 673503 w 897141"/>
                <a:gd name="connsiteY135" fmla="*/ 721157 h 851373"/>
                <a:gd name="connsiteX136" fmla="*/ 671782 w 897141"/>
                <a:gd name="connsiteY136" fmla="*/ 723744 h 851373"/>
                <a:gd name="connsiteX137" fmla="*/ 674363 w 897141"/>
                <a:gd name="connsiteY137" fmla="*/ 726331 h 851373"/>
                <a:gd name="connsiteX138" fmla="*/ 677803 w 897141"/>
                <a:gd name="connsiteY138" fmla="*/ 729781 h 851373"/>
                <a:gd name="connsiteX139" fmla="*/ 696727 w 897141"/>
                <a:gd name="connsiteY139" fmla="*/ 747890 h 851373"/>
                <a:gd name="connsiteX140" fmla="*/ 708769 w 897141"/>
                <a:gd name="connsiteY140" fmla="*/ 759101 h 851373"/>
                <a:gd name="connsiteX141" fmla="*/ 701888 w 897141"/>
                <a:gd name="connsiteY141" fmla="*/ 773761 h 851373"/>
                <a:gd name="connsiteX142" fmla="*/ 686405 w 897141"/>
                <a:gd name="connsiteY142" fmla="*/ 780660 h 851373"/>
                <a:gd name="connsiteX143" fmla="*/ 661461 w 897141"/>
                <a:gd name="connsiteY143" fmla="*/ 777210 h 851373"/>
                <a:gd name="connsiteX144" fmla="*/ 644258 w 897141"/>
                <a:gd name="connsiteY144" fmla="*/ 781522 h 851373"/>
                <a:gd name="connsiteX145" fmla="*/ 639097 w 897141"/>
                <a:gd name="connsiteY145" fmla="*/ 791008 h 851373"/>
                <a:gd name="connsiteX146" fmla="*/ 628775 w 897141"/>
                <a:gd name="connsiteY146" fmla="*/ 810842 h 851373"/>
                <a:gd name="connsiteX147" fmla="*/ 621894 w 897141"/>
                <a:gd name="connsiteY147" fmla="*/ 835851 h 851373"/>
                <a:gd name="connsiteX148" fmla="*/ 613292 w 897141"/>
                <a:gd name="connsiteY148" fmla="*/ 851373 h 851373"/>
                <a:gd name="connsiteX149" fmla="*/ 599530 w 897141"/>
                <a:gd name="connsiteY149" fmla="*/ 841025 h 851373"/>
                <a:gd name="connsiteX150" fmla="*/ 590928 w 897141"/>
                <a:gd name="connsiteY150" fmla="*/ 826365 h 851373"/>
                <a:gd name="connsiteX151" fmla="*/ 578026 w 897141"/>
                <a:gd name="connsiteY151" fmla="*/ 812567 h 851373"/>
                <a:gd name="connsiteX152" fmla="*/ 565984 w 897141"/>
                <a:gd name="connsiteY152" fmla="*/ 802219 h 851373"/>
                <a:gd name="connsiteX153" fmla="*/ 552222 w 897141"/>
                <a:gd name="connsiteY153" fmla="*/ 788421 h 851373"/>
                <a:gd name="connsiteX154" fmla="*/ 542760 w 897141"/>
                <a:gd name="connsiteY154" fmla="*/ 778935 h 851373"/>
                <a:gd name="connsiteX155" fmla="*/ 526417 w 897141"/>
                <a:gd name="connsiteY155" fmla="*/ 772036 h 851373"/>
                <a:gd name="connsiteX156" fmla="*/ 513515 w 897141"/>
                <a:gd name="connsiteY156" fmla="*/ 772036 h 851373"/>
                <a:gd name="connsiteX157" fmla="*/ 492872 w 897141"/>
                <a:gd name="connsiteY157" fmla="*/ 774623 h 851373"/>
                <a:gd name="connsiteX158" fmla="*/ 479969 w 897141"/>
                <a:gd name="connsiteY158" fmla="*/ 778935 h 851373"/>
                <a:gd name="connsiteX159" fmla="*/ 458466 w 897141"/>
                <a:gd name="connsiteY159" fmla="*/ 786696 h 851373"/>
                <a:gd name="connsiteX160" fmla="*/ 443843 w 897141"/>
                <a:gd name="connsiteY160" fmla="*/ 787559 h 851373"/>
                <a:gd name="connsiteX161" fmla="*/ 417178 w 897141"/>
                <a:gd name="connsiteY161" fmla="*/ 787559 h 851373"/>
                <a:gd name="connsiteX162" fmla="*/ 401696 w 897141"/>
                <a:gd name="connsiteY162" fmla="*/ 784109 h 851373"/>
                <a:gd name="connsiteX163" fmla="*/ 387073 w 897141"/>
                <a:gd name="connsiteY163" fmla="*/ 780660 h 851373"/>
                <a:gd name="connsiteX164" fmla="*/ 337185 w 897141"/>
                <a:gd name="connsiteY164" fmla="*/ 757376 h 851373"/>
                <a:gd name="connsiteX165" fmla="*/ 303639 w 897141"/>
                <a:gd name="connsiteY165" fmla="*/ 744441 h 851373"/>
                <a:gd name="connsiteX166" fmla="*/ 264072 w 897141"/>
                <a:gd name="connsiteY166" fmla="*/ 728918 h 851373"/>
                <a:gd name="connsiteX167" fmla="*/ 239988 w 897141"/>
                <a:gd name="connsiteY167" fmla="*/ 714258 h 851373"/>
                <a:gd name="connsiteX168" fmla="*/ 221065 w 897141"/>
                <a:gd name="connsiteY168" fmla="*/ 704772 h 851373"/>
                <a:gd name="connsiteX169" fmla="*/ 215044 w 897141"/>
                <a:gd name="connsiteY169" fmla="*/ 694424 h 851373"/>
                <a:gd name="connsiteX170" fmla="*/ 204722 w 897141"/>
                <a:gd name="connsiteY170" fmla="*/ 682351 h 851373"/>
                <a:gd name="connsiteX171" fmla="*/ 196981 w 897141"/>
                <a:gd name="connsiteY171" fmla="*/ 676315 h 851373"/>
                <a:gd name="connsiteX172" fmla="*/ 175477 w 897141"/>
                <a:gd name="connsiteY172" fmla="*/ 672865 h 851373"/>
                <a:gd name="connsiteX173" fmla="*/ 166875 w 897141"/>
                <a:gd name="connsiteY173" fmla="*/ 670278 h 851373"/>
                <a:gd name="connsiteX174" fmla="*/ 159134 w 897141"/>
                <a:gd name="connsiteY174" fmla="*/ 664242 h 851373"/>
                <a:gd name="connsiteX175" fmla="*/ 145372 w 897141"/>
                <a:gd name="connsiteY175" fmla="*/ 658205 h 851373"/>
                <a:gd name="connsiteX176" fmla="*/ 133330 w 897141"/>
                <a:gd name="connsiteY176" fmla="*/ 645270 h 851373"/>
                <a:gd name="connsiteX177" fmla="*/ 126448 w 897141"/>
                <a:gd name="connsiteY177" fmla="*/ 633197 h 851373"/>
                <a:gd name="connsiteX178" fmla="*/ 119567 w 897141"/>
                <a:gd name="connsiteY178" fmla="*/ 626298 h 851373"/>
                <a:gd name="connsiteX179" fmla="*/ 106665 w 897141"/>
                <a:gd name="connsiteY179" fmla="*/ 619399 h 851373"/>
                <a:gd name="connsiteX180" fmla="*/ 90322 w 897141"/>
                <a:gd name="connsiteY180" fmla="*/ 616812 h 851373"/>
                <a:gd name="connsiteX181" fmla="*/ 79140 w 897141"/>
                <a:gd name="connsiteY181" fmla="*/ 609913 h 851373"/>
                <a:gd name="connsiteX182" fmla="*/ 70539 w 897141"/>
                <a:gd name="connsiteY182" fmla="*/ 593528 h 851373"/>
                <a:gd name="connsiteX183" fmla="*/ 66238 w 897141"/>
                <a:gd name="connsiteY183" fmla="*/ 575419 h 851373"/>
                <a:gd name="connsiteX184" fmla="*/ 62797 w 897141"/>
                <a:gd name="connsiteY184" fmla="*/ 559034 h 851373"/>
                <a:gd name="connsiteX185" fmla="*/ 63658 w 897141"/>
                <a:gd name="connsiteY185" fmla="*/ 542649 h 851373"/>
                <a:gd name="connsiteX186" fmla="*/ 68819 w 897141"/>
                <a:gd name="connsiteY186" fmla="*/ 534026 h 851373"/>
                <a:gd name="connsiteX187" fmla="*/ 77420 w 897141"/>
                <a:gd name="connsiteY187" fmla="*/ 523677 h 851373"/>
                <a:gd name="connsiteX188" fmla="*/ 82581 w 897141"/>
                <a:gd name="connsiteY188" fmla="*/ 512467 h 851373"/>
                <a:gd name="connsiteX189" fmla="*/ 80000 w 897141"/>
                <a:gd name="connsiteY189" fmla="*/ 499531 h 851373"/>
                <a:gd name="connsiteX190" fmla="*/ 78280 w 897141"/>
                <a:gd name="connsiteY190" fmla="*/ 487458 h 851373"/>
                <a:gd name="connsiteX191" fmla="*/ 78280 w 897141"/>
                <a:gd name="connsiteY191" fmla="*/ 467624 h 851373"/>
                <a:gd name="connsiteX192" fmla="*/ 75700 w 897141"/>
                <a:gd name="connsiteY192" fmla="*/ 454689 h 851373"/>
                <a:gd name="connsiteX193" fmla="*/ 64518 w 897141"/>
                <a:gd name="connsiteY193" fmla="*/ 443478 h 851373"/>
                <a:gd name="connsiteX194" fmla="*/ 57637 w 897141"/>
                <a:gd name="connsiteY194" fmla="*/ 424506 h 851373"/>
                <a:gd name="connsiteX195" fmla="*/ 47315 w 897141"/>
                <a:gd name="connsiteY195" fmla="*/ 411571 h 851373"/>
                <a:gd name="connsiteX196" fmla="*/ 41294 w 897141"/>
                <a:gd name="connsiteY196" fmla="*/ 393461 h 851373"/>
                <a:gd name="connsiteX197" fmla="*/ 32692 w 897141"/>
                <a:gd name="connsiteY197" fmla="*/ 377939 h 851373"/>
                <a:gd name="connsiteX198" fmla="*/ 24091 w 897141"/>
                <a:gd name="connsiteY198" fmla="*/ 365004 h 851373"/>
                <a:gd name="connsiteX199" fmla="*/ 19790 w 897141"/>
                <a:gd name="connsiteY199" fmla="*/ 355518 h 851373"/>
                <a:gd name="connsiteX200" fmla="*/ 6028 w 897141"/>
                <a:gd name="connsiteY200" fmla="*/ 334821 h 851373"/>
                <a:gd name="connsiteX201" fmla="*/ 0 w 897141"/>
                <a:gd name="connsiteY201" fmla="*/ 330445 h 85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897141" h="851373">
                  <a:moveTo>
                    <a:pt x="0" y="0"/>
                  </a:moveTo>
                  <a:lnTo>
                    <a:pt x="187481" y="0"/>
                  </a:lnTo>
                  <a:lnTo>
                    <a:pt x="190099" y="3676"/>
                  </a:lnTo>
                  <a:cubicBezTo>
                    <a:pt x="191820" y="5401"/>
                    <a:pt x="194400" y="7125"/>
                    <a:pt x="196981" y="9712"/>
                  </a:cubicBezTo>
                  <a:cubicBezTo>
                    <a:pt x="198701" y="11437"/>
                    <a:pt x="199561" y="14024"/>
                    <a:pt x="200421" y="15749"/>
                  </a:cubicBezTo>
                  <a:cubicBezTo>
                    <a:pt x="201281" y="18336"/>
                    <a:pt x="201281" y="19198"/>
                    <a:pt x="201281" y="19198"/>
                  </a:cubicBezTo>
                  <a:cubicBezTo>
                    <a:pt x="201281" y="19198"/>
                    <a:pt x="205582" y="33858"/>
                    <a:pt x="206442" y="37308"/>
                  </a:cubicBezTo>
                  <a:cubicBezTo>
                    <a:pt x="206442" y="39033"/>
                    <a:pt x="207302" y="42482"/>
                    <a:pt x="208163" y="45931"/>
                  </a:cubicBezTo>
                  <a:cubicBezTo>
                    <a:pt x="209023" y="49381"/>
                    <a:pt x="209023" y="52830"/>
                    <a:pt x="209023" y="54555"/>
                  </a:cubicBezTo>
                  <a:cubicBezTo>
                    <a:pt x="209023" y="56280"/>
                    <a:pt x="209883" y="60592"/>
                    <a:pt x="211603" y="64903"/>
                  </a:cubicBezTo>
                  <a:cubicBezTo>
                    <a:pt x="212463" y="70077"/>
                    <a:pt x="214183" y="73527"/>
                    <a:pt x="214183" y="73527"/>
                  </a:cubicBezTo>
                  <a:cubicBezTo>
                    <a:pt x="214183" y="73527"/>
                    <a:pt x="215904" y="77839"/>
                    <a:pt x="218484" y="82150"/>
                  </a:cubicBezTo>
                  <a:cubicBezTo>
                    <a:pt x="221065" y="86462"/>
                    <a:pt x="223645" y="90774"/>
                    <a:pt x="225365" y="91636"/>
                  </a:cubicBezTo>
                  <a:cubicBezTo>
                    <a:pt x="226226" y="92499"/>
                    <a:pt x="229666" y="94223"/>
                    <a:pt x="233107" y="95948"/>
                  </a:cubicBezTo>
                  <a:cubicBezTo>
                    <a:pt x="236547" y="97673"/>
                    <a:pt x="239988" y="99398"/>
                    <a:pt x="241708" y="101122"/>
                  </a:cubicBezTo>
                  <a:cubicBezTo>
                    <a:pt x="243429" y="102847"/>
                    <a:pt x="246869" y="104572"/>
                    <a:pt x="250310" y="105434"/>
                  </a:cubicBezTo>
                  <a:cubicBezTo>
                    <a:pt x="252890" y="105434"/>
                    <a:pt x="256331" y="106296"/>
                    <a:pt x="257191" y="106296"/>
                  </a:cubicBezTo>
                  <a:cubicBezTo>
                    <a:pt x="259771" y="106296"/>
                    <a:pt x="270953" y="104572"/>
                    <a:pt x="276114" y="104572"/>
                  </a:cubicBezTo>
                  <a:cubicBezTo>
                    <a:pt x="277834" y="104572"/>
                    <a:pt x="278695" y="104572"/>
                    <a:pt x="279555" y="103709"/>
                  </a:cubicBezTo>
                  <a:cubicBezTo>
                    <a:pt x="280415" y="103709"/>
                    <a:pt x="280415" y="102847"/>
                    <a:pt x="281275" y="101985"/>
                  </a:cubicBezTo>
                  <a:cubicBezTo>
                    <a:pt x="282135" y="99398"/>
                    <a:pt x="282995" y="97673"/>
                    <a:pt x="284716" y="95948"/>
                  </a:cubicBezTo>
                  <a:cubicBezTo>
                    <a:pt x="286436" y="91636"/>
                    <a:pt x="290737" y="82150"/>
                    <a:pt x="290737" y="82150"/>
                  </a:cubicBezTo>
                  <a:cubicBezTo>
                    <a:pt x="290737" y="82150"/>
                    <a:pt x="290737" y="82150"/>
                    <a:pt x="295898" y="74389"/>
                  </a:cubicBezTo>
                  <a:cubicBezTo>
                    <a:pt x="295898" y="74389"/>
                    <a:pt x="295898" y="74389"/>
                    <a:pt x="314821" y="70077"/>
                  </a:cubicBezTo>
                  <a:cubicBezTo>
                    <a:pt x="314821" y="70077"/>
                    <a:pt x="314821" y="70077"/>
                    <a:pt x="338045" y="70077"/>
                  </a:cubicBezTo>
                  <a:cubicBezTo>
                    <a:pt x="338045" y="70077"/>
                    <a:pt x="338045" y="70077"/>
                    <a:pt x="350087" y="70940"/>
                  </a:cubicBezTo>
                  <a:cubicBezTo>
                    <a:pt x="350087" y="70940"/>
                    <a:pt x="350087" y="70940"/>
                    <a:pt x="357828" y="76976"/>
                  </a:cubicBezTo>
                  <a:cubicBezTo>
                    <a:pt x="357828" y="76976"/>
                    <a:pt x="366430" y="88187"/>
                    <a:pt x="368150" y="91636"/>
                  </a:cubicBezTo>
                  <a:cubicBezTo>
                    <a:pt x="369870" y="95086"/>
                    <a:pt x="378472" y="108021"/>
                    <a:pt x="378472" y="108021"/>
                  </a:cubicBezTo>
                  <a:cubicBezTo>
                    <a:pt x="378472" y="108021"/>
                    <a:pt x="378472" y="108021"/>
                    <a:pt x="381912" y="120094"/>
                  </a:cubicBezTo>
                  <a:cubicBezTo>
                    <a:pt x="381912" y="120094"/>
                    <a:pt x="382773" y="134754"/>
                    <a:pt x="382773" y="138204"/>
                  </a:cubicBezTo>
                  <a:cubicBezTo>
                    <a:pt x="382773" y="142515"/>
                    <a:pt x="385353" y="153726"/>
                    <a:pt x="385353" y="153726"/>
                  </a:cubicBezTo>
                  <a:cubicBezTo>
                    <a:pt x="385353" y="153726"/>
                    <a:pt x="390514" y="161487"/>
                    <a:pt x="393094" y="164074"/>
                  </a:cubicBezTo>
                  <a:cubicBezTo>
                    <a:pt x="394815" y="166661"/>
                    <a:pt x="398255" y="170111"/>
                    <a:pt x="399976" y="171836"/>
                  </a:cubicBezTo>
                  <a:cubicBezTo>
                    <a:pt x="401696" y="172698"/>
                    <a:pt x="402556" y="174423"/>
                    <a:pt x="403416" y="176147"/>
                  </a:cubicBezTo>
                  <a:cubicBezTo>
                    <a:pt x="403416" y="177010"/>
                    <a:pt x="404276" y="178734"/>
                    <a:pt x="404276" y="178734"/>
                  </a:cubicBezTo>
                  <a:cubicBezTo>
                    <a:pt x="404276" y="178734"/>
                    <a:pt x="404276" y="178734"/>
                    <a:pt x="405136" y="186496"/>
                  </a:cubicBezTo>
                  <a:cubicBezTo>
                    <a:pt x="405136" y="186496"/>
                    <a:pt x="405136" y="186496"/>
                    <a:pt x="401696" y="200293"/>
                  </a:cubicBezTo>
                  <a:cubicBezTo>
                    <a:pt x="401696" y="200293"/>
                    <a:pt x="401696" y="200293"/>
                    <a:pt x="401696" y="213229"/>
                  </a:cubicBezTo>
                  <a:cubicBezTo>
                    <a:pt x="401696" y="213229"/>
                    <a:pt x="401696" y="213229"/>
                    <a:pt x="402556" y="227889"/>
                  </a:cubicBezTo>
                  <a:cubicBezTo>
                    <a:pt x="402556" y="227889"/>
                    <a:pt x="402556" y="227889"/>
                    <a:pt x="409437" y="239099"/>
                  </a:cubicBezTo>
                  <a:cubicBezTo>
                    <a:pt x="409437" y="239099"/>
                    <a:pt x="412018" y="241687"/>
                    <a:pt x="415458" y="244274"/>
                  </a:cubicBezTo>
                  <a:cubicBezTo>
                    <a:pt x="418039" y="246861"/>
                    <a:pt x="420619" y="249448"/>
                    <a:pt x="421479" y="251172"/>
                  </a:cubicBezTo>
                  <a:cubicBezTo>
                    <a:pt x="421479" y="252035"/>
                    <a:pt x="422339" y="252897"/>
                    <a:pt x="423199" y="252897"/>
                  </a:cubicBezTo>
                  <a:cubicBezTo>
                    <a:pt x="424060" y="252897"/>
                    <a:pt x="424060" y="253760"/>
                    <a:pt x="424920" y="253760"/>
                  </a:cubicBezTo>
                  <a:cubicBezTo>
                    <a:pt x="426640" y="253760"/>
                    <a:pt x="428360" y="254622"/>
                    <a:pt x="430081" y="254622"/>
                  </a:cubicBezTo>
                  <a:cubicBezTo>
                    <a:pt x="431801" y="256347"/>
                    <a:pt x="442983" y="257209"/>
                    <a:pt x="442983" y="257209"/>
                  </a:cubicBezTo>
                  <a:cubicBezTo>
                    <a:pt x="442983" y="257209"/>
                    <a:pt x="442983" y="257209"/>
                    <a:pt x="452445" y="259796"/>
                  </a:cubicBezTo>
                  <a:cubicBezTo>
                    <a:pt x="452445" y="259796"/>
                    <a:pt x="452445" y="259796"/>
                    <a:pt x="465347" y="267557"/>
                  </a:cubicBezTo>
                  <a:cubicBezTo>
                    <a:pt x="465347" y="267557"/>
                    <a:pt x="465347" y="267557"/>
                    <a:pt x="475669" y="276181"/>
                  </a:cubicBezTo>
                  <a:cubicBezTo>
                    <a:pt x="473948" y="279630"/>
                    <a:pt x="472228" y="283942"/>
                    <a:pt x="472228" y="283942"/>
                  </a:cubicBezTo>
                  <a:cubicBezTo>
                    <a:pt x="472228" y="283942"/>
                    <a:pt x="465347" y="297740"/>
                    <a:pt x="463626" y="299464"/>
                  </a:cubicBezTo>
                  <a:cubicBezTo>
                    <a:pt x="461906" y="302052"/>
                    <a:pt x="455885" y="321023"/>
                    <a:pt x="455885" y="321023"/>
                  </a:cubicBezTo>
                  <a:cubicBezTo>
                    <a:pt x="455885" y="321023"/>
                    <a:pt x="455885" y="321023"/>
                    <a:pt x="452445" y="332234"/>
                  </a:cubicBezTo>
                  <a:cubicBezTo>
                    <a:pt x="452445" y="332234"/>
                    <a:pt x="450724" y="336546"/>
                    <a:pt x="448144" y="341720"/>
                  </a:cubicBezTo>
                  <a:cubicBezTo>
                    <a:pt x="444703" y="346894"/>
                    <a:pt x="442123" y="353793"/>
                    <a:pt x="439542" y="358105"/>
                  </a:cubicBezTo>
                  <a:cubicBezTo>
                    <a:pt x="436102" y="362417"/>
                    <a:pt x="434381" y="375352"/>
                    <a:pt x="434381" y="381388"/>
                  </a:cubicBezTo>
                  <a:cubicBezTo>
                    <a:pt x="434381" y="387425"/>
                    <a:pt x="433521" y="406397"/>
                    <a:pt x="433521" y="406397"/>
                  </a:cubicBezTo>
                  <a:cubicBezTo>
                    <a:pt x="433521" y="406397"/>
                    <a:pt x="430081" y="421057"/>
                    <a:pt x="429221" y="426231"/>
                  </a:cubicBezTo>
                  <a:cubicBezTo>
                    <a:pt x="428360" y="430543"/>
                    <a:pt x="430081" y="456414"/>
                    <a:pt x="430081" y="456414"/>
                  </a:cubicBezTo>
                  <a:cubicBezTo>
                    <a:pt x="430081" y="456414"/>
                    <a:pt x="434381" y="467624"/>
                    <a:pt x="434381" y="469349"/>
                  </a:cubicBezTo>
                  <a:cubicBezTo>
                    <a:pt x="434381" y="469349"/>
                    <a:pt x="434381" y="469349"/>
                    <a:pt x="434381" y="488321"/>
                  </a:cubicBezTo>
                  <a:cubicBezTo>
                    <a:pt x="434381" y="488321"/>
                    <a:pt x="431801" y="497807"/>
                    <a:pt x="431801" y="502981"/>
                  </a:cubicBezTo>
                  <a:cubicBezTo>
                    <a:pt x="430941" y="508155"/>
                    <a:pt x="430081" y="512467"/>
                    <a:pt x="430081" y="519366"/>
                  </a:cubicBezTo>
                  <a:cubicBezTo>
                    <a:pt x="430081" y="525402"/>
                    <a:pt x="431801" y="530576"/>
                    <a:pt x="433521" y="535750"/>
                  </a:cubicBezTo>
                  <a:cubicBezTo>
                    <a:pt x="435242" y="540925"/>
                    <a:pt x="439542" y="555585"/>
                    <a:pt x="441263" y="558172"/>
                  </a:cubicBezTo>
                  <a:cubicBezTo>
                    <a:pt x="442983" y="560759"/>
                    <a:pt x="448144" y="568520"/>
                    <a:pt x="449004" y="572832"/>
                  </a:cubicBezTo>
                  <a:cubicBezTo>
                    <a:pt x="450724" y="577144"/>
                    <a:pt x="455025" y="587492"/>
                    <a:pt x="455885" y="590079"/>
                  </a:cubicBezTo>
                  <a:cubicBezTo>
                    <a:pt x="455885" y="592666"/>
                    <a:pt x="457605" y="602152"/>
                    <a:pt x="460186" y="606464"/>
                  </a:cubicBezTo>
                  <a:cubicBezTo>
                    <a:pt x="462766" y="610775"/>
                    <a:pt x="471368" y="618537"/>
                    <a:pt x="471368" y="618537"/>
                  </a:cubicBezTo>
                  <a:cubicBezTo>
                    <a:pt x="471368" y="618537"/>
                    <a:pt x="471368" y="618537"/>
                    <a:pt x="489431" y="634059"/>
                  </a:cubicBezTo>
                  <a:cubicBezTo>
                    <a:pt x="489431" y="634059"/>
                    <a:pt x="497172" y="636646"/>
                    <a:pt x="499753" y="636646"/>
                  </a:cubicBezTo>
                  <a:cubicBezTo>
                    <a:pt x="502333" y="636646"/>
                    <a:pt x="506634" y="636646"/>
                    <a:pt x="509214" y="638371"/>
                  </a:cubicBezTo>
                  <a:cubicBezTo>
                    <a:pt x="511795" y="640096"/>
                    <a:pt x="513515" y="640096"/>
                    <a:pt x="516095" y="642683"/>
                  </a:cubicBezTo>
                  <a:cubicBezTo>
                    <a:pt x="518676" y="645270"/>
                    <a:pt x="527277" y="653893"/>
                    <a:pt x="527277" y="653893"/>
                  </a:cubicBezTo>
                  <a:cubicBezTo>
                    <a:pt x="527277" y="653893"/>
                    <a:pt x="527277" y="653893"/>
                    <a:pt x="535879" y="659930"/>
                  </a:cubicBezTo>
                  <a:cubicBezTo>
                    <a:pt x="535879" y="659930"/>
                    <a:pt x="540180" y="663379"/>
                    <a:pt x="542760" y="663379"/>
                  </a:cubicBezTo>
                  <a:cubicBezTo>
                    <a:pt x="545341" y="663379"/>
                    <a:pt x="546201" y="663379"/>
                    <a:pt x="554802" y="661655"/>
                  </a:cubicBezTo>
                  <a:cubicBezTo>
                    <a:pt x="562543" y="659930"/>
                    <a:pt x="563404" y="661655"/>
                    <a:pt x="568565" y="657343"/>
                  </a:cubicBezTo>
                  <a:cubicBezTo>
                    <a:pt x="573725" y="653031"/>
                    <a:pt x="567704" y="652169"/>
                    <a:pt x="574586" y="652169"/>
                  </a:cubicBezTo>
                  <a:cubicBezTo>
                    <a:pt x="580607" y="651306"/>
                    <a:pt x="583187" y="651306"/>
                    <a:pt x="585767" y="650444"/>
                  </a:cubicBezTo>
                  <a:cubicBezTo>
                    <a:pt x="588348" y="650444"/>
                    <a:pt x="632215" y="649582"/>
                    <a:pt x="632215" y="649582"/>
                  </a:cubicBezTo>
                  <a:cubicBezTo>
                    <a:pt x="632215" y="649582"/>
                    <a:pt x="639957" y="650444"/>
                    <a:pt x="642537" y="651306"/>
                  </a:cubicBezTo>
                  <a:cubicBezTo>
                    <a:pt x="644258" y="652169"/>
                    <a:pt x="653719" y="651306"/>
                    <a:pt x="656300" y="651306"/>
                  </a:cubicBezTo>
                  <a:cubicBezTo>
                    <a:pt x="658880" y="651306"/>
                    <a:pt x="663181" y="650444"/>
                    <a:pt x="669202" y="650444"/>
                  </a:cubicBezTo>
                  <a:cubicBezTo>
                    <a:pt x="675223" y="650444"/>
                    <a:pt x="684685" y="648719"/>
                    <a:pt x="684685" y="648719"/>
                  </a:cubicBezTo>
                  <a:cubicBezTo>
                    <a:pt x="684685" y="648719"/>
                    <a:pt x="684685" y="648719"/>
                    <a:pt x="694146" y="645270"/>
                  </a:cubicBezTo>
                  <a:cubicBezTo>
                    <a:pt x="694146" y="645270"/>
                    <a:pt x="700167" y="637509"/>
                    <a:pt x="703608" y="634921"/>
                  </a:cubicBezTo>
                  <a:cubicBezTo>
                    <a:pt x="707048" y="631472"/>
                    <a:pt x="709629" y="629747"/>
                    <a:pt x="711349" y="626298"/>
                  </a:cubicBezTo>
                  <a:cubicBezTo>
                    <a:pt x="712209" y="622848"/>
                    <a:pt x="713930" y="609051"/>
                    <a:pt x="713930" y="609051"/>
                  </a:cubicBezTo>
                  <a:cubicBezTo>
                    <a:pt x="713930" y="609051"/>
                    <a:pt x="713930" y="609051"/>
                    <a:pt x="720811" y="594391"/>
                  </a:cubicBezTo>
                  <a:cubicBezTo>
                    <a:pt x="720811" y="594391"/>
                    <a:pt x="720811" y="594391"/>
                    <a:pt x="726832" y="585767"/>
                  </a:cubicBezTo>
                  <a:cubicBezTo>
                    <a:pt x="726832" y="585767"/>
                    <a:pt x="726832" y="585767"/>
                    <a:pt x="732853" y="568520"/>
                  </a:cubicBezTo>
                  <a:cubicBezTo>
                    <a:pt x="732853" y="568520"/>
                    <a:pt x="732853" y="568520"/>
                    <a:pt x="737154" y="546099"/>
                  </a:cubicBezTo>
                  <a:cubicBezTo>
                    <a:pt x="737154" y="546099"/>
                    <a:pt x="737154" y="546099"/>
                    <a:pt x="738874" y="537475"/>
                  </a:cubicBezTo>
                  <a:cubicBezTo>
                    <a:pt x="738874" y="537475"/>
                    <a:pt x="738874" y="537475"/>
                    <a:pt x="739734" y="527127"/>
                  </a:cubicBezTo>
                  <a:cubicBezTo>
                    <a:pt x="739734" y="527127"/>
                    <a:pt x="739734" y="527127"/>
                    <a:pt x="752636" y="515054"/>
                  </a:cubicBezTo>
                  <a:cubicBezTo>
                    <a:pt x="752636" y="515054"/>
                    <a:pt x="762098" y="509017"/>
                    <a:pt x="766399" y="508155"/>
                  </a:cubicBezTo>
                  <a:cubicBezTo>
                    <a:pt x="770699" y="508155"/>
                    <a:pt x="785322" y="504706"/>
                    <a:pt x="785322" y="504706"/>
                  </a:cubicBezTo>
                  <a:cubicBezTo>
                    <a:pt x="785322" y="504706"/>
                    <a:pt x="785322" y="504706"/>
                    <a:pt x="802525" y="501256"/>
                  </a:cubicBezTo>
                  <a:cubicBezTo>
                    <a:pt x="802525" y="501256"/>
                    <a:pt x="802525" y="501256"/>
                    <a:pt x="816287" y="493495"/>
                  </a:cubicBezTo>
                  <a:cubicBezTo>
                    <a:pt x="816287" y="493495"/>
                    <a:pt x="816287" y="493495"/>
                    <a:pt x="837791" y="490045"/>
                  </a:cubicBezTo>
                  <a:cubicBezTo>
                    <a:pt x="837791" y="490045"/>
                    <a:pt x="837791" y="490045"/>
                    <a:pt x="854994" y="495220"/>
                  </a:cubicBezTo>
                  <a:cubicBezTo>
                    <a:pt x="854994" y="495220"/>
                    <a:pt x="854994" y="495220"/>
                    <a:pt x="864456" y="495220"/>
                  </a:cubicBezTo>
                  <a:cubicBezTo>
                    <a:pt x="866176" y="495220"/>
                    <a:pt x="869616" y="493495"/>
                    <a:pt x="875637" y="493495"/>
                  </a:cubicBezTo>
                  <a:cubicBezTo>
                    <a:pt x="875637" y="493495"/>
                    <a:pt x="875637" y="493495"/>
                    <a:pt x="887679" y="493495"/>
                  </a:cubicBezTo>
                  <a:cubicBezTo>
                    <a:pt x="887679" y="493495"/>
                    <a:pt x="887679" y="493495"/>
                    <a:pt x="891980" y="496944"/>
                  </a:cubicBezTo>
                  <a:cubicBezTo>
                    <a:pt x="891980" y="496944"/>
                    <a:pt x="891980" y="496944"/>
                    <a:pt x="897141" y="503843"/>
                  </a:cubicBezTo>
                  <a:cubicBezTo>
                    <a:pt x="897141" y="503843"/>
                    <a:pt x="897141" y="503843"/>
                    <a:pt x="897141" y="509880"/>
                  </a:cubicBezTo>
                  <a:cubicBezTo>
                    <a:pt x="897141" y="509880"/>
                    <a:pt x="894561" y="514191"/>
                    <a:pt x="894561" y="516779"/>
                  </a:cubicBezTo>
                  <a:cubicBezTo>
                    <a:pt x="894561" y="519366"/>
                    <a:pt x="893700" y="522815"/>
                    <a:pt x="890260" y="526264"/>
                  </a:cubicBezTo>
                  <a:cubicBezTo>
                    <a:pt x="886819" y="529714"/>
                    <a:pt x="886819" y="530576"/>
                    <a:pt x="882519" y="534026"/>
                  </a:cubicBezTo>
                  <a:cubicBezTo>
                    <a:pt x="879078" y="537475"/>
                    <a:pt x="874777" y="544374"/>
                    <a:pt x="874777" y="544374"/>
                  </a:cubicBezTo>
                  <a:cubicBezTo>
                    <a:pt x="874777" y="544374"/>
                    <a:pt x="873057" y="549548"/>
                    <a:pt x="873057" y="553860"/>
                  </a:cubicBezTo>
                  <a:cubicBezTo>
                    <a:pt x="873057" y="558172"/>
                    <a:pt x="872197" y="566795"/>
                    <a:pt x="872197" y="570245"/>
                  </a:cubicBezTo>
                  <a:cubicBezTo>
                    <a:pt x="872197" y="572832"/>
                    <a:pt x="871337" y="583180"/>
                    <a:pt x="871337" y="583180"/>
                  </a:cubicBezTo>
                  <a:cubicBezTo>
                    <a:pt x="871337" y="583180"/>
                    <a:pt x="871337" y="583180"/>
                    <a:pt x="862735" y="605601"/>
                  </a:cubicBezTo>
                  <a:cubicBezTo>
                    <a:pt x="862735" y="605601"/>
                    <a:pt x="862735" y="605601"/>
                    <a:pt x="856714" y="615087"/>
                  </a:cubicBezTo>
                  <a:cubicBezTo>
                    <a:pt x="856714" y="615087"/>
                    <a:pt x="852413" y="624573"/>
                    <a:pt x="852413" y="626298"/>
                  </a:cubicBezTo>
                  <a:cubicBezTo>
                    <a:pt x="852413" y="628885"/>
                    <a:pt x="849833" y="636646"/>
                    <a:pt x="849833" y="639233"/>
                  </a:cubicBezTo>
                  <a:cubicBezTo>
                    <a:pt x="849833" y="640958"/>
                    <a:pt x="847252" y="647857"/>
                    <a:pt x="845532" y="651306"/>
                  </a:cubicBezTo>
                  <a:cubicBezTo>
                    <a:pt x="845532" y="651306"/>
                    <a:pt x="845532" y="651306"/>
                    <a:pt x="836931" y="663379"/>
                  </a:cubicBezTo>
                  <a:cubicBezTo>
                    <a:pt x="836931" y="663379"/>
                    <a:pt x="836071" y="665104"/>
                    <a:pt x="836071" y="665966"/>
                  </a:cubicBezTo>
                  <a:cubicBezTo>
                    <a:pt x="836071" y="665966"/>
                    <a:pt x="836071" y="665966"/>
                    <a:pt x="810266" y="652169"/>
                  </a:cubicBezTo>
                  <a:cubicBezTo>
                    <a:pt x="810266" y="652169"/>
                    <a:pt x="810266" y="652169"/>
                    <a:pt x="797364" y="659930"/>
                  </a:cubicBezTo>
                  <a:cubicBezTo>
                    <a:pt x="797364" y="659930"/>
                    <a:pt x="797364" y="659930"/>
                    <a:pt x="785322" y="678902"/>
                  </a:cubicBezTo>
                  <a:cubicBezTo>
                    <a:pt x="785322" y="678902"/>
                    <a:pt x="785322" y="678902"/>
                    <a:pt x="773280" y="680626"/>
                  </a:cubicBezTo>
                  <a:cubicBezTo>
                    <a:pt x="773280" y="680626"/>
                    <a:pt x="773280" y="680626"/>
                    <a:pt x="756937" y="690975"/>
                  </a:cubicBezTo>
                  <a:cubicBezTo>
                    <a:pt x="756937" y="690975"/>
                    <a:pt x="756937" y="690975"/>
                    <a:pt x="733713" y="693562"/>
                  </a:cubicBezTo>
                  <a:cubicBezTo>
                    <a:pt x="733713" y="693562"/>
                    <a:pt x="728552" y="691837"/>
                    <a:pt x="723391" y="690112"/>
                  </a:cubicBezTo>
                  <a:cubicBezTo>
                    <a:pt x="718230" y="688388"/>
                    <a:pt x="712209" y="687525"/>
                    <a:pt x="709629" y="687525"/>
                  </a:cubicBezTo>
                  <a:cubicBezTo>
                    <a:pt x="709629" y="687525"/>
                    <a:pt x="709629" y="687525"/>
                    <a:pt x="689845" y="687525"/>
                  </a:cubicBezTo>
                  <a:cubicBezTo>
                    <a:pt x="689845" y="687525"/>
                    <a:pt x="689845" y="687525"/>
                    <a:pt x="686405" y="697011"/>
                  </a:cubicBezTo>
                  <a:cubicBezTo>
                    <a:pt x="686405" y="697011"/>
                    <a:pt x="686405" y="697011"/>
                    <a:pt x="683824" y="713396"/>
                  </a:cubicBezTo>
                  <a:cubicBezTo>
                    <a:pt x="683824" y="713396"/>
                    <a:pt x="682964" y="715121"/>
                    <a:pt x="680384" y="716845"/>
                  </a:cubicBezTo>
                  <a:cubicBezTo>
                    <a:pt x="678663" y="718570"/>
                    <a:pt x="676083" y="720295"/>
                    <a:pt x="673503" y="721157"/>
                  </a:cubicBezTo>
                  <a:cubicBezTo>
                    <a:pt x="672642" y="722020"/>
                    <a:pt x="671782" y="722882"/>
                    <a:pt x="671782" y="723744"/>
                  </a:cubicBezTo>
                  <a:cubicBezTo>
                    <a:pt x="672642" y="724607"/>
                    <a:pt x="673503" y="725469"/>
                    <a:pt x="674363" y="726331"/>
                  </a:cubicBezTo>
                  <a:cubicBezTo>
                    <a:pt x="676083" y="728056"/>
                    <a:pt x="677803" y="729781"/>
                    <a:pt x="677803" y="729781"/>
                  </a:cubicBezTo>
                  <a:cubicBezTo>
                    <a:pt x="677803" y="729781"/>
                    <a:pt x="677803" y="729781"/>
                    <a:pt x="696727" y="747890"/>
                  </a:cubicBezTo>
                  <a:cubicBezTo>
                    <a:pt x="696727" y="747890"/>
                    <a:pt x="696727" y="747890"/>
                    <a:pt x="708769" y="759101"/>
                  </a:cubicBezTo>
                  <a:cubicBezTo>
                    <a:pt x="708769" y="759101"/>
                    <a:pt x="708769" y="759101"/>
                    <a:pt x="701888" y="773761"/>
                  </a:cubicBezTo>
                  <a:cubicBezTo>
                    <a:pt x="701888" y="773761"/>
                    <a:pt x="701888" y="773761"/>
                    <a:pt x="686405" y="780660"/>
                  </a:cubicBezTo>
                  <a:cubicBezTo>
                    <a:pt x="686405" y="780660"/>
                    <a:pt x="686405" y="780660"/>
                    <a:pt x="661461" y="777210"/>
                  </a:cubicBezTo>
                  <a:cubicBezTo>
                    <a:pt x="661461" y="777210"/>
                    <a:pt x="661461" y="777210"/>
                    <a:pt x="644258" y="781522"/>
                  </a:cubicBezTo>
                  <a:cubicBezTo>
                    <a:pt x="644258" y="781522"/>
                    <a:pt x="644258" y="781522"/>
                    <a:pt x="639097" y="791008"/>
                  </a:cubicBezTo>
                  <a:cubicBezTo>
                    <a:pt x="639097" y="791008"/>
                    <a:pt x="639097" y="791008"/>
                    <a:pt x="628775" y="810842"/>
                  </a:cubicBezTo>
                  <a:cubicBezTo>
                    <a:pt x="628775" y="810842"/>
                    <a:pt x="628775" y="810842"/>
                    <a:pt x="621894" y="835851"/>
                  </a:cubicBezTo>
                  <a:cubicBezTo>
                    <a:pt x="621894" y="835851"/>
                    <a:pt x="621894" y="835851"/>
                    <a:pt x="613292" y="851373"/>
                  </a:cubicBezTo>
                  <a:cubicBezTo>
                    <a:pt x="613292" y="851373"/>
                    <a:pt x="613292" y="851373"/>
                    <a:pt x="599530" y="841025"/>
                  </a:cubicBezTo>
                  <a:cubicBezTo>
                    <a:pt x="599530" y="841025"/>
                    <a:pt x="591789" y="828090"/>
                    <a:pt x="590928" y="826365"/>
                  </a:cubicBezTo>
                  <a:cubicBezTo>
                    <a:pt x="590068" y="823778"/>
                    <a:pt x="578026" y="812567"/>
                    <a:pt x="578026" y="812567"/>
                  </a:cubicBezTo>
                  <a:cubicBezTo>
                    <a:pt x="578026" y="812567"/>
                    <a:pt x="578026" y="812567"/>
                    <a:pt x="565984" y="802219"/>
                  </a:cubicBezTo>
                  <a:cubicBezTo>
                    <a:pt x="565984" y="802219"/>
                    <a:pt x="565984" y="802219"/>
                    <a:pt x="552222" y="788421"/>
                  </a:cubicBezTo>
                  <a:cubicBezTo>
                    <a:pt x="552222" y="788421"/>
                    <a:pt x="545341" y="779798"/>
                    <a:pt x="542760" y="778935"/>
                  </a:cubicBezTo>
                  <a:cubicBezTo>
                    <a:pt x="540180" y="777210"/>
                    <a:pt x="526417" y="772036"/>
                    <a:pt x="526417" y="772036"/>
                  </a:cubicBezTo>
                  <a:cubicBezTo>
                    <a:pt x="526417" y="772036"/>
                    <a:pt x="516095" y="771174"/>
                    <a:pt x="513515" y="772036"/>
                  </a:cubicBezTo>
                  <a:cubicBezTo>
                    <a:pt x="511795" y="772036"/>
                    <a:pt x="492872" y="774623"/>
                    <a:pt x="492872" y="774623"/>
                  </a:cubicBezTo>
                  <a:cubicBezTo>
                    <a:pt x="492872" y="774623"/>
                    <a:pt x="484270" y="775486"/>
                    <a:pt x="479969" y="778935"/>
                  </a:cubicBezTo>
                  <a:cubicBezTo>
                    <a:pt x="476529" y="781522"/>
                    <a:pt x="458466" y="786696"/>
                    <a:pt x="458466" y="786696"/>
                  </a:cubicBezTo>
                  <a:cubicBezTo>
                    <a:pt x="458466" y="786696"/>
                    <a:pt x="458466" y="786696"/>
                    <a:pt x="443843" y="787559"/>
                  </a:cubicBezTo>
                  <a:cubicBezTo>
                    <a:pt x="443843" y="787559"/>
                    <a:pt x="443843" y="787559"/>
                    <a:pt x="417178" y="787559"/>
                  </a:cubicBezTo>
                  <a:cubicBezTo>
                    <a:pt x="417178" y="787559"/>
                    <a:pt x="404276" y="784109"/>
                    <a:pt x="401696" y="784109"/>
                  </a:cubicBezTo>
                  <a:cubicBezTo>
                    <a:pt x="399115" y="784109"/>
                    <a:pt x="387073" y="780660"/>
                    <a:pt x="387073" y="780660"/>
                  </a:cubicBezTo>
                  <a:cubicBezTo>
                    <a:pt x="387073" y="780660"/>
                    <a:pt x="387073" y="780660"/>
                    <a:pt x="337185" y="757376"/>
                  </a:cubicBezTo>
                  <a:cubicBezTo>
                    <a:pt x="337185" y="757376"/>
                    <a:pt x="337185" y="757376"/>
                    <a:pt x="303639" y="744441"/>
                  </a:cubicBezTo>
                  <a:cubicBezTo>
                    <a:pt x="303639" y="744441"/>
                    <a:pt x="303639" y="744441"/>
                    <a:pt x="264072" y="728918"/>
                  </a:cubicBezTo>
                  <a:cubicBezTo>
                    <a:pt x="264072" y="728918"/>
                    <a:pt x="264072" y="728918"/>
                    <a:pt x="239988" y="714258"/>
                  </a:cubicBezTo>
                  <a:cubicBezTo>
                    <a:pt x="239988" y="714258"/>
                    <a:pt x="239988" y="714258"/>
                    <a:pt x="221065" y="704772"/>
                  </a:cubicBezTo>
                  <a:cubicBezTo>
                    <a:pt x="221065" y="704772"/>
                    <a:pt x="221065" y="704772"/>
                    <a:pt x="215044" y="694424"/>
                  </a:cubicBezTo>
                  <a:cubicBezTo>
                    <a:pt x="215044" y="694424"/>
                    <a:pt x="215044" y="694424"/>
                    <a:pt x="204722" y="682351"/>
                  </a:cubicBezTo>
                  <a:cubicBezTo>
                    <a:pt x="204722" y="682351"/>
                    <a:pt x="200421" y="678039"/>
                    <a:pt x="196981" y="676315"/>
                  </a:cubicBezTo>
                  <a:cubicBezTo>
                    <a:pt x="193540" y="675452"/>
                    <a:pt x="175477" y="672865"/>
                    <a:pt x="175477" y="672865"/>
                  </a:cubicBezTo>
                  <a:cubicBezTo>
                    <a:pt x="175477" y="672865"/>
                    <a:pt x="169456" y="672865"/>
                    <a:pt x="166875" y="670278"/>
                  </a:cubicBezTo>
                  <a:cubicBezTo>
                    <a:pt x="165155" y="667691"/>
                    <a:pt x="159134" y="664242"/>
                    <a:pt x="159134" y="664242"/>
                  </a:cubicBezTo>
                  <a:cubicBezTo>
                    <a:pt x="159134" y="664242"/>
                    <a:pt x="159134" y="664242"/>
                    <a:pt x="145372" y="658205"/>
                  </a:cubicBezTo>
                  <a:cubicBezTo>
                    <a:pt x="145372" y="658205"/>
                    <a:pt x="145372" y="658205"/>
                    <a:pt x="133330" y="645270"/>
                  </a:cubicBezTo>
                  <a:cubicBezTo>
                    <a:pt x="133330" y="645270"/>
                    <a:pt x="133330" y="645270"/>
                    <a:pt x="126448" y="633197"/>
                  </a:cubicBezTo>
                  <a:cubicBezTo>
                    <a:pt x="126448" y="633197"/>
                    <a:pt x="123008" y="626298"/>
                    <a:pt x="119567" y="626298"/>
                  </a:cubicBezTo>
                  <a:cubicBezTo>
                    <a:pt x="116127" y="626298"/>
                    <a:pt x="106665" y="619399"/>
                    <a:pt x="106665" y="619399"/>
                  </a:cubicBezTo>
                  <a:cubicBezTo>
                    <a:pt x="106665" y="619399"/>
                    <a:pt x="106665" y="619399"/>
                    <a:pt x="90322" y="616812"/>
                  </a:cubicBezTo>
                  <a:cubicBezTo>
                    <a:pt x="90322" y="616812"/>
                    <a:pt x="90322" y="616812"/>
                    <a:pt x="79140" y="609913"/>
                  </a:cubicBezTo>
                  <a:cubicBezTo>
                    <a:pt x="79140" y="609913"/>
                    <a:pt x="79140" y="609913"/>
                    <a:pt x="70539" y="593528"/>
                  </a:cubicBezTo>
                  <a:cubicBezTo>
                    <a:pt x="70539" y="593528"/>
                    <a:pt x="70539" y="593528"/>
                    <a:pt x="66238" y="575419"/>
                  </a:cubicBezTo>
                  <a:cubicBezTo>
                    <a:pt x="66238" y="575419"/>
                    <a:pt x="66238" y="575419"/>
                    <a:pt x="62797" y="559034"/>
                  </a:cubicBezTo>
                  <a:cubicBezTo>
                    <a:pt x="62797" y="559034"/>
                    <a:pt x="62797" y="559034"/>
                    <a:pt x="63658" y="542649"/>
                  </a:cubicBezTo>
                  <a:cubicBezTo>
                    <a:pt x="63658" y="542649"/>
                    <a:pt x="63658" y="542649"/>
                    <a:pt x="68819" y="534026"/>
                  </a:cubicBezTo>
                  <a:cubicBezTo>
                    <a:pt x="68819" y="534026"/>
                    <a:pt x="68819" y="534026"/>
                    <a:pt x="77420" y="523677"/>
                  </a:cubicBezTo>
                  <a:cubicBezTo>
                    <a:pt x="77420" y="523677"/>
                    <a:pt x="77420" y="523677"/>
                    <a:pt x="82581" y="512467"/>
                  </a:cubicBezTo>
                  <a:cubicBezTo>
                    <a:pt x="82581" y="512467"/>
                    <a:pt x="80860" y="501256"/>
                    <a:pt x="80000" y="499531"/>
                  </a:cubicBezTo>
                  <a:cubicBezTo>
                    <a:pt x="80000" y="496944"/>
                    <a:pt x="78280" y="490908"/>
                    <a:pt x="78280" y="487458"/>
                  </a:cubicBezTo>
                  <a:cubicBezTo>
                    <a:pt x="78280" y="487458"/>
                    <a:pt x="78280" y="487458"/>
                    <a:pt x="78280" y="467624"/>
                  </a:cubicBezTo>
                  <a:cubicBezTo>
                    <a:pt x="78280" y="461588"/>
                    <a:pt x="77420" y="459001"/>
                    <a:pt x="75700" y="454689"/>
                  </a:cubicBezTo>
                  <a:cubicBezTo>
                    <a:pt x="73119" y="450377"/>
                    <a:pt x="67098" y="448652"/>
                    <a:pt x="64518" y="443478"/>
                  </a:cubicBezTo>
                  <a:cubicBezTo>
                    <a:pt x="61077" y="437442"/>
                    <a:pt x="60217" y="427093"/>
                    <a:pt x="57637" y="424506"/>
                  </a:cubicBezTo>
                  <a:cubicBezTo>
                    <a:pt x="54196" y="421057"/>
                    <a:pt x="48175" y="416745"/>
                    <a:pt x="47315" y="411571"/>
                  </a:cubicBezTo>
                  <a:cubicBezTo>
                    <a:pt x="46455" y="407259"/>
                    <a:pt x="43014" y="396048"/>
                    <a:pt x="41294" y="393461"/>
                  </a:cubicBezTo>
                  <a:cubicBezTo>
                    <a:pt x="39573" y="390874"/>
                    <a:pt x="32692" y="377939"/>
                    <a:pt x="32692" y="377939"/>
                  </a:cubicBezTo>
                  <a:cubicBezTo>
                    <a:pt x="32692" y="377939"/>
                    <a:pt x="32692" y="377939"/>
                    <a:pt x="24091" y="365004"/>
                  </a:cubicBezTo>
                  <a:cubicBezTo>
                    <a:pt x="24091" y="365004"/>
                    <a:pt x="24091" y="365004"/>
                    <a:pt x="19790" y="355518"/>
                  </a:cubicBezTo>
                  <a:cubicBezTo>
                    <a:pt x="19790" y="355518"/>
                    <a:pt x="19790" y="355518"/>
                    <a:pt x="6028" y="334821"/>
                  </a:cubicBezTo>
                  <a:lnTo>
                    <a:pt x="0" y="3304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5C94D626-3CBF-F9B3-780F-C342FE76D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5724" y="1620253"/>
              <a:ext cx="1283832" cy="360231"/>
            </a:xfrm>
            <a:custGeom>
              <a:avLst/>
              <a:gdLst>
                <a:gd name="connsiteX0" fmla="*/ 0 w 1068145"/>
                <a:gd name="connsiteY0" fmla="*/ 0 h 299711"/>
                <a:gd name="connsiteX1" fmla="*/ 1061013 w 1068145"/>
                <a:gd name="connsiteY1" fmla="*/ 0 h 299711"/>
                <a:gd name="connsiteX2" fmla="*/ 1060401 w 1068145"/>
                <a:gd name="connsiteY2" fmla="*/ 830 h 299711"/>
                <a:gd name="connsiteX3" fmla="*/ 1052656 w 1068145"/>
                <a:gd name="connsiteY3" fmla="*/ 6011 h 299711"/>
                <a:gd name="connsiteX4" fmla="*/ 1043190 w 1068145"/>
                <a:gd name="connsiteY4" fmla="*/ 18964 h 299711"/>
                <a:gd name="connsiteX5" fmla="*/ 1042329 w 1068145"/>
                <a:gd name="connsiteY5" fmla="*/ 30190 h 299711"/>
                <a:gd name="connsiteX6" fmla="*/ 1042329 w 1068145"/>
                <a:gd name="connsiteY6" fmla="*/ 42280 h 299711"/>
                <a:gd name="connsiteX7" fmla="*/ 1042329 w 1068145"/>
                <a:gd name="connsiteY7" fmla="*/ 58687 h 299711"/>
                <a:gd name="connsiteX8" fmla="*/ 1041469 w 1068145"/>
                <a:gd name="connsiteY8" fmla="*/ 72504 h 299711"/>
                <a:gd name="connsiteX9" fmla="*/ 1043190 w 1068145"/>
                <a:gd name="connsiteY9" fmla="*/ 90638 h 299711"/>
                <a:gd name="connsiteX10" fmla="*/ 1049214 w 1068145"/>
                <a:gd name="connsiteY10" fmla="*/ 107909 h 299711"/>
                <a:gd name="connsiteX11" fmla="*/ 1049214 w 1068145"/>
                <a:gd name="connsiteY11" fmla="*/ 126043 h 299711"/>
                <a:gd name="connsiteX12" fmla="*/ 1055237 w 1068145"/>
                <a:gd name="connsiteY12" fmla="*/ 139860 h 299711"/>
                <a:gd name="connsiteX13" fmla="*/ 1056958 w 1068145"/>
                <a:gd name="connsiteY13" fmla="*/ 154540 h 299711"/>
                <a:gd name="connsiteX14" fmla="*/ 1058680 w 1068145"/>
                <a:gd name="connsiteY14" fmla="*/ 164903 h 299711"/>
                <a:gd name="connsiteX15" fmla="*/ 1066424 w 1068145"/>
                <a:gd name="connsiteY15" fmla="*/ 181310 h 299711"/>
                <a:gd name="connsiteX16" fmla="*/ 1068145 w 1068145"/>
                <a:gd name="connsiteY16" fmla="*/ 195990 h 299711"/>
                <a:gd name="connsiteX17" fmla="*/ 1068145 w 1068145"/>
                <a:gd name="connsiteY17" fmla="*/ 213261 h 299711"/>
                <a:gd name="connsiteX18" fmla="*/ 1064703 w 1068145"/>
                <a:gd name="connsiteY18" fmla="*/ 229669 h 299711"/>
                <a:gd name="connsiteX19" fmla="*/ 1062122 w 1068145"/>
                <a:gd name="connsiteY19" fmla="*/ 245212 h 299711"/>
                <a:gd name="connsiteX20" fmla="*/ 1056098 w 1068145"/>
                <a:gd name="connsiteY20" fmla="*/ 260756 h 299711"/>
                <a:gd name="connsiteX21" fmla="*/ 1038027 w 1068145"/>
                <a:gd name="connsiteY21" fmla="*/ 281481 h 299711"/>
                <a:gd name="connsiteX22" fmla="*/ 1025119 w 1068145"/>
                <a:gd name="connsiteY22" fmla="*/ 297889 h 299711"/>
                <a:gd name="connsiteX23" fmla="*/ 1014792 w 1068145"/>
                <a:gd name="connsiteY23" fmla="*/ 299616 h 299711"/>
                <a:gd name="connsiteX24" fmla="*/ 1007908 w 1068145"/>
                <a:gd name="connsiteY24" fmla="*/ 297025 h 299711"/>
                <a:gd name="connsiteX25" fmla="*/ 1006187 w 1068145"/>
                <a:gd name="connsiteY25" fmla="*/ 290117 h 299711"/>
                <a:gd name="connsiteX26" fmla="*/ 999303 w 1068145"/>
                <a:gd name="connsiteY26" fmla="*/ 279754 h 299711"/>
                <a:gd name="connsiteX27" fmla="*/ 992418 w 1068145"/>
                <a:gd name="connsiteY27" fmla="*/ 267665 h 299711"/>
                <a:gd name="connsiteX28" fmla="*/ 982092 w 1068145"/>
                <a:gd name="connsiteY28" fmla="*/ 252121 h 299711"/>
                <a:gd name="connsiteX29" fmla="*/ 976068 w 1068145"/>
                <a:gd name="connsiteY29" fmla="*/ 240031 h 299711"/>
                <a:gd name="connsiteX30" fmla="*/ 970905 w 1068145"/>
                <a:gd name="connsiteY30" fmla="*/ 227942 h 299711"/>
                <a:gd name="connsiteX31" fmla="*/ 964021 w 1068145"/>
                <a:gd name="connsiteY31" fmla="*/ 203762 h 299711"/>
                <a:gd name="connsiteX32" fmla="*/ 959718 w 1068145"/>
                <a:gd name="connsiteY32" fmla="*/ 191673 h 299711"/>
                <a:gd name="connsiteX33" fmla="*/ 953694 w 1068145"/>
                <a:gd name="connsiteY33" fmla="*/ 175265 h 299711"/>
                <a:gd name="connsiteX34" fmla="*/ 956276 w 1068145"/>
                <a:gd name="connsiteY34" fmla="*/ 157131 h 299711"/>
                <a:gd name="connsiteX35" fmla="*/ 957136 w 1068145"/>
                <a:gd name="connsiteY35" fmla="*/ 143314 h 299711"/>
                <a:gd name="connsiteX36" fmla="*/ 963160 w 1068145"/>
                <a:gd name="connsiteY36" fmla="*/ 131225 h 299711"/>
                <a:gd name="connsiteX37" fmla="*/ 965742 w 1068145"/>
                <a:gd name="connsiteY37" fmla="*/ 120862 h 299711"/>
                <a:gd name="connsiteX38" fmla="*/ 964881 w 1068145"/>
                <a:gd name="connsiteY38" fmla="*/ 114817 h 299711"/>
                <a:gd name="connsiteX39" fmla="*/ 961439 w 1068145"/>
                <a:gd name="connsiteY39" fmla="*/ 104455 h 299711"/>
                <a:gd name="connsiteX40" fmla="*/ 956276 w 1068145"/>
                <a:gd name="connsiteY40" fmla="*/ 94956 h 299711"/>
                <a:gd name="connsiteX41" fmla="*/ 950252 w 1068145"/>
                <a:gd name="connsiteY41" fmla="*/ 85457 h 299711"/>
                <a:gd name="connsiteX42" fmla="*/ 938205 w 1068145"/>
                <a:gd name="connsiteY42" fmla="*/ 73367 h 299711"/>
                <a:gd name="connsiteX43" fmla="*/ 927878 w 1068145"/>
                <a:gd name="connsiteY43" fmla="*/ 59551 h 299711"/>
                <a:gd name="connsiteX44" fmla="*/ 920994 w 1068145"/>
                <a:gd name="connsiteY44" fmla="*/ 61278 h 299711"/>
                <a:gd name="connsiteX45" fmla="*/ 911528 w 1068145"/>
                <a:gd name="connsiteY45" fmla="*/ 66459 h 299711"/>
                <a:gd name="connsiteX46" fmla="*/ 898620 w 1068145"/>
                <a:gd name="connsiteY46" fmla="*/ 69050 h 299711"/>
                <a:gd name="connsiteX47" fmla="*/ 886573 w 1068145"/>
                <a:gd name="connsiteY47" fmla="*/ 72504 h 299711"/>
                <a:gd name="connsiteX48" fmla="*/ 877967 w 1068145"/>
                <a:gd name="connsiteY48" fmla="*/ 72504 h 299711"/>
                <a:gd name="connsiteX49" fmla="*/ 871943 w 1068145"/>
                <a:gd name="connsiteY49" fmla="*/ 72504 h 299711"/>
                <a:gd name="connsiteX50" fmla="*/ 870222 w 1068145"/>
                <a:gd name="connsiteY50" fmla="*/ 64732 h 299711"/>
                <a:gd name="connsiteX51" fmla="*/ 865059 w 1068145"/>
                <a:gd name="connsiteY51" fmla="*/ 55233 h 299711"/>
                <a:gd name="connsiteX52" fmla="*/ 857314 w 1068145"/>
                <a:gd name="connsiteY52" fmla="*/ 46598 h 299711"/>
                <a:gd name="connsiteX53" fmla="*/ 849569 w 1068145"/>
                <a:gd name="connsiteY53" fmla="*/ 39689 h 299711"/>
                <a:gd name="connsiteX54" fmla="*/ 841825 w 1068145"/>
                <a:gd name="connsiteY54" fmla="*/ 36235 h 299711"/>
                <a:gd name="connsiteX55" fmla="*/ 835801 w 1068145"/>
                <a:gd name="connsiteY55" fmla="*/ 33644 h 299711"/>
                <a:gd name="connsiteX56" fmla="*/ 826335 w 1068145"/>
                <a:gd name="connsiteY56" fmla="*/ 31917 h 299711"/>
                <a:gd name="connsiteX57" fmla="*/ 814288 w 1068145"/>
                <a:gd name="connsiteY57" fmla="*/ 31917 h 299711"/>
                <a:gd name="connsiteX58" fmla="*/ 802240 w 1068145"/>
                <a:gd name="connsiteY58" fmla="*/ 31917 h 299711"/>
                <a:gd name="connsiteX59" fmla="*/ 789332 w 1068145"/>
                <a:gd name="connsiteY59" fmla="*/ 37099 h 299711"/>
                <a:gd name="connsiteX60" fmla="*/ 780727 w 1068145"/>
                <a:gd name="connsiteY60" fmla="*/ 39689 h 299711"/>
                <a:gd name="connsiteX61" fmla="*/ 772982 w 1068145"/>
                <a:gd name="connsiteY61" fmla="*/ 37962 h 299711"/>
                <a:gd name="connsiteX62" fmla="*/ 764377 w 1068145"/>
                <a:gd name="connsiteY62" fmla="*/ 34508 h 299711"/>
                <a:gd name="connsiteX63" fmla="*/ 758353 w 1068145"/>
                <a:gd name="connsiteY63" fmla="*/ 34508 h 299711"/>
                <a:gd name="connsiteX64" fmla="*/ 748887 w 1068145"/>
                <a:gd name="connsiteY64" fmla="*/ 38826 h 299711"/>
                <a:gd name="connsiteX65" fmla="*/ 742003 w 1068145"/>
                <a:gd name="connsiteY65" fmla="*/ 46598 h 299711"/>
                <a:gd name="connsiteX66" fmla="*/ 717047 w 1068145"/>
                <a:gd name="connsiteY66" fmla="*/ 45734 h 299711"/>
                <a:gd name="connsiteX67" fmla="*/ 684347 w 1068145"/>
                <a:gd name="connsiteY67" fmla="*/ 49188 h 299711"/>
                <a:gd name="connsiteX68" fmla="*/ 671439 w 1068145"/>
                <a:gd name="connsiteY68" fmla="*/ 52642 h 299711"/>
                <a:gd name="connsiteX69" fmla="*/ 670578 w 1068145"/>
                <a:gd name="connsiteY69" fmla="*/ 56096 h 299711"/>
                <a:gd name="connsiteX70" fmla="*/ 674881 w 1068145"/>
                <a:gd name="connsiteY70" fmla="*/ 63005 h 299711"/>
                <a:gd name="connsiteX71" fmla="*/ 682626 w 1068145"/>
                <a:gd name="connsiteY71" fmla="*/ 71640 h 299711"/>
                <a:gd name="connsiteX72" fmla="*/ 684347 w 1068145"/>
                <a:gd name="connsiteY72" fmla="*/ 82866 h 299711"/>
                <a:gd name="connsiteX73" fmla="*/ 685207 w 1068145"/>
                <a:gd name="connsiteY73" fmla="*/ 91502 h 299711"/>
                <a:gd name="connsiteX74" fmla="*/ 681765 w 1068145"/>
                <a:gd name="connsiteY74" fmla="*/ 96683 h 299711"/>
                <a:gd name="connsiteX75" fmla="*/ 670578 w 1068145"/>
                <a:gd name="connsiteY75" fmla="*/ 94092 h 299711"/>
                <a:gd name="connsiteX76" fmla="*/ 660252 w 1068145"/>
                <a:gd name="connsiteY76" fmla="*/ 91502 h 299711"/>
                <a:gd name="connsiteX77" fmla="*/ 637017 w 1068145"/>
                <a:gd name="connsiteY77" fmla="*/ 92365 h 299711"/>
                <a:gd name="connsiteX78" fmla="*/ 625830 w 1068145"/>
                <a:gd name="connsiteY78" fmla="*/ 92365 h 299711"/>
                <a:gd name="connsiteX79" fmla="*/ 612922 w 1068145"/>
                <a:gd name="connsiteY79" fmla="*/ 88911 h 299711"/>
                <a:gd name="connsiteX80" fmla="*/ 605177 w 1068145"/>
                <a:gd name="connsiteY80" fmla="*/ 83730 h 299711"/>
                <a:gd name="connsiteX81" fmla="*/ 596572 w 1068145"/>
                <a:gd name="connsiteY81" fmla="*/ 78549 h 299711"/>
                <a:gd name="connsiteX82" fmla="*/ 585385 w 1068145"/>
                <a:gd name="connsiteY82" fmla="*/ 79412 h 299711"/>
                <a:gd name="connsiteX83" fmla="*/ 577640 w 1068145"/>
                <a:gd name="connsiteY83" fmla="*/ 84593 h 299711"/>
                <a:gd name="connsiteX84" fmla="*/ 569896 w 1068145"/>
                <a:gd name="connsiteY84" fmla="*/ 84593 h 299711"/>
                <a:gd name="connsiteX85" fmla="*/ 549243 w 1068145"/>
                <a:gd name="connsiteY85" fmla="*/ 80276 h 299711"/>
                <a:gd name="connsiteX86" fmla="*/ 541498 w 1068145"/>
                <a:gd name="connsiteY86" fmla="*/ 72504 h 299711"/>
                <a:gd name="connsiteX87" fmla="*/ 527729 w 1068145"/>
                <a:gd name="connsiteY87" fmla="*/ 65595 h 299711"/>
                <a:gd name="connsiteX88" fmla="*/ 510519 w 1068145"/>
                <a:gd name="connsiteY88" fmla="*/ 66459 h 299711"/>
                <a:gd name="connsiteX89" fmla="*/ 492447 w 1068145"/>
                <a:gd name="connsiteY89" fmla="*/ 70777 h 299711"/>
                <a:gd name="connsiteX90" fmla="*/ 479539 w 1068145"/>
                <a:gd name="connsiteY90" fmla="*/ 78549 h 299711"/>
                <a:gd name="connsiteX91" fmla="*/ 459747 w 1068145"/>
                <a:gd name="connsiteY91" fmla="*/ 88048 h 299711"/>
                <a:gd name="connsiteX92" fmla="*/ 435652 w 1068145"/>
                <a:gd name="connsiteY92" fmla="*/ 102728 h 299711"/>
                <a:gd name="connsiteX93" fmla="*/ 419302 w 1068145"/>
                <a:gd name="connsiteY93" fmla="*/ 110500 h 299711"/>
                <a:gd name="connsiteX94" fmla="*/ 408115 w 1068145"/>
                <a:gd name="connsiteY94" fmla="*/ 116545 h 299711"/>
                <a:gd name="connsiteX95" fmla="*/ 384020 w 1068145"/>
                <a:gd name="connsiteY95" fmla="*/ 126907 h 299711"/>
                <a:gd name="connsiteX96" fmla="*/ 365088 w 1068145"/>
                <a:gd name="connsiteY96" fmla="*/ 134679 h 299711"/>
                <a:gd name="connsiteX97" fmla="*/ 359925 w 1068145"/>
                <a:gd name="connsiteY97" fmla="*/ 142451 h 299711"/>
                <a:gd name="connsiteX98" fmla="*/ 353041 w 1068145"/>
                <a:gd name="connsiteY98" fmla="*/ 154540 h 299711"/>
                <a:gd name="connsiteX99" fmla="*/ 338412 w 1068145"/>
                <a:gd name="connsiteY99" fmla="*/ 160585 h 299711"/>
                <a:gd name="connsiteX100" fmla="*/ 323782 w 1068145"/>
                <a:gd name="connsiteY100" fmla="*/ 169221 h 299711"/>
                <a:gd name="connsiteX101" fmla="*/ 317759 w 1068145"/>
                <a:gd name="connsiteY101" fmla="*/ 175265 h 299711"/>
                <a:gd name="connsiteX102" fmla="*/ 310874 w 1068145"/>
                <a:gd name="connsiteY102" fmla="*/ 184764 h 299711"/>
                <a:gd name="connsiteX103" fmla="*/ 303990 w 1068145"/>
                <a:gd name="connsiteY103" fmla="*/ 195990 h 299711"/>
                <a:gd name="connsiteX104" fmla="*/ 301409 w 1068145"/>
                <a:gd name="connsiteY104" fmla="*/ 205489 h 299711"/>
                <a:gd name="connsiteX105" fmla="*/ 301409 w 1068145"/>
                <a:gd name="connsiteY105" fmla="*/ 218443 h 299711"/>
                <a:gd name="connsiteX106" fmla="*/ 297966 w 1068145"/>
                <a:gd name="connsiteY106" fmla="*/ 234850 h 299711"/>
                <a:gd name="connsiteX107" fmla="*/ 298827 w 1068145"/>
                <a:gd name="connsiteY107" fmla="*/ 248667 h 299711"/>
                <a:gd name="connsiteX108" fmla="*/ 296245 w 1068145"/>
                <a:gd name="connsiteY108" fmla="*/ 265074 h 299711"/>
                <a:gd name="connsiteX109" fmla="*/ 289361 w 1068145"/>
                <a:gd name="connsiteY109" fmla="*/ 278027 h 299711"/>
                <a:gd name="connsiteX110" fmla="*/ 279035 w 1068145"/>
                <a:gd name="connsiteY110" fmla="*/ 269392 h 299711"/>
                <a:gd name="connsiteX111" fmla="*/ 266127 w 1068145"/>
                <a:gd name="connsiteY111" fmla="*/ 261620 h 299711"/>
                <a:gd name="connsiteX112" fmla="*/ 256661 w 1068145"/>
                <a:gd name="connsiteY112" fmla="*/ 259029 h 299711"/>
                <a:gd name="connsiteX113" fmla="*/ 243753 w 1068145"/>
                <a:gd name="connsiteY113" fmla="*/ 256438 h 299711"/>
                <a:gd name="connsiteX114" fmla="*/ 238589 w 1068145"/>
                <a:gd name="connsiteY114" fmla="*/ 255575 h 299711"/>
                <a:gd name="connsiteX115" fmla="*/ 236868 w 1068145"/>
                <a:gd name="connsiteY115" fmla="*/ 254711 h 299711"/>
                <a:gd name="connsiteX116" fmla="*/ 235147 w 1068145"/>
                <a:gd name="connsiteY116" fmla="*/ 252984 h 299711"/>
                <a:gd name="connsiteX117" fmla="*/ 229124 w 1068145"/>
                <a:gd name="connsiteY117" fmla="*/ 246076 h 299711"/>
                <a:gd name="connsiteX118" fmla="*/ 223100 w 1068145"/>
                <a:gd name="connsiteY118" fmla="*/ 240895 h 299711"/>
                <a:gd name="connsiteX119" fmla="*/ 216216 w 1068145"/>
                <a:gd name="connsiteY119" fmla="*/ 229669 h 299711"/>
                <a:gd name="connsiteX120" fmla="*/ 216216 w 1068145"/>
                <a:gd name="connsiteY120" fmla="*/ 214988 h 299711"/>
                <a:gd name="connsiteX121" fmla="*/ 216216 w 1068145"/>
                <a:gd name="connsiteY121" fmla="*/ 202035 h 299711"/>
                <a:gd name="connsiteX122" fmla="*/ 218797 w 1068145"/>
                <a:gd name="connsiteY122" fmla="*/ 188219 h 299711"/>
                <a:gd name="connsiteX123" fmla="*/ 217937 w 1068145"/>
                <a:gd name="connsiteY123" fmla="*/ 180447 h 299711"/>
                <a:gd name="connsiteX124" fmla="*/ 217076 w 1068145"/>
                <a:gd name="connsiteY124" fmla="*/ 177856 h 299711"/>
                <a:gd name="connsiteX125" fmla="*/ 213634 w 1068145"/>
                <a:gd name="connsiteY125" fmla="*/ 173538 h 299711"/>
                <a:gd name="connsiteX126" fmla="*/ 206750 w 1068145"/>
                <a:gd name="connsiteY126" fmla="*/ 165766 h 299711"/>
                <a:gd name="connsiteX127" fmla="*/ 199005 w 1068145"/>
                <a:gd name="connsiteY127" fmla="*/ 155404 h 299711"/>
                <a:gd name="connsiteX128" fmla="*/ 196423 w 1068145"/>
                <a:gd name="connsiteY128" fmla="*/ 139860 h 299711"/>
                <a:gd name="connsiteX129" fmla="*/ 195563 w 1068145"/>
                <a:gd name="connsiteY129" fmla="*/ 121726 h 299711"/>
                <a:gd name="connsiteX130" fmla="*/ 192121 w 1068145"/>
                <a:gd name="connsiteY130" fmla="*/ 109636 h 299711"/>
                <a:gd name="connsiteX131" fmla="*/ 181794 w 1068145"/>
                <a:gd name="connsiteY131" fmla="*/ 93229 h 299711"/>
                <a:gd name="connsiteX132" fmla="*/ 171468 w 1068145"/>
                <a:gd name="connsiteY132" fmla="*/ 78549 h 299711"/>
                <a:gd name="connsiteX133" fmla="*/ 163723 w 1068145"/>
                <a:gd name="connsiteY133" fmla="*/ 72504 h 299711"/>
                <a:gd name="connsiteX134" fmla="*/ 151675 w 1068145"/>
                <a:gd name="connsiteY134" fmla="*/ 71640 h 299711"/>
                <a:gd name="connsiteX135" fmla="*/ 128441 w 1068145"/>
                <a:gd name="connsiteY135" fmla="*/ 71640 h 299711"/>
                <a:gd name="connsiteX136" fmla="*/ 109509 w 1068145"/>
                <a:gd name="connsiteY136" fmla="*/ 75958 h 299711"/>
                <a:gd name="connsiteX137" fmla="*/ 104346 w 1068145"/>
                <a:gd name="connsiteY137" fmla="*/ 83730 h 299711"/>
                <a:gd name="connsiteX138" fmla="*/ 98322 w 1068145"/>
                <a:gd name="connsiteY138" fmla="*/ 97547 h 299711"/>
                <a:gd name="connsiteX139" fmla="*/ 94880 w 1068145"/>
                <a:gd name="connsiteY139" fmla="*/ 103591 h 299711"/>
                <a:gd name="connsiteX140" fmla="*/ 93159 w 1068145"/>
                <a:gd name="connsiteY140" fmla="*/ 105318 h 299711"/>
                <a:gd name="connsiteX141" fmla="*/ 89717 w 1068145"/>
                <a:gd name="connsiteY141" fmla="*/ 106182 h 299711"/>
                <a:gd name="connsiteX142" fmla="*/ 70785 w 1068145"/>
                <a:gd name="connsiteY142" fmla="*/ 107909 h 299711"/>
                <a:gd name="connsiteX143" fmla="*/ 63901 w 1068145"/>
                <a:gd name="connsiteY143" fmla="*/ 107046 h 299711"/>
                <a:gd name="connsiteX144" fmla="*/ 55295 w 1068145"/>
                <a:gd name="connsiteY144" fmla="*/ 102728 h 299711"/>
                <a:gd name="connsiteX145" fmla="*/ 46690 w 1068145"/>
                <a:gd name="connsiteY145" fmla="*/ 97547 h 299711"/>
                <a:gd name="connsiteX146" fmla="*/ 38945 w 1068145"/>
                <a:gd name="connsiteY146" fmla="*/ 93229 h 299711"/>
                <a:gd name="connsiteX147" fmla="*/ 32061 w 1068145"/>
                <a:gd name="connsiteY147" fmla="*/ 83730 h 299711"/>
                <a:gd name="connsiteX148" fmla="*/ 27758 w 1068145"/>
                <a:gd name="connsiteY148" fmla="*/ 75094 h 299711"/>
                <a:gd name="connsiteX149" fmla="*/ 25177 w 1068145"/>
                <a:gd name="connsiteY149" fmla="*/ 66459 h 299711"/>
                <a:gd name="connsiteX150" fmla="*/ 22595 w 1068145"/>
                <a:gd name="connsiteY150" fmla="*/ 56096 h 299711"/>
                <a:gd name="connsiteX151" fmla="*/ 21735 w 1068145"/>
                <a:gd name="connsiteY151" fmla="*/ 47461 h 299711"/>
                <a:gd name="connsiteX152" fmla="*/ 20013 w 1068145"/>
                <a:gd name="connsiteY152" fmla="*/ 38826 h 299711"/>
                <a:gd name="connsiteX153" fmla="*/ 14850 w 1068145"/>
                <a:gd name="connsiteY153" fmla="*/ 20691 h 299711"/>
                <a:gd name="connsiteX154" fmla="*/ 13990 w 1068145"/>
                <a:gd name="connsiteY154" fmla="*/ 17237 h 299711"/>
                <a:gd name="connsiteX155" fmla="*/ 10548 w 1068145"/>
                <a:gd name="connsiteY155" fmla="*/ 11192 h 299711"/>
                <a:gd name="connsiteX156" fmla="*/ 3663 w 1068145"/>
                <a:gd name="connsiteY156" fmla="*/ 5147 h 29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1068145" h="299711">
                  <a:moveTo>
                    <a:pt x="0" y="0"/>
                  </a:moveTo>
                  <a:lnTo>
                    <a:pt x="1061013" y="0"/>
                  </a:lnTo>
                  <a:lnTo>
                    <a:pt x="1060401" y="830"/>
                  </a:lnTo>
                  <a:cubicBezTo>
                    <a:pt x="1060401" y="830"/>
                    <a:pt x="1056958" y="830"/>
                    <a:pt x="1052656" y="6011"/>
                  </a:cubicBezTo>
                  <a:cubicBezTo>
                    <a:pt x="1047493" y="11192"/>
                    <a:pt x="1043190" y="18964"/>
                    <a:pt x="1043190" y="18964"/>
                  </a:cubicBezTo>
                  <a:cubicBezTo>
                    <a:pt x="1043190" y="18964"/>
                    <a:pt x="1042329" y="26736"/>
                    <a:pt x="1042329" y="30190"/>
                  </a:cubicBezTo>
                  <a:cubicBezTo>
                    <a:pt x="1042329" y="30190"/>
                    <a:pt x="1042329" y="30190"/>
                    <a:pt x="1042329" y="42280"/>
                  </a:cubicBezTo>
                  <a:cubicBezTo>
                    <a:pt x="1042329" y="42280"/>
                    <a:pt x="1042329" y="42280"/>
                    <a:pt x="1042329" y="58687"/>
                  </a:cubicBezTo>
                  <a:cubicBezTo>
                    <a:pt x="1042329" y="63005"/>
                    <a:pt x="1041469" y="67323"/>
                    <a:pt x="1041469" y="72504"/>
                  </a:cubicBezTo>
                  <a:cubicBezTo>
                    <a:pt x="1041469" y="78549"/>
                    <a:pt x="1040608" y="85457"/>
                    <a:pt x="1043190" y="90638"/>
                  </a:cubicBezTo>
                  <a:cubicBezTo>
                    <a:pt x="1045772" y="95819"/>
                    <a:pt x="1049214" y="101001"/>
                    <a:pt x="1049214" y="107909"/>
                  </a:cubicBezTo>
                  <a:cubicBezTo>
                    <a:pt x="1049214" y="107909"/>
                    <a:pt x="1049214" y="107909"/>
                    <a:pt x="1049214" y="126043"/>
                  </a:cubicBezTo>
                  <a:cubicBezTo>
                    <a:pt x="1049214" y="130361"/>
                    <a:pt x="1052656" y="138133"/>
                    <a:pt x="1055237" y="139860"/>
                  </a:cubicBezTo>
                  <a:cubicBezTo>
                    <a:pt x="1056958" y="142451"/>
                    <a:pt x="1055237" y="150223"/>
                    <a:pt x="1056958" y="154540"/>
                  </a:cubicBezTo>
                  <a:cubicBezTo>
                    <a:pt x="1057819" y="158858"/>
                    <a:pt x="1056958" y="162312"/>
                    <a:pt x="1058680" y="164903"/>
                  </a:cubicBezTo>
                  <a:cubicBezTo>
                    <a:pt x="1060401" y="168357"/>
                    <a:pt x="1066424" y="181310"/>
                    <a:pt x="1066424" y="181310"/>
                  </a:cubicBezTo>
                  <a:cubicBezTo>
                    <a:pt x="1066424" y="181310"/>
                    <a:pt x="1066424" y="181310"/>
                    <a:pt x="1068145" y="195990"/>
                  </a:cubicBezTo>
                  <a:cubicBezTo>
                    <a:pt x="1068145" y="195990"/>
                    <a:pt x="1068145" y="195990"/>
                    <a:pt x="1068145" y="213261"/>
                  </a:cubicBezTo>
                  <a:cubicBezTo>
                    <a:pt x="1068145" y="213261"/>
                    <a:pt x="1068145" y="213261"/>
                    <a:pt x="1064703" y="229669"/>
                  </a:cubicBezTo>
                  <a:cubicBezTo>
                    <a:pt x="1064703" y="229669"/>
                    <a:pt x="1063843" y="242622"/>
                    <a:pt x="1062122" y="245212"/>
                  </a:cubicBezTo>
                  <a:cubicBezTo>
                    <a:pt x="1060401" y="248667"/>
                    <a:pt x="1057819" y="257302"/>
                    <a:pt x="1056098" y="260756"/>
                  </a:cubicBezTo>
                  <a:cubicBezTo>
                    <a:pt x="1054377" y="264210"/>
                    <a:pt x="1038027" y="281481"/>
                    <a:pt x="1038027" y="281481"/>
                  </a:cubicBezTo>
                  <a:cubicBezTo>
                    <a:pt x="1038027" y="281481"/>
                    <a:pt x="1026840" y="297889"/>
                    <a:pt x="1025119" y="297889"/>
                  </a:cubicBezTo>
                  <a:cubicBezTo>
                    <a:pt x="1022537" y="297889"/>
                    <a:pt x="1018234" y="299616"/>
                    <a:pt x="1014792" y="299616"/>
                  </a:cubicBezTo>
                  <a:cubicBezTo>
                    <a:pt x="1011350" y="299616"/>
                    <a:pt x="1008768" y="300479"/>
                    <a:pt x="1007908" y="297025"/>
                  </a:cubicBezTo>
                  <a:cubicBezTo>
                    <a:pt x="1007908" y="293571"/>
                    <a:pt x="1009629" y="294434"/>
                    <a:pt x="1006187" y="290117"/>
                  </a:cubicBezTo>
                  <a:cubicBezTo>
                    <a:pt x="1003605" y="284935"/>
                    <a:pt x="1002745" y="284072"/>
                    <a:pt x="999303" y="279754"/>
                  </a:cubicBezTo>
                  <a:cubicBezTo>
                    <a:pt x="996721" y="275436"/>
                    <a:pt x="996721" y="273709"/>
                    <a:pt x="992418" y="267665"/>
                  </a:cubicBezTo>
                  <a:cubicBezTo>
                    <a:pt x="988116" y="260756"/>
                    <a:pt x="985534" y="258166"/>
                    <a:pt x="982092" y="252121"/>
                  </a:cubicBezTo>
                  <a:cubicBezTo>
                    <a:pt x="979510" y="246940"/>
                    <a:pt x="977789" y="245212"/>
                    <a:pt x="976068" y="240031"/>
                  </a:cubicBezTo>
                  <a:cubicBezTo>
                    <a:pt x="974347" y="235713"/>
                    <a:pt x="974347" y="238304"/>
                    <a:pt x="970905" y="227942"/>
                  </a:cubicBezTo>
                  <a:cubicBezTo>
                    <a:pt x="967463" y="218443"/>
                    <a:pt x="965742" y="209807"/>
                    <a:pt x="964021" y="203762"/>
                  </a:cubicBezTo>
                  <a:cubicBezTo>
                    <a:pt x="962300" y="198581"/>
                    <a:pt x="963160" y="200308"/>
                    <a:pt x="959718" y="191673"/>
                  </a:cubicBezTo>
                  <a:cubicBezTo>
                    <a:pt x="956276" y="183037"/>
                    <a:pt x="953694" y="184764"/>
                    <a:pt x="953694" y="175265"/>
                  </a:cubicBezTo>
                  <a:cubicBezTo>
                    <a:pt x="953694" y="164903"/>
                    <a:pt x="956276" y="165766"/>
                    <a:pt x="956276" y="157131"/>
                  </a:cubicBezTo>
                  <a:cubicBezTo>
                    <a:pt x="956276" y="147632"/>
                    <a:pt x="954555" y="147632"/>
                    <a:pt x="957136" y="143314"/>
                  </a:cubicBezTo>
                  <a:cubicBezTo>
                    <a:pt x="959718" y="138133"/>
                    <a:pt x="960579" y="136406"/>
                    <a:pt x="963160" y="131225"/>
                  </a:cubicBezTo>
                  <a:cubicBezTo>
                    <a:pt x="965742" y="125180"/>
                    <a:pt x="966602" y="125180"/>
                    <a:pt x="965742" y="120862"/>
                  </a:cubicBezTo>
                  <a:cubicBezTo>
                    <a:pt x="965742" y="116545"/>
                    <a:pt x="965742" y="121726"/>
                    <a:pt x="964881" y="114817"/>
                  </a:cubicBezTo>
                  <a:cubicBezTo>
                    <a:pt x="964021" y="108773"/>
                    <a:pt x="965742" y="110500"/>
                    <a:pt x="961439" y="104455"/>
                  </a:cubicBezTo>
                  <a:cubicBezTo>
                    <a:pt x="957997" y="98410"/>
                    <a:pt x="959718" y="100137"/>
                    <a:pt x="956276" y="94956"/>
                  </a:cubicBezTo>
                  <a:cubicBezTo>
                    <a:pt x="953694" y="89775"/>
                    <a:pt x="954555" y="91502"/>
                    <a:pt x="950252" y="85457"/>
                  </a:cubicBezTo>
                  <a:cubicBezTo>
                    <a:pt x="945949" y="78549"/>
                    <a:pt x="938205" y="73367"/>
                    <a:pt x="938205" y="73367"/>
                  </a:cubicBezTo>
                  <a:cubicBezTo>
                    <a:pt x="938205" y="73367"/>
                    <a:pt x="938205" y="73367"/>
                    <a:pt x="927878" y="59551"/>
                  </a:cubicBezTo>
                  <a:cubicBezTo>
                    <a:pt x="927878" y="59551"/>
                    <a:pt x="927878" y="59551"/>
                    <a:pt x="920994" y="61278"/>
                  </a:cubicBezTo>
                  <a:cubicBezTo>
                    <a:pt x="920994" y="61278"/>
                    <a:pt x="920994" y="61278"/>
                    <a:pt x="911528" y="66459"/>
                  </a:cubicBezTo>
                  <a:cubicBezTo>
                    <a:pt x="911528" y="66459"/>
                    <a:pt x="911528" y="66459"/>
                    <a:pt x="898620" y="69050"/>
                  </a:cubicBezTo>
                  <a:cubicBezTo>
                    <a:pt x="898620" y="69050"/>
                    <a:pt x="898620" y="69050"/>
                    <a:pt x="886573" y="72504"/>
                  </a:cubicBezTo>
                  <a:cubicBezTo>
                    <a:pt x="886573" y="72504"/>
                    <a:pt x="881409" y="72504"/>
                    <a:pt x="877967" y="72504"/>
                  </a:cubicBezTo>
                  <a:cubicBezTo>
                    <a:pt x="874525" y="72504"/>
                    <a:pt x="871943" y="72504"/>
                    <a:pt x="871943" y="72504"/>
                  </a:cubicBezTo>
                  <a:cubicBezTo>
                    <a:pt x="871943" y="72504"/>
                    <a:pt x="871083" y="67323"/>
                    <a:pt x="870222" y="64732"/>
                  </a:cubicBezTo>
                  <a:cubicBezTo>
                    <a:pt x="868501" y="61278"/>
                    <a:pt x="866780" y="57824"/>
                    <a:pt x="865059" y="55233"/>
                  </a:cubicBezTo>
                  <a:cubicBezTo>
                    <a:pt x="863338" y="52642"/>
                    <a:pt x="860756" y="48325"/>
                    <a:pt x="857314" y="46598"/>
                  </a:cubicBezTo>
                  <a:cubicBezTo>
                    <a:pt x="853872" y="44007"/>
                    <a:pt x="849569" y="39689"/>
                    <a:pt x="849569" y="39689"/>
                  </a:cubicBezTo>
                  <a:cubicBezTo>
                    <a:pt x="849569" y="39689"/>
                    <a:pt x="844406" y="37099"/>
                    <a:pt x="841825" y="36235"/>
                  </a:cubicBezTo>
                  <a:cubicBezTo>
                    <a:pt x="839243" y="35371"/>
                    <a:pt x="840104" y="33644"/>
                    <a:pt x="835801" y="33644"/>
                  </a:cubicBezTo>
                  <a:cubicBezTo>
                    <a:pt x="831498" y="32781"/>
                    <a:pt x="831498" y="31917"/>
                    <a:pt x="826335" y="31917"/>
                  </a:cubicBezTo>
                  <a:cubicBezTo>
                    <a:pt x="826335" y="31917"/>
                    <a:pt x="826335" y="31917"/>
                    <a:pt x="814288" y="31917"/>
                  </a:cubicBezTo>
                  <a:cubicBezTo>
                    <a:pt x="809124" y="31917"/>
                    <a:pt x="806543" y="31054"/>
                    <a:pt x="802240" y="31917"/>
                  </a:cubicBezTo>
                  <a:cubicBezTo>
                    <a:pt x="797937" y="33644"/>
                    <a:pt x="792774" y="35371"/>
                    <a:pt x="789332" y="37099"/>
                  </a:cubicBezTo>
                  <a:cubicBezTo>
                    <a:pt x="785890" y="37962"/>
                    <a:pt x="782448" y="39689"/>
                    <a:pt x="780727" y="39689"/>
                  </a:cubicBezTo>
                  <a:cubicBezTo>
                    <a:pt x="778145" y="39689"/>
                    <a:pt x="777285" y="38826"/>
                    <a:pt x="772982" y="37962"/>
                  </a:cubicBezTo>
                  <a:cubicBezTo>
                    <a:pt x="769540" y="37099"/>
                    <a:pt x="766958" y="35371"/>
                    <a:pt x="764377" y="34508"/>
                  </a:cubicBezTo>
                  <a:cubicBezTo>
                    <a:pt x="761795" y="33644"/>
                    <a:pt x="761795" y="32781"/>
                    <a:pt x="758353" y="34508"/>
                  </a:cubicBezTo>
                  <a:cubicBezTo>
                    <a:pt x="755771" y="36235"/>
                    <a:pt x="750608" y="37099"/>
                    <a:pt x="748887" y="38826"/>
                  </a:cubicBezTo>
                  <a:cubicBezTo>
                    <a:pt x="747166" y="41416"/>
                    <a:pt x="744584" y="46598"/>
                    <a:pt x="742003" y="46598"/>
                  </a:cubicBezTo>
                  <a:cubicBezTo>
                    <a:pt x="738560" y="47461"/>
                    <a:pt x="717047" y="45734"/>
                    <a:pt x="717047" y="45734"/>
                  </a:cubicBezTo>
                  <a:cubicBezTo>
                    <a:pt x="717047" y="45734"/>
                    <a:pt x="717047" y="45734"/>
                    <a:pt x="684347" y="49188"/>
                  </a:cubicBezTo>
                  <a:cubicBezTo>
                    <a:pt x="684347" y="49188"/>
                    <a:pt x="684347" y="49188"/>
                    <a:pt x="671439" y="52642"/>
                  </a:cubicBezTo>
                  <a:cubicBezTo>
                    <a:pt x="671439" y="52642"/>
                    <a:pt x="671439" y="52642"/>
                    <a:pt x="670578" y="56096"/>
                  </a:cubicBezTo>
                  <a:cubicBezTo>
                    <a:pt x="670578" y="56096"/>
                    <a:pt x="672299" y="61278"/>
                    <a:pt x="674881" y="63005"/>
                  </a:cubicBezTo>
                  <a:cubicBezTo>
                    <a:pt x="678323" y="64732"/>
                    <a:pt x="682626" y="69050"/>
                    <a:pt x="682626" y="71640"/>
                  </a:cubicBezTo>
                  <a:cubicBezTo>
                    <a:pt x="682626" y="75094"/>
                    <a:pt x="684347" y="80276"/>
                    <a:pt x="684347" y="82866"/>
                  </a:cubicBezTo>
                  <a:cubicBezTo>
                    <a:pt x="684347" y="85457"/>
                    <a:pt x="686068" y="88048"/>
                    <a:pt x="685207" y="91502"/>
                  </a:cubicBezTo>
                  <a:cubicBezTo>
                    <a:pt x="684347" y="94092"/>
                    <a:pt x="686068" y="96683"/>
                    <a:pt x="681765" y="96683"/>
                  </a:cubicBezTo>
                  <a:cubicBezTo>
                    <a:pt x="676602" y="96683"/>
                    <a:pt x="670578" y="94092"/>
                    <a:pt x="670578" y="94092"/>
                  </a:cubicBezTo>
                  <a:cubicBezTo>
                    <a:pt x="670578" y="94092"/>
                    <a:pt x="666275" y="91502"/>
                    <a:pt x="660252" y="91502"/>
                  </a:cubicBezTo>
                  <a:cubicBezTo>
                    <a:pt x="654228" y="91502"/>
                    <a:pt x="640459" y="92365"/>
                    <a:pt x="637017" y="92365"/>
                  </a:cubicBezTo>
                  <a:cubicBezTo>
                    <a:pt x="633575" y="92365"/>
                    <a:pt x="628412" y="93229"/>
                    <a:pt x="625830" y="92365"/>
                  </a:cubicBezTo>
                  <a:cubicBezTo>
                    <a:pt x="624109" y="91502"/>
                    <a:pt x="612922" y="88911"/>
                    <a:pt x="612922" y="88911"/>
                  </a:cubicBezTo>
                  <a:cubicBezTo>
                    <a:pt x="612922" y="88911"/>
                    <a:pt x="607759" y="85457"/>
                    <a:pt x="605177" y="83730"/>
                  </a:cubicBezTo>
                  <a:cubicBezTo>
                    <a:pt x="602596" y="82003"/>
                    <a:pt x="600014" y="78549"/>
                    <a:pt x="596572" y="78549"/>
                  </a:cubicBezTo>
                  <a:cubicBezTo>
                    <a:pt x="593130" y="78549"/>
                    <a:pt x="585385" y="79412"/>
                    <a:pt x="585385" y="79412"/>
                  </a:cubicBezTo>
                  <a:cubicBezTo>
                    <a:pt x="585385" y="79412"/>
                    <a:pt x="585385" y="79412"/>
                    <a:pt x="577640" y="84593"/>
                  </a:cubicBezTo>
                  <a:cubicBezTo>
                    <a:pt x="577640" y="84593"/>
                    <a:pt x="577640" y="84593"/>
                    <a:pt x="569896" y="84593"/>
                  </a:cubicBezTo>
                  <a:cubicBezTo>
                    <a:pt x="569896" y="84593"/>
                    <a:pt x="551824" y="82003"/>
                    <a:pt x="549243" y="80276"/>
                  </a:cubicBezTo>
                  <a:cubicBezTo>
                    <a:pt x="547522" y="78549"/>
                    <a:pt x="544080" y="75958"/>
                    <a:pt x="541498" y="72504"/>
                  </a:cubicBezTo>
                  <a:cubicBezTo>
                    <a:pt x="538916" y="69913"/>
                    <a:pt x="534614" y="65595"/>
                    <a:pt x="527729" y="65595"/>
                  </a:cubicBezTo>
                  <a:cubicBezTo>
                    <a:pt x="521705" y="65595"/>
                    <a:pt x="515682" y="65595"/>
                    <a:pt x="510519" y="66459"/>
                  </a:cubicBezTo>
                  <a:cubicBezTo>
                    <a:pt x="504495" y="67323"/>
                    <a:pt x="497610" y="68186"/>
                    <a:pt x="492447" y="70777"/>
                  </a:cubicBezTo>
                  <a:cubicBezTo>
                    <a:pt x="487284" y="74231"/>
                    <a:pt x="482982" y="75094"/>
                    <a:pt x="479539" y="78549"/>
                  </a:cubicBezTo>
                  <a:cubicBezTo>
                    <a:pt x="476097" y="81139"/>
                    <a:pt x="459747" y="88048"/>
                    <a:pt x="459747" y="88048"/>
                  </a:cubicBezTo>
                  <a:cubicBezTo>
                    <a:pt x="459747" y="88048"/>
                    <a:pt x="459747" y="88048"/>
                    <a:pt x="435652" y="102728"/>
                  </a:cubicBezTo>
                  <a:cubicBezTo>
                    <a:pt x="435652" y="102728"/>
                    <a:pt x="435652" y="102728"/>
                    <a:pt x="419302" y="110500"/>
                  </a:cubicBezTo>
                  <a:cubicBezTo>
                    <a:pt x="419302" y="110500"/>
                    <a:pt x="419302" y="110500"/>
                    <a:pt x="408115" y="116545"/>
                  </a:cubicBezTo>
                  <a:cubicBezTo>
                    <a:pt x="408115" y="116545"/>
                    <a:pt x="408115" y="116545"/>
                    <a:pt x="384020" y="126907"/>
                  </a:cubicBezTo>
                  <a:cubicBezTo>
                    <a:pt x="384020" y="126907"/>
                    <a:pt x="384020" y="126907"/>
                    <a:pt x="365088" y="134679"/>
                  </a:cubicBezTo>
                  <a:cubicBezTo>
                    <a:pt x="365088" y="134679"/>
                    <a:pt x="365088" y="134679"/>
                    <a:pt x="359925" y="142451"/>
                  </a:cubicBezTo>
                  <a:cubicBezTo>
                    <a:pt x="359925" y="142451"/>
                    <a:pt x="356483" y="151950"/>
                    <a:pt x="353041" y="154540"/>
                  </a:cubicBezTo>
                  <a:cubicBezTo>
                    <a:pt x="349598" y="157131"/>
                    <a:pt x="338412" y="160585"/>
                    <a:pt x="338412" y="160585"/>
                  </a:cubicBezTo>
                  <a:cubicBezTo>
                    <a:pt x="338412" y="160585"/>
                    <a:pt x="338412" y="160585"/>
                    <a:pt x="323782" y="169221"/>
                  </a:cubicBezTo>
                  <a:cubicBezTo>
                    <a:pt x="323782" y="169221"/>
                    <a:pt x="323782" y="169221"/>
                    <a:pt x="317759" y="175265"/>
                  </a:cubicBezTo>
                  <a:cubicBezTo>
                    <a:pt x="317759" y="175265"/>
                    <a:pt x="312595" y="181310"/>
                    <a:pt x="310874" y="184764"/>
                  </a:cubicBezTo>
                  <a:cubicBezTo>
                    <a:pt x="309153" y="189082"/>
                    <a:pt x="305711" y="192536"/>
                    <a:pt x="303990" y="195990"/>
                  </a:cubicBezTo>
                  <a:cubicBezTo>
                    <a:pt x="302269" y="198581"/>
                    <a:pt x="301409" y="202899"/>
                    <a:pt x="301409" y="205489"/>
                  </a:cubicBezTo>
                  <a:cubicBezTo>
                    <a:pt x="301409" y="205489"/>
                    <a:pt x="301409" y="205489"/>
                    <a:pt x="301409" y="218443"/>
                  </a:cubicBezTo>
                  <a:cubicBezTo>
                    <a:pt x="301409" y="223624"/>
                    <a:pt x="298827" y="232259"/>
                    <a:pt x="297966" y="234850"/>
                  </a:cubicBezTo>
                  <a:cubicBezTo>
                    <a:pt x="297966" y="237441"/>
                    <a:pt x="298827" y="245212"/>
                    <a:pt x="298827" y="248667"/>
                  </a:cubicBezTo>
                  <a:cubicBezTo>
                    <a:pt x="298827" y="251257"/>
                    <a:pt x="297966" y="260756"/>
                    <a:pt x="296245" y="265074"/>
                  </a:cubicBezTo>
                  <a:cubicBezTo>
                    <a:pt x="294524" y="267665"/>
                    <a:pt x="291943" y="272846"/>
                    <a:pt x="289361" y="278027"/>
                  </a:cubicBezTo>
                  <a:cubicBezTo>
                    <a:pt x="289361" y="278027"/>
                    <a:pt x="289361" y="278027"/>
                    <a:pt x="279035" y="269392"/>
                  </a:cubicBezTo>
                  <a:cubicBezTo>
                    <a:pt x="279035" y="269392"/>
                    <a:pt x="279035" y="269392"/>
                    <a:pt x="266127" y="261620"/>
                  </a:cubicBezTo>
                  <a:cubicBezTo>
                    <a:pt x="266127" y="261620"/>
                    <a:pt x="266127" y="261620"/>
                    <a:pt x="256661" y="259029"/>
                  </a:cubicBezTo>
                  <a:cubicBezTo>
                    <a:pt x="256661" y="259029"/>
                    <a:pt x="245474" y="258166"/>
                    <a:pt x="243753" y="256438"/>
                  </a:cubicBezTo>
                  <a:cubicBezTo>
                    <a:pt x="242032" y="256438"/>
                    <a:pt x="240311" y="255575"/>
                    <a:pt x="238589" y="255575"/>
                  </a:cubicBezTo>
                  <a:cubicBezTo>
                    <a:pt x="237729" y="255575"/>
                    <a:pt x="237729" y="254711"/>
                    <a:pt x="236868" y="254711"/>
                  </a:cubicBezTo>
                  <a:cubicBezTo>
                    <a:pt x="236008" y="254711"/>
                    <a:pt x="235147" y="253848"/>
                    <a:pt x="235147" y="252984"/>
                  </a:cubicBezTo>
                  <a:cubicBezTo>
                    <a:pt x="234287" y="251257"/>
                    <a:pt x="231705" y="248667"/>
                    <a:pt x="229124" y="246076"/>
                  </a:cubicBezTo>
                  <a:cubicBezTo>
                    <a:pt x="226542" y="243485"/>
                    <a:pt x="223100" y="240895"/>
                    <a:pt x="223100" y="240895"/>
                  </a:cubicBezTo>
                  <a:cubicBezTo>
                    <a:pt x="223100" y="240895"/>
                    <a:pt x="223100" y="240895"/>
                    <a:pt x="216216" y="229669"/>
                  </a:cubicBezTo>
                  <a:cubicBezTo>
                    <a:pt x="216216" y="229669"/>
                    <a:pt x="216216" y="229669"/>
                    <a:pt x="216216" y="214988"/>
                  </a:cubicBezTo>
                  <a:cubicBezTo>
                    <a:pt x="216216" y="214988"/>
                    <a:pt x="216216" y="214988"/>
                    <a:pt x="216216" y="202035"/>
                  </a:cubicBezTo>
                  <a:cubicBezTo>
                    <a:pt x="216216" y="202035"/>
                    <a:pt x="216216" y="202035"/>
                    <a:pt x="218797" y="188219"/>
                  </a:cubicBezTo>
                  <a:cubicBezTo>
                    <a:pt x="218797" y="188219"/>
                    <a:pt x="218797" y="188219"/>
                    <a:pt x="217937" y="180447"/>
                  </a:cubicBezTo>
                  <a:cubicBezTo>
                    <a:pt x="217937" y="180447"/>
                    <a:pt x="217076" y="178720"/>
                    <a:pt x="217076" y="177856"/>
                  </a:cubicBezTo>
                  <a:cubicBezTo>
                    <a:pt x="216216" y="176129"/>
                    <a:pt x="215355" y="174402"/>
                    <a:pt x="213634" y="173538"/>
                  </a:cubicBezTo>
                  <a:cubicBezTo>
                    <a:pt x="211913" y="171811"/>
                    <a:pt x="208471" y="168357"/>
                    <a:pt x="206750" y="165766"/>
                  </a:cubicBezTo>
                  <a:cubicBezTo>
                    <a:pt x="204168" y="163176"/>
                    <a:pt x="199005" y="155404"/>
                    <a:pt x="199005" y="155404"/>
                  </a:cubicBezTo>
                  <a:cubicBezTo>
                    <a:pt x="199005" y="155404"/>
                    <a:pt x="196423" y="144178"/>
                    <a:pt x="196423" y="139860"/>
                  </a:cubicBezTo>
                  <a:cubicBezTo>
                    <a:pt x="196423" y="136406"/>
                    <a:pt x="195563" y="121726"/>
                    <a:pt x="195563" y="121726"/>
                  </a:cubicBezTo>
                  <a:cubicBezTo>
                    <a:pt x="195563" y="121726"/>
                    <a:pt x="195563" y="121726"/>
                    <a:pt x="192121" y="109636"/>
                  </a:cubicBezTo>
                  <a:cubicBezTo>
                    <a:pt x="192121" y="109636"/>
                    <a:pt x="183515" y="96683"/>
                    <a:pt x="181794" y="93229"/>
                  </a:cubicBezTo>
                  <a:cubicBezTo>
                    <a:pt x="180073" y="89775"/>
                    <a:pt x="171468" y="78549"/>
                    <a:pt x="171468" y="78549"/>
                  </a:cubicBezTo>
                  <a:cubicBezTo>
                    <a:pt x="171468" y="78549"/>
                    <a:pt x="171468" y="78549"/>
                    <a:pt x="163723" y="72504"/>
                  </a:cubicBezTo>
                  <a:cubicBezTo>
                    <a:pt x="163723" y="72504"/>
                    <a:pt x="163723" y="72504"/>
                    <a:pt x="151675" y="71640"/>
                  </a:cubicBezTo>
                  <a:cubicBezTo>
                    <a:pt x="151675" y="71640"/>
                    <a:pt x="151675" y="71640"/>
                    <a:pt x="128441" y="71640"/>
                  </a:cubicBezTo>
                  <a:cubicBezTo>
                    <a:pt x="128441" y="71640"/>
                    <a:pt x="128441" y="71640"/>
                    <a:pt x="109509" y="75958"/>
                  </a:cubicBezTo>
                  <a:cubicBezTo>
                    <a:pt x="109509" y="75958"/>
                    <a:pt x="109509" y="75958"/>
                    <a:pt x="104346" y="83730"/>
                  </a:cubicBezTo>
                  <a:cubicBezTo>
                    <a:pt x="104346" y="83730"/>
                    <a:pt x="100043" y="93229"/>
                    <a:pt x="98322" y="97547"/>
                  </a:cubicBezTo>
                  <a:cubicBezTo>
                    <a:pt x="96601" y="99274"/>
                    <a:pt x="95741" y="101001"/>
                    <a:pt x="94880" y="103591"/>
                  </a:cubicBezTo>
                  <a:cubicBezTo>
                    <a:pt x="94880" y="104455"/>
                    <a:pt x="94020" y="105318"/>
                    <a:pt x="93159" y="105318"/>
                  </a:cubicBezTo>
                  <a:cubicBezTo>
                    <a:pt x="92299" y="106182"/>
                    <a:pt x="91438" y="106182"/>
                    <a:pt x="89717" y="106182"/>
                  </a:cubicBezTo>
                  <a:cubicBezTo>
                    <a:pt x="84554" y="106182"/>
                    <a:pt x="73367" y="107909"/>
                    <a:pt x="70785" y="107909"/>
                  </a:cubicBezTo>
                  <a:cubicBezTo>
                    <a:pt x="69925" y="107909"/>
                    <a:pt x="66482" y="107046"/>
                    <a:pt x="63901" y="107046"/>
                  </a:cubicBezTo>
                  <a:cubicBezTo>
                    <a:pt x="60459" y="106182"/>
                    <a:pt x="57017" y="104455"/>
                    <a:pt x="55295" y="102728"/>
                  </a:cubicBezTo>
                  <a:cubicBezTo>
                    <a:pt x="53574" y="101001"/>
                    <a:pt x="50132" y="99274"/>
                    <a:pt x="46690" y="97547"/>
                  </a:cubicBezTo>
                  <a:cubicBezTo>
                    <a:pt x="43248" y="95819"/>
                    <a:pt x="39806" y="94092"/>
                    <a:pt x="38945" y="93229"/>
                  </a:cubicBezTo>
                  <a:cubicBezTo>
                    <a:pt x="37224" y="92365"/>
                    <a:pt x="34643" y="88048"/>
                    <a:pt x="32061" y="83730"/>
                  </a:cubicBezTo>
                  <a:cubicBezTo>
                    <a:pt x="29479" y="79412"/>
                    <a:pt x="27758" y="75094"/>
                    <a:pt x="27758" y="75094"/>
                  </a:cubicBezTo>
                  <a:cubicBezTo>
                    <a:pt x="27758" y="75094"/>
                    <a:pt x="26037" y="71640"/>
                    <a:pt x="25177" y="66459"/>
                  </a:cubicBezTo>
                  <a:cubicBezTo>
                    <a:pt x="23456" y="62141"/>
                    <a:pt x="22595" y="57824"/>
                    <a:pt x="22595" y="56096"/>
                  </a:cubicBezTo>
                  <a:cubicBezTo>
                    <a:pt x="22595" y="54369"/>
                    <a:pt x="22595" y="50915"/>
                    <a:pt x="21735" y="47461"/>
                  </a:cubicBezTo>
                  <a:cubicBezTo>
                    <a:pt x="20874" y="44007"/>
                    <a:pt x="20013" y="40553"/>
                    <a:pt x="20013" y="38826"/>
                  </a:cubicBezTo>
                  <a:cubicBezTo>
                    <a:pt x="19153" y="35371"/>
                    <a:pt x="14850" y="20691"/>
                    <a:pt x="14850" y="20691"/>
                  </a:cubicBezTo>
                  <a:cubicBezTo>
                    <a:pt x="14850" y="20691"/>
                    <a:pt x="14850" y="19828"/>
                    <a:pt x="13990" y="17237"/>
                  </a:cubicBezTo>
                  <a:cubicBezTo>
                    <a:pt x="13129" y="15510"/>
                    <a:pt x="12269" y="12919"/>
                    <a:pt x="10548" y="11192"/>
                  </a:cubicBezTo>
                  <a:cubicBezTo>
                    <a:pt x="7966" y="8602"/>
                    <a:pt x="5384" y="6875"/>
                    <a:pt x="3663" y="51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reeform 4638">
              <a:extLst>
                <a:ext uri="{FF2B5EF4-FFF2-40B4-BE49-F238E27FC236}">
                  <a16:creationId xmlns:a16="http://schemas.microsoft.com/office/drawing/2014/main" id="{1EFB8DE1-90A9-4553-A20C-783B414CD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320" y="2961365"/>
              <a:ext cx="311205" cy="132427"/>
            </a:xfrm>
            <a:custGeom>
              <a:avLst/>
              <a:gdLst>
                <a:gd name="T0" fmla="*/ 262 w 301"/>
                <a:gd name="T1" fmla="*/ 132 h 132"/>
                <a:gd name="T2" fmla="*/ 269 w 301"/>
                <a:gd name="T3" fmla="*/ 125 h 132"/>
                <a:gd name="T4" fmla="*/ 291 w 301"/>
                <a:gd name="T5" fmla="*/ 107 h 132"/>
                <a:gd name="T6" fmla="*/ 299 w 301"/>
                <a:gd name="T7" fmla="*/ 87 h 132"/>
                <a:gd name="T8" fmla="*/ 301 w 301"/>
                <a:gd name="T9" fmla="*/ 78 h 132"/>
                <a:gd name="T10" fmla="*/ 294 w 301"/>
                <a:gd name="T11" fmla="*/ 72 h 132"/>
                <a:gd name="T12" fmla="*/ 292 w 301"/>
                <a:gd name="T13" fmla="*/ 50 h 132"/>
                <a:gd name="T14" fmla="*/ 251 w 301"/>
                <a:gd name="T15" fmla="*/ 17 h 132"/>
                <a:gd name="T16" fmla="*/ 233 w 301"/>
                <a:gd name="T17" fmla="*/ 8 h 132"/>
                <a:gd name="T18" fmla="*/ 220 w 301"/>
                <a:gd name="T19" fmla="*/ 6 h 132"/>
                <a:gd name="T20" fmla="*/ 205 w 301"/>
                <a:gd name="T21" fmla="*/ 2 h 132"/>
                <a:gd name="T22" fmla="*/ 188 w 301"/>
                <a:gd name="T23" fmla="*/ 3 h 132"/>
                <a:gd name="T24" fmla="*/ 162 w 301"/>
                <a:gd name="T25" fmla="*/ 15 h 132"/>
                <a:gd name="T26" fmla="*/ 143 w 301"/>
                <a:gd name="T27" fmla="*/ 24 h 132"/>
                <a:gd name="T28" fmla="*/ 124 w 301"/>
                <a:gd name="T29" fmla="*/ 33 h 132"/>
                <a:gd name="T30" fmla="*/ 104 w 301"/>
                <a:gd name="T31" fmla="*/ 43 h 132"/>
                <a:gd name="T32" fmla="*/ 82 w 301"/>
                <a:gd name="T33" fmla="*/ 39 h 132"/>
                <a:gd name="T34" fmla="*/ 60 w 301"/>
                <a:gd name="T35" fmla="*/ 31 h 132"/>
                <a:gd name="T36" fmla="*/ 42 w 301"/>
                <a:gd name="T37" fmla="*/ 23 h 132"/>
                <a:gd name="T38" fmla="*/ 28 w 301"/>
                <a:gd name="T39" fmla="*/ 10 h 132"/>
                <a:gd name="T40" fmla="*/ 16 w 301"/>
                <a:gd name="T41" fmla="*/ 2 h 132"/>
                <a:gd name="T42" fmla="*/ 10 w 301"/>
                <a:gd name="T43" fmla="*/ 5 h 132"/>
                <a:gd name="T44" fmla="*/ 5 w 301"/>
                <a:gd name="T45" fmla="*/ 8 h 132"/>
                <a:gd name="T46" fmla="*/ 5 w 301"/>
                <a:gd name="T47" fmla="*/ 12 h 132"/>
                <a:gd name="T48" fmla="*/ 5 w 301"/>
                <a:gd name="T49" fmla="*/ 18 h 132"/>
                <a:gd name="T50" fmla="*/ 6 w 301"/>
                <a:gd name="T51" fmla="*/ 26 h 132"/>
                <a:gd name="T52" fmla="*/ 8 w 301"/>
                <a:gd name="T53" fmla="*/ 33 h 132"/>
                <a:gd name="T54" fmla="*/ 11 w 301"/>
                <a:gd name="T55" fmla="*/ 42 h 132"/>
                <a:gd name="T56" fmla="*/ 9 w 301"/>
                <a:gd name="T57" fmla="*/ 47 h 132"/>
                <a:gd name="T58" fmla="*/ 5 w 301"/>
                <a:gd name="T59" fmla="*/ 54 h 132"/>
                <a:gd name="T60" fmla="*/ 0 w 301"/>
                <a:gd name="T61" fmla="*/ 61 h 132"/>
                <a:gd name="T62" fmla="*/ 0 w 301"/>
                <a:gd name="T63" fmla="*/ 69 h 132"/>
                <a:gd name="T64" fmla="*/ 11 w 301"/>
                <a:gd name="T65" fmla="*/ 76 h 132"/>
                <a:gd name="T66" fmla="*/ 23 w 301"/>
                <a:gd name="T67" fmla="*/ 79 h 132"/>
                <a:gd name="T68" fmla="*/ 52 w 301"/>
                <a:gd name="T69" fmla="*/ 82 h 132"/>
                <a:gd name="T70" fmla="*/ 74 w 301"/>
                <a:gd name="T71" fmla="*/ 89 h 132"/>
                <a:gd name="T72" fmla="*/ 79 w 301"/>
                <a:gd name="T73" fmla="*/ 100 h 132"/>
                <a:gd name="T74" fmla="*/ 92 w 301"/>
                <a:gd name="T75" fmla="*/ 113 h 132"/>
                <a:gd name="T76" fmla="*/ 106 w 301"/>
                <a:gd name="T77" fmla="*/ 123 h 132"/>
                <a:gd name="T78" fmla="*/ 120 w 301"/>
                <a:gd name="T79" fmla="*/ 123 h 132"/>
                <a:gd name="T80" fmla="*/ 138 w 301"/>
                <a:gd name="T81" fmla="*/ 116 h 132"/>
                <a:gd name="T82" fmla="*/ 140 w 301"/>
                <a:gd name="T83" fmla="*/ 110 h 132"/>
                <a:gd name="T84" fmla="*/ 140 w 301"/>
                <a:gd name="T85" fmla="*/ 95 h 132"/>
                <a:gd name="T86" fmla="*/ 134 w 301"/>
                <a:gd name="T87" fmla="*/ 86 h 132"/>
                <a:gd name="T88" fmla="*/ 134 w 301"/>
                <a:gd name="T89" fmla="*/ 73 h 132"/>
                <a:gd name="T90" fmla="*/ 155 w 301"/>
                <a:gd name="T91" fmla="*/ 62 h 132"/>
                <a:gd name="T92" fmla="*/ 166 w 301"/>
                <a:gd name="T93" fmla="*/ 54 h 132"/>
                <a:gd name="T94" fmla="*/ 173 w 301"/>
                <a:gd name="T95" fmla="*/ 43 h 132"/>
                <a:gd name="T96" fmla="*/ 182 w 301"/>
                <a:gd name="T97" fmla="*/ 40 h 132"/>
                <a:gd name="T98" fmla="*/ 202 w 301"/>
                <a:gd name="T99" fmla="*/ 42 h 132"/>
                <a:gd name="T100" fmla="*/ 220 w 301"/>
                <a:gd name="T101" fmla="*/ 47 h 132"/>
                <a:gd name="T102" fmla="*/ 230 w 301"/>
                <a:gd name="T103" fmla="*/ 58 h 132"/>
                <a:gd name="T104" fmla="*/ 242 w 301"/>
                <a:gd name="T105" fmla="*/ 67 h 132"/>
                <a:gd name="T106" fmla="*/ 251 w 301"/>
                <a:gd name="T107" fmla="*/ 73 h 132"/>
                <a:gd name="T108" fmla="*/ 256 w 301"/>
                <a:gd name="T109" fmla="*/ 82 h 132"/>
                <a:gd name="T110" fmla="*/ 253 w 301"/>
                <a:gd name="T111" fmla="*/ 95 h 132"/>
                <a:gd name="T112" fmla="*/ 251 w 301"/>
                <a:gd name="T113" fmla="*/ 107 h 132"/>
                <a:gd name="T114" fmla="*/ 254 w 301"/>
                <a:gd name="T115" fmla="*/ 123 h 132"/>
                <a:gd name="T116" fmla="*/ 262 w 301"/>
                <a:gd name="T11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1" h="132">
                  <a:moveTo>
                    <a:pt x="262" y="132"/>
                  </a:moveTo>
                  <a:cubicBezTo>
                    <a:pt x="269" y="125"/>
                    <a:pt x="269" y="125"/>
                    <a:pt x="269" y="125"/>
                  </a:cubicBezTo>
                  <a:cubicBezTo>
                    <a:pt x="291" y="107"/>
                    <a:pt x="291" y="107"/>
                    <a:pt x="291" y="107"/>
                  </a:cubicBezTo>
                  <a:cubicBezTo>
                    <a:pt x="299" y="87"/>
                    <a:pt x="299" y="87"/>
                    <a:pt x="299" y="87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2" y="50"/>
                    <a:pt x="292" y="50"/>
                    <a:pt x="292" y="50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2"/>
                    <a:pt x="192" y="0"/>
                    <a:pt x="188" y="3"/>
                  </a:cubicBezTo>
                  <a:cubicBezTo>
                    <a:pt x="184" y="6"/>
                    <a:pt x="162" y="15"/>
                    <a:pt x="162" y="15"/>
                  </a:cubicBezTo>
                  <a:cubicBezTo>
                    <a:pt x="162" y="15"/>
                    <a:pt x="147" y="23"/>
                    <a:pt x="143" y="24"/>
                  </a:cubicBezTo>
                  <a:cubicBezTo>
                    <a:pt x="140" y="25"/>
                    <a:pt x="128" y="32"/>
                    <a:pt x="124" y="33"/>
                  </a:cubicBezTo>
                  <a:cubicBezTo>
                    <a:pt x="120" y="34"/>
                    <a:pt x="108" y="43"/>
                    <a:pt x="104" y="43"/>
                  </a:cubicBezTo>
                  <a:cubicBezTo>
                    <a:pt x="99" y="44"/>
                    <a:pt x="86" y="41"/>
                    <a:pt x="82" y="39"/>
                  </a:cubicBezTo>
                  <a:cubicBezTo>
                    <a:pt x="77" y="37"/>
                    <a:pt x="60" y="31"/>
                    <a:pt x="60" y="31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0" y="45"/>
                    <a:pt x="9" y="47"/>
                  </a:cubicBezTo>
                  <a:cubicBezTo>
                    <a:pt x="9" y="48"/>
                    <a:pt x="5" y="54"/>
                    <a:pt x="5" y="5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20" y="123"/>
                    <a:pt x="120" y="123"/>
                    <a:pt x="120" y="123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40" y="114"/>
                    <a:pt x="140" y="110"/>
                  </a:cubicBezTo>
                  <a:cubicBezTo>
                    <a:pt x="140" y="106"/>
                    <a:pt x="142" y="98"/>
                    <a:pt x="140" y="95"/>
                  </a:cubicBezTo>
                  <a:cubicBezTo>
                    <a:pt x="138" y="93"/>
                    <a:pt x="134" y="88"/>
                    <a:pt x="134" y="86"/>
                  </a:cubicBezTo>
                  <a:cubicBezTo>
                    <a:pt x="134" y="83"/>
                    <a:pt x="130" y="76"/>
                    <a:pt x="134" y="73"/>
                  </a:cubicBezTo>
                  <a:cubicBezTo>
                    <a:pt x="138" y="69"/>
                    <a:pt x="150" y="64"/>
                    <a:pt x="155" y="62"/>
                  </a:cubicBezTo>
                  <a:cubicBezTo>
                    <a:pt x="160" y="60"/>
                    <a:pt x="162" y="58"/>
                    <a:pt x="166" y="54"/>
                  </a:cubicBezTo>
                  <a:cubicBezTo>
                    <a:pt x="171" y="49"/>
                    <a:pt x="169" y="44"/>
                    <a:pt x="173" y="43"/>
                  </a:cubicBezTo>
                  <a:cubicBezTo>
                    <a:pt x="176" y="43"/>
                    <a:pt x="174" y="41"/>
                    <a:pt x="182" y="40"/>
                  </a:cubicBezTo>
                  <a:cubicBezTo>
                    <a:pt x="189" y="39"/>
                    <a:pt x="199" y="41"/>
                    <a:pt x="202" y="42"/>
                  </a:cubicBezTo>
                  <a:cubicBezTo>
                    <a:pt x="205" y="43"/>
                    <a:pt x="216" y="43"/>
                    <a:pt x="220" y="47"/>
                  </a:cubicBezTo>
                  <a:cubicBezTo>
                    <a:pt x="224" y="52"/>
                    <a:pt x="227" y="57"/>
                    <a:pt x="230" y="58"/>
                  </a:cubicBezTo>
                  <a:cubicBezTo>
                    <a:pt x="233" y="60"/>
                    <a:pt x="240" y="63"/>
                    <a:pt x="242" y="67"/>
                  </a:cubicBezTo>
                  <a:cubicBezTo>
                    <a:pt x="244" y="70"/>
                    <a:pt x="251" y="73"/>
                    <a:pt x="251" y="73"/>
                  </a:cubicBezTo>
                  <a:cubicBezTo>
                    <a:pt x="251" y="73"/>
                    <a:pt x="257" y="79"/>
                    <a:pt x="256" y="82"/>
                  </a:cubicBezTo>
                  <a:cubicBezTo>
                    <a:pt x="255" y="86"/>
                    <a:pt x="254" y="92"/>
                    <a:pt x="253" y="95"/>
                  </a:cubicBezTo>
                  <a:cubicBezTo>
                    <a:pt x="253" y="97"/>
                    <a:pt x="251" y="102"/>
                    <a:pt x="251" y="107"/>
                  </a:cubicBezTo>
                  <a:cubicBezTo>
                    <a:pt x="252" y="112"/>
                    <a:pt x="251" y="121"/>
                    <a:pt x="254" y="123"/>
                  </a:cubicBezTo>
                  <a:cubicBezTo>
                    <a:pt x="255" y="124"/>
                    <a:pt x="258" y="127"/>
                    <a:pt x="262" y="13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: Shape 21">
              <a:extLst>
                <a:ext uri="{FF2B5EF4-FFF2-40B4-BE49-F238E27FC236}">
                  <a16:creationId xmlns:a16="http://schemas.microsoft.com/office/drawing/2014/main" id="{C09B2429-266E-6B50-2DDC-FC72DD4B2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652" y="2844149"/>
              <a:ext cx="122158" cy="269265"/>
            </a:xfrm>
            <a:custGeom>
              <a:avLst/>
              <a:gdLst>
                <a:gd name="connsiteX0" fmla="*/ 62387 w 101635"/>
                <a:gd name="connsiteY0" fmla="*/ 0 h 224028"/>
                <a:gd name="connsiteX1" fmla="*/ 58055 w 101635"/>
                <a:gd name="connsiteY1" fmla="*/ 7784 h 224028"/>
                <a:gd name="connsiteX2" fmla="*/ 56322 w 101635"/>
                <a:gd name="connsiteY2" fmla="*/ 25949 h 224028"/>
                <a:gd name="connsiteX3" fmla="*/ 64120 w 101635"/>
                <a:gd name="connsiteY3" fmla="*/ 37193 h 224028"/>
                <a:gd name="connsiteX4" fmla="*/ 62387 w 101635"/>
                <a:gd name="connsiteY4" fmla="*/ 52763 h 224028"/>
                <a:gd name="connsiteX5" fmla="*/ 57188 w 101635"/>
                <a:gd name="connsiteY5" fmla="*/ 69198 h 224028"/>
                <a:gd name="connsiteX6" fmla="*/ 57188 w 101635"/>
                <a:gd name="connsiteY6" fmla="*/ 90822 h 224028"/>
                <a:gd name="connsiteX7" fmla="*/ 72785 w 101635"/>
                <a:gd name="connsiteY7" fmla="*/ 110716 h 224028"/>
                <a:gd name="connsiteX8" fmla="*/ 87515 w 101635"/>
                <a:gd name="connsiteY8" fmla="*/ 102932 h 224028"/>
                <a:gd name="connsiteX9" fmla="*/ 97047 w 101635"/>
                <a:gd name="connsiteY9" fmla="*/ 88227 h 224028"/>
                <a:gd name="connsiteX10" fmla="*/ 92714 w 101635"/>
                <a:gd name="connsiteY10" fmla="*/ 64873 h 224028"/>
                <a:gd name="connsiteX11" fmla="*/ 88382 w 101635"/>
                <a:gd name="connsiteY11" fmla="*/ 31139 h 224028"/>
                <a:gd name="connsiteX12" fmla="*/ 90115 w 101635"/>
                <a:gd name="connsiteY12" fmla="*/ 16434 h 224028"/>
                <a:gd name="connsiteX13" fmla="*/ 92498 w 101635"/>
                <a:gd name="connsiteY13" fmla="*/ 14920 h 224028"/>
                <a:gd name="connsiteX14" fmla="*/ 101635 w 101635"/>
                <a:gd name="connsiteY14" fmla="*/ 9116 h 224028"/>
                <a:gd name="connsiteX15" fmla="*/ 101635 w 101635"/>
                <a:gd name="connsiteY15" fmla="*/ 224028 h 224028"/>
                <a:gd name="connsiteX16" fmla="*/ 87515 w 101635"/>
                <a:gd name="connsiteY16" fmla="*/ 224028 h 224028"/>
                <a:gd name="connsiteX17" fmla="*/ 65853 w 101635"/>
                <a:gd name="connsiteY17" fmla="*/ 221433 h 224028"/>
                <a:gd name="connsiteX18" fmla="*/ 49390 w 101635"/>
                <a:gd name="connsiteY18" fmla="*/ 218838 h 224028"/>
                <a:gd name="connsiteX19" fmla="*/ 36393 w 101635"/>
                <a:gd name="connsiteY19" fmla="*/ 208458 h 224028"/>
                <a:gd name="connsiteX20" fmla="*/ 28594 w 101635"/>
                <a:gd name="connsiteY20" fmla="*/ 191159 h 224028"/>
                <a:gd name="connsiteX21" fmla="*/ 32060 w 101635"/>
                <a:gd name="connsiteY21" fmla="*/ 178184 h 224028"/>
                <a:gd name="connsiteX22" fmla="*/ 32060 w 101635"/>
                <a:gd name="connsiteY22" fmla="*/ 153965 h 224028"/>
                <a:gd name="connsiteX23" fmla="*/ 26861 w 101635"/>
                <a:gd name="connsiteY23" fmla="*/ 140990 h 224028"/>
                <a:gd name="connsiteX24" fmla="*/ 19063 w 101635"/>
                <a:gd name="connsiteY24" fmla="*/ 130611 h 224028"/>
                <a:gd name="connsiteX25" fmla="*/ 10398 w 101635"/>
                <a:gd name="connsiteY25" fmla="*/ 120231 h 224028"/>
                <a:gd name="connsiteX26" fmla="*/ 0 w 101635"/>
                <a:gd name="connsiteY26" fmla="*/ 112446 h 224028"/>
                <a:gd name="connsiteX27" fmla="*/ 4333 w 101635"/>
                <a:gd name="connsiteY27" fmla="*/ 93417 h 224028"/>
                <a:gd name="connsiteX28" fmla="*/ 12131 w 101635"/>
                <a:gd name="connsiteY28" fmla="*/ 61413 h 224028"/>
                <a:gd name="connsiteX29" fmla="*/ 20796 w 101635"/>
                <a:gd name="connsiteY29" fmla="*/ 43248 h 224028"/>
                <a:gd name="connsiteX30" fmla="*/ 32060 w 101635"/>
                <a:gd name="connsiteY30" fmla="*/ 25949 h 224028"/>
                <a:gd name="connsiteX31" fmla="*/ 42458 w 101635"/>
                <a:gd name="connsiteY31" fmla="*/ 14704 h 224028"/>
                <a:gd name="connsiteX32" fmla="*/ 58055 w 101635"/>
                <a:gd name="connsiteY32" fmla="*/ 1730 h 224028"/>
                <a:gd name="connsiteX33" fmla="*/ 62387 w 101635"/>
                <a:gd name="connsiteY33" fmla="*/ 0 h 22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1635" h="224028">
                  <a:moveTo>
                    <a:pt x="62387" y="0"/>
                  </a:moveTo>
                  <a:cubicBezTo>
                    <a:pt x="60654" y="2595"/>
                    <a:pt x="58921" y="6054"/>
                    <a:pt x="58055" y="7784"/>
                  </a:cubicBezTo>
                  <a:cubicBezTo>
                    <a:pt x="55455" y="12974"/>
                    <a:pt x="54589" y="22489"/>
                    <a:pt x="56322" y="25949"/>
                  </a:cubicBezTo>
                  <a:cubicBezTo>
                    <a:pt x="58055" y="29409"/>
                    <a:pt x="62387" y="33734"/>
                    <a:pt x="64120" y="37193"/>
                  </a:cubicBezTo>
                  <a:cubicBezTo>
                    <a:pt x="65853" y="39788"/>
                    <a:pt x="62387" y="52763"/>
                    <a:pt x="62387" y="52763"/>
                  </a:cubicBezTo>
                  <a:cubicBezTo>
                    <a:pt x="62387" y="52763"/>
                    <a:pt x="62387" y="52763"/>
                    <a:pt x="57188" y="69198"/>
                  </a:cubicBezTo>
                  <a:cubicBezTo>
                    <a:pt x="57188" y="69198"/>
                    <a:pt x="57188" y="69198"/>
                    <a:pt x="57188" y="90822"/>
                  </a:cubicBezTo>
                  <a:cubicBezTo>
                    <a:pt x="57188" y="90822"/>
                    <a:pt x="69319" y="107256"/>
                    <a:pt x="72785" y="110716"/>
                  </a:cubicBezTo>
                  <a:cubicBezTo>
                    <a:pt x="76251" y="113311"/>
                    <a:pt x="84916" y="104661"/>
                    <a:pt x="87515" y="102932"/>
                  </a:cubicBezTo>
                  <a:cubicBezTo>
                    <a:pt x="90115" y="102067"/>
                    <a:pt x="97047" y="88227"/>
                    <a:pt x="97047" y="88227"/>
                  </a:cubicBezTo>
                  <a:cubicBezTo>
                    <a:pt x="97047" y="88227"/>
                    <a:pt x="97047" y="88227"/>
                    <a:pt x="92714" y="64873"/>
                  </a:cubicBezTo>
                  <a:cubicBezTo>
                    <a:pt x="92714" y="64873"/>
                    <a:pt x="88382" y="37193"/>
                    <a:pt x="88382" y="31139"/>
                  </a:cubicBezTo>
                  <a:cubicBezTo>
                    <a:pt x="88382" y="24219"/>
                    <a:pt x="90115" y="16434"/>
                    <a:pt x="90115" y="16434"/>
                  </a:cubicBezTo>
                  <a:cubicBezTo>
                    <a:pt x="90115" y="16434"/>
                    <a:pt x="90115" y="16434"/>
                    <a:pt x="92498" y="14920"/>
                  </a:cubicBezTo>
                  <a:lnTo>
                    <a:pt x="101635" y="9116"/>
                  </a:lnTo>
                  <a:lnTo>
                    <a:pt x="101635" y="224028"/>
                  </a:lnTo>
                  <a:lnTo>
                    <a:pt x="87515" y="224028"/>
                  </a:lnTo>
                  <a:cubicBezTo>
                    <a:pt x="87515" y="224028"/>
                    <a:pt x="87515" y="224028"/>
                    <a:pt x="65853" y="221433"/>
                  </a:cubicBezTo>
                  <a:cubicBezTo>
                    <a:pt x="65853" y="221433"/>
                    <a:pt x="65853" y="221433"/>
                    <a:pt x="49390" y="218838"/>
                  </a:cubicBezTo>
                  <a:cubicBezTo>
                    <a:pt x="49390" y="218838"/>
                    <a:pt x="49390" y="218838"/>
                    <a:pt x="36393" y="208458"/>
                  </a:cubicBezTo>
                  <a:cubicBezTo>
                    <a:pt x="36393" y="208458"/>
                    <a:pt x="36393" y="208458"/>
                    <a:pt x="28594" y="191159"/>
                  </a:cubicBezTo>
                  <a:cubicBezTo>
                    <a:pt x="28594" y="191159"/>
                    <a:pt x="28594" y="191159"/>
                    <a:pt x="32060" y="178184"/>
                  </a:cubicBezTo>
                  <a:cubicBezTo>
                    <a:pt x="32060" y="178184"/>
                    <a:pt x="32060" y="178184"/>
                    <a:pt x="32060" y="153965"/>
                  </a:cubicBezTo>
                  <a:cubicBezTo>
                    <a:pt x="32060" y="153965"/>
                    <a:pt x="32060" y="153965"/>
                    <a:pt x="26861" y="140990"/>
                  </a:cubicBezTo>
                  <a:cubicBezTo>
                    <a:pt x="26861" y="140990"/>
                    <a:pt x="26861" y="140990"/>
                    <a:pt x="19063" y="130611"/>
                  </a:cubicBezTo>
                  <a:cubicBezTo>
                    <a:pt x="19063" y="130611"/>
                    <a:pt x="19063" y="130611"/>
                    <a:pt x="10398" y="120231"/>
                  </a:cubicBezTo>
                  <a:cubicBezTo>
                    <a:pt x="10398" y="120231"/>
                    <a:pt x="10398" y="120231"/>
                    <a:pt x="0" y="112446"/>
                  </a:cubicBezTo>
                  <a:cubicBezTo>
                    <a:pt x="0" y="112446"/>
                    <a:pt x="0" y="112446"/>
                    <a:pt x="4333" y="93417"/>
                  </a:cubicBezTo>
                  <a:cubicBezTo>
                    <a:pt x="4333" y="93417"/>
                    <a:pt x="4333" y="93417"/>
                    <a:pt x="12131" y="61413"/>
                  </a:cubicBezTo>
                  <a:cubicBezTo>
                    <a:pt x="12131" y="61413"/>
                    <a:pt x="12131" y="61413"/>
                    <a:pt x="20796" y="43248"/>
                  </a:cubicBezTo>
                  <a:cubicBezTo>
                    <a:pt x="20796" y="43248"/>
                    <a:pt x="20796" y="43248"/>
                    <a:pt x="32060" y="25949"/>
                  </a:cubicBezTo>
                  <a:cubicBezTo>
                    <a:pt x="32060" y="25949"/>
                    <a:pt x="32060" y="25949"/>
                    <a:pt x="42458" y="14704"/>
                  </a:cubicBezTo>
                  <a:cubicBezTo>
                    <a:pt x="42458" y="14704"/>
                    <a:pt x="42458" y="14704"/>
                    <a:pt x="58055" y="1730"/>
                  </a:cubicBezTo>
                  <a:cubicBezTo>
                    <a:pt x="58055" y="1730"/>
                    <a:pt x="58055" y="1730"/>
                    <a:pt x="6238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id="{712BEFCC-2289-130D-8BCF-99DFF3C32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464" y="2782587"/>
              <a:ext cx="445345" cy="666466"/>
            </a:xfrm>
            <a:custGeom>
              <a:avLst/>
              <a:gdLst>
                <a:gd name="connsiteX0" fmla="*/ 336429 w 370526"/>
                <a:gd name="connsiteY0" fmla="*/ 0 h 554498"/>
                <a:gd name="connsiteX1" fmla="*/ 353517 w 370526"/>
                <a:gd name="connsiteY1" fmla="*/ 865 h 554498"/>
                <a:gd name="connsiteX2" fmla="*/ 360352 w 370526"/>
                <a:gd name="connsiteY2" fmla="*/ 5191 h 554498"/>
                <a:gd name="connsiteX3" fmla="*/ 362915 w 370526"/>
                <a:gd name="connsiteY3" fmla="*/ 15573 h 554498"/>
                <a:gd name="connsiteX4" fmla="*/ 356934 w 370526"/>
                <a:gd name="connsiteY4" fmla="*/ 25954 h 554498"/>
                <a:gd name="connsiteX5" fmla="*/ 338138 w 370526"/>
                <a:gd name="connsiteY5" fmla="*/ 39796 h 554498"/>
                <a:gd name="connsiteX6" fmla="*/ 331303 w 370526"/>
                <a:gd name="connsiteY6" fmla="*/ 49313 h 554498"/>
                <a:gd name="connsiteX7" fmla="*/ 327031 w 370526"/>
                <a:gd name="connsiteY7" fmla="*/ 51043 h 554498"/>
                <a:gd name="connsiteX8" fmla="*/ 311652 w 370526"/>
                <a:gd name="connsiteY8" fmla="*/ 64020 h 554498"/>
                <a:gd name="connsiteX9" fmla="*/ 301400 w 370526"/>
                <a:gd name="connsiteY9" fmla="*/ 75267 h 554498"/>
                <a:gd name="connsiteX10" fmla="*/ 290293 w 370526"/>
                <a:gd name="connsiteY10" fmla="*/ 92570 h 554498"/>
                <a:gd name="connsiteX11" fmla="*/ 281749 w 370526"/>
                <a:gd name="connsiteY11" fmla="*/ 110737 h 554498"/>
                <a:gd name="connsiteX12" fmla="*/ 274060 w 370526"/>
                <a:gd name="connsiteY12" fmla="*/ 142747 h 554498"/>
                <a:gd name="connsiteX13" fmla="*/ 269788 w 370526"/>
                <a:gd name="connsiteY13" fmla="*/ 161780 h 554498"/>
                <a:gd name="connsiteX14" fmla="*/ 280040 w 370526"/>
                <a:gd name="connsiteY14" fmla="*/ 169567 h 554498"/>
                <a:gd name="connsiteX15" fmla="*/ 288584 w 370526"/>
                <a:gd name="connsiteY15" fmla="*/ 179948 h 554498"/>
                <a:gd name="connsiteX16" fmla="*/ 296274 w 370526"/>
                <a:gd name="connsiteY16" fmla="*/ 190330 h 554498"/>
                <a:gd name="connsiteX17" fmla="*/ 301400 w 370526"/>
                <a:gd name="connsiteY17" fmla="*/ 203307 h 554498"/>
                <a:gd name="connsiteX18" fmla="*/ 301400 w 370526"/>
                <a:gd name="connsiteY18" fmla="*/ 227531 h 554498"/>
                <a:gd name="connsiteX19" fmla="*/ 297982 w 370526"/>
                <a:gd name="connsiteY19" fmla="*/ 240508 h 554498"/>
                <a:gd name="connsiteX20" fmla="*/ 305672 w 370526"/>
                <a:gd name="connsiteY20" fmla="*/ 257810 h 554498"/>
                <a:gd name="connsiteX21" fmla="*/ 318487 w 370526"/>
                <a:gd name="connsiteY21" fmla="*/ 268192 h 554498"/>
                <a:gd name="connsiteX22" fmla="*/ 334720 w 370526"/>
                <a:gd name="connsiteY22" fmla="*/ 270787 h 554498"/>
                <a:gd name="connsiteX23" fmla="*/ 356080 w 370526"/>
                <a:gd name="connsiteY23" fmla="*/ 273383 h 554498"/>
                <a:gd name="connsiteX24" fmla="*/ 358323 w 370526"/>
                <a:gd name="connsiteY24" fmla="*/ 273383 h 554498"/>
                <a:gd name="connsiteX25" fmla="*/ 370526 w 370526"/>
                <a:gd name="connsiteY25" fmla="*/ 273383 h 554498"/>
                <a:gd name="connsiteX26" fmla="*/ 370526 w 370526"/>
                <a:gd name="connsiteY26" fmla="*/ 554498 h 554498"/>
                <a:gd name="connsiteX27" fmla="*/ 0 w 370526"/>
                <a:gd name="connsiteY27" fmla="*/ 554498 h 554498"/>
                <a:gd name="connsiteX28" fmla="*/ 19 w 370526"/>
                <a:gd name="connsiteY28" fmla="*/ 553903 h 554498"/>
                <a:gd name="connsiteX29" fmla="*/ 1514 w 370526"/>
                <a:gd name="connsiteY29" fmla="*/ 545900 h 554498"/>
                <a:gd name="connsiteX30" fmla="*/ 8349 w 370526"/>
                <a:gd name="connsiteY30" fmla="*/ 534653 h 554498"/>
                <a:gd name="connsiteX31" fmla="*/ 14330 w 370526"/>
                <a:gd name="connsiteY31" fmla="*/ 520811 h 554498"/>
                <a:gd name="connsiteX32" fmla="*/ 23728 w 370526"/>
                <a:gd name="connsiteY32" fmla="*/ 512160 h 554498"/>
                <a:gd name="connsiteX33" fmla="*/ 35689 w 370526"/>
                <a:gd name="connsiteY33" fmla="*/ 507834 h 554498"/>
                <a:gd name="connsiteX34" fmla="*/ 45087 w 370526"/>
                <a:gd name="connsiteY34" fmla="*/ 494857 h 554498"/>
                <a:gd name="connsiteX35" fmla="*/ 50214 w 370526"/>
                <a:gd name="connsiteY35" fmla="*/ 480150 h 554498"/>
                <a:gd name="connsiteX36" fmla="*/ 61320 w 370526"/>
                <a:gd name="connsiteY36" fmla="*/ 462847 h 554498"/>
                <a:gd name="connsiteX37" fmla="*/ 66447 w 370526"/>
                <a:gd name="connsiteY37" fmla="*/ 452466 h 554498"/>
                <a:gd name="connsiteX38" fmla="*/ 70719 w 370526"/>
                <a:gd name="connsiteY38" fmla="*/ 425646 h 554498"/>
                <a:gd name="connsiteX39" fmla="*/ 72427 w 370526"/>
                <a:gd name="connsiteY39" fmla="*/ 399692 h 554498"/>
                <a:gd name="connsiteX40" fmla="*/ 77554 w 370526"/>
                <a:gd name="connsiteY40" fmla="*/ 378929 h 554498"/>
                <a:gd name="connsiteX41" fmla="*/ 75845 w 370526"/>
                <a:gd name="connsiteY41" fmla="*/ 346054 h 554498"/>
                <a:gd name="connsiteX42" fmla="*/ 75845 w 370526"/>
                <a:gd name="connsiteY42" fmla="*/ 322695 h 554498"/>
                <a:gd name="connsiteX43" fmla="*/ 72427 w 370526"/>
                <a:gd name="connsiteY43" fmla="*/ 307123 h 554498"/>
                <a:gd name="connsiteX44" fmla="*/ 61320 w 370526"/>
                <a:gd name="connsiteY44" fmla="*/ 282034 h 554498"/>
                <a:gd name="connsiteX45" fmla="*/ 57049 w 370526"/>
                <a:gd name="connsiteY45" fmla="*/ 266462 h 554498"/>
                <a:gd name="connsiteX46" fmla="*/ 50214 w 370526"/>
                <a:gd name="connsiteY46" fmla="*/ 259541 h 554498"/>
                <a:gd name="connsiteX47" fmla="*/ 56194 w 370526"/>
                <a:gd name="connsiteY47" fmla="*/ 253485 h 554498"/>
                <a:gd name="connsiteX48" fmla="*/ 74990 w 370526"/>
                <a:gd name="connsiteY48" fmla="*/ 237912 h 554498"/>
                <a:gd name="connsiteX49" fmla="*/ 81825 w 370526"/>
                <a:gd name="connsiteY49" fmla="*/ 220609 h 554498"/>
                <a:gd name="connsiteX50" fmla="*/ 83534 w 370526"/>
                <a:gd name="connsiteY50" fmla="*/ 212823 h 554498"/>
                <a:gd name="connsiteX51" fmla="*/ 84389 w 370526"/>
                <a:gd name="connsiteY51" fmla="*/ 213688 h 554498"/>
                <a:gd name="connsiteX52" fmla="*/ 97204 w 370526"/>
                <a:gd name="connsiteY52" fmla="*/ 206767 h 554498"/>
                <a:gd name="connsiteX53" fmla="*/ 109165 w 370526"/>
                <a:gd name="connsiteY53" fmla="*/ 187734 h 554498"/>
                <a:gd name="connsiteX54" fmla="*/ 132234 w 370526"/>
                <a:gd name="connsiteY54" fmla="*/ 166971 h 554498"/>
                <a:gd name="connsiteX55" fmla="*/ 151884 w 370526"/>
                <a:gd name="connsiteY55" fmla="*/ 146208 h 554498"/>
                <a:gd name="connsiteX56" fmla="*/ 153593 w 370526"/>
                <a:gd name="connsiteY56" fmla="*/ 116793 h 554498"/>
                <a:gd name="connsiteX57" fmla="*/ 164700 w 370526"/>
                <a:gd name="connsiteY57" fmla="*/ 99491 h 554498"/>
                <a:gd name="connsiteX58" fmla="*/ 178370 w 370526"/>
                <a:gd name="connsiteY58" fmla="*/ 88244 h 554498"/>
                <a:gd name="connsiteX59" fmla="*/ 196312 w 370526"/>
                <a:gd name="connsiteY59" fmla="*/ 73537 h 554498"/>
                <a:gd name="connsiteX60" fmla="*/ 227924 w 370526"/>
                <a:gd name="connsiteY60" fmla="*/ 61425 h 554498"/>
                <a:gd name="connsiteX61" fmla="*/ 239030 w 370526"/>
                <a:gd name="connsiteY61" fmla="*/ 52773 h 554498"/>
                <a:gd name="connsiteX62" fmla="*/ 258681 w 370526"/>
                <a:gd name="connsiteY62" fmla="*/ 49313 h 554498"/>
                <a:gd name="connsiteX63" fmla="*/ 286875 w 370526"/>
                <a:gd name="connsiteY63" fmla="*/ 43257 h 554498"/>
                <a:gd name="connsiteX64" fmla="*/ 301400 w 370526"/>
                <a:gd name="connsiteY64" fmla="*/ 32875 h 554498"/>
                <a:gd name="connsiteX65" fmla="*/ 315924 w 370526"/>
                <a:gd name="connsiteY65" fmla="*/ 23359 h 554498"/>
                <a:gd name="connsiteX66" fmla="*/ 327885 w 370526"/>
                <a:gd name="connsiteY66" fmla="*/ 10382 h 554498"/>
                <a:gd name="connsiteX67" fmla="*/ 336429 w 370526"/>
                <a:gd name="connsiteY67" fmla="*/ 0 h 55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70526" h="554498">
                  <a:moveTo>
                    <a:pt x="336429" y="0"/>
                  </a:moveTo>
                  <a:cubicBezTo>
                    <a:pt x="336429" y="0"/>
                    <a:pt x="347536" y="865"/>
                    <a:pt x="353517" y="865"/>
                  </a:cubicBezTo>
                  <a:cubicBezTo>
                    <a:pt x="358643" y="865"/>
                    <a:pt x="360352" y="5191"/>
                    <a:pt x="360352" y="5191"/>
                  </a:cubicBezTo>
                  <a:cubicBezTo>
                    <a:pt x="360352" y="5191"/>
                    <a:pt x="360352" y="5191"/>
                    <a:pt x="362915" y="15573"/>
                  </a:cubicBezTo>
                  <a:cubicBezTo>
                    <a:pt x="362915" y="15573"/>
                    <a:pt x="362915" y="15573"/>
                    <a:pt x="356934" y="25954"/>
                  </a:cubicBezTo>
                  <a:cubicBezTo>
                    <a:pt x="356934" y="25954"/>
                    <a:pt x="340701" y="38931"/>
                    <a:pt x="338138" y="39796"/>
                  </a:cubicBezTo>
                  <a:cubicBezTo>
                    <a:pt x="336429" y="40661"/>
                    <a:pt x="333866" y="44987"/>
                    <a:pt x="331303" y="49313"/>
                  </a:cubicBezTo>
                  <a:cubicBezTo>
                    <a:pt x="331303" y="49313"/>
                    <a:pt x="331303" y="49313"/>
                    <a:pt x="327031" y="51043"/>
                  </a:cubicBezTo>
                  <a:cubicBezTo>
                    <a:pt x="327031" y="51043"/>
                    <a:pt x="327031" y="51043"/>
                    <a:pt x="311652" y="64020"/>
                  </a:cubicBezTo>
                  <a:cubicBezTo>
                    <a:pt x="311652" y="64020"/>
                    <a:pt x="311652" y="64020"/>
                    <a:pt x="301400" y="75267"/>
                  </a:cubicBezTo>
                  <a:cubicBezTo>
                    <a:pt x="301400" y="75267"/>
                    <a:pt x="301400" y="75267"/>
                    <a:pt x="290293" y="92570"/>
                  </a:cubicBezTo>
                  <a:cubicBezTo>
                    <a:pt x="290293" y="92570"/>
                    <a:pt x="290293" y="92570"/>
                    <a:pt x="281749" y="110737"/>
                  </a:cubicBezTo>
                  <a:cubicBezTo>
                    <a:pt x="281749" y="110737"/>
                    <a:pt x="281749" y="110737"/>
                    <a:pt x="274060" y="142747"/>
                  </a:cubicBezTo>
                  <a:cubicBezTo>
                    <a:pt x="274060" y="142747"/>
                    <a:pt x="274060" y="142747"/>
                    <a:pt x="269788" y="161780"/>
                  </a:cubicBezTo>
                  <a:cubicBezTo>
                    <a:pt x="269788" y="161780"/>
                    <a:pt x="269788" y="161780"/>
                    <a:pt x="280040" y="169567"/>
                  </a:cubicBezTo>
                  <a:cubicBezTo>
                    <a:pt x="280040" y="169567"/>
                    <a:pt x="280040" y="169567"/>
                    <a:pt x="288584" y="179948"/>
                  </a:cubicBezTo>
                  <a:cubicBezTo>
                    <a:pt x="288584" y="179948"/>
                    <a:pt x="288584" y="179948"/>
                    <a:pt x="296274" y="190330"/>
                  </a:cubicBezTo>
                  <a:cubicBezTo>
                    <a:pt x="296274" y="190330"/>
                    <a:pt x="296274" y="190330"/>
                    <a:pt x="301400" y="203307"/>
                  </a:cubicBezTo>
                  <a:cubicBezTo>
                    <a:pt x="301400" y="203307"/>
                    <a:pt x="301400" y="203307"/>
                    <a:pt x="301400" y="227531"/>
                  </a:cubicBezTo>
                  <a:cubicBezTo>
                    <a:pt x="301400" y="227531"/>
                    <a:pt x="301400" y="227531"/>
                    <a:pt x="297982" y="240508"/>
                  </a:cubicBezTo>
                  <a:cubicBezTo>
                    <a:pt x="297982" y="240508"/>
                    <a:pt x="297982" y="240508"/>
                    <a:pt x="305672" y="257810"/>
                  </a:cubicBezTo>
                  <a:cubicBezTo>
                    <a:pt x="305672" y="257810"/>
                    <a:pt x="305672" y="257810"/>
                    <a:pt x="318487" y="268192"/>
                  </a:cubicBezTo>
                  <a:cubicBezTo>
                    <a:pt x="318487" y="268192"/>
                    <a:pt x="318487" y="268192"/>
                    <a:pt x="334720" y="270787"/>
                  </a:cubicBezTo>
                  <a:cubicBezTo>
                    <a:pt x="334720" y="270787"/>
                    <a:pt x="334720" y="270787"/>
                    <a:pt x="356080" y="273383"/>
                  </a:cubicBezTo>
                  <a:cubicBezTo>
                    <a:pt x="356080" y="273383"/>
                    <a:pt x="356080" y="273383"/>
                    <a:pt x="358323" y="273383"/>
                  </a:cubicBezTo>
                  <a:lnTo>
                    <a:pt x="370526" y="273383"/>
                  </a:lnTo>
                  <a:lnTo>
                    <a:pt x="370526" y="554498"/>
                  </a:lnTo>
                  <a:lnTo>
                    <a:pt x="0" y="554498"/>
                  </a:lnTo>
                  <a:lnTo>
                    <a:pt x="19" y="553903"/>
                  </a:lnTo>
                  <a:cubicBezTo>
                    <a:pt x="446" y="550875"/>
                    <a:pt x="1087" y="547631"/>
                    <a:pt x="1514" y="545900"/>
                  </a:cubicBezTo>
                  <a:cubicBezTo>
                    <a:pt x="1514" y="542440"/>
                    <a:pt x="5786" y="537249"/>
                    <a:pt x="8349" y="534653"/>
                  </a:cubicBezTo>
                  <a:cubicBezTo>
                    <a:pt x="10912" y="531193"/>
                    <a:pt x="12621" y="526867"/>
                    <a:pt x="14330" y="520811"/>
                  </a:cubicBezTo>
                  <a:cubicBezTo>
                    <a:pt x="16893" y="513890"/>
                    <a:pt x="23728" y="512160"/>
                    <a:pt x="23728" y="512160"/>
                  </a:cubicBezTo>
                  <a:cubicBezTo>
                    <a:pt x="23728" y="512160"/>
                    <a:pt x="33126" y="508699"/>
                    <a:pt x="35689" y="507834"/>
                  </a:cubicBezTo>
                  <a:cubicBezTo>
                    <a:pt x="38252" y="506969"/>
                    <a:pt x="43379" y="499183"/>
                    <a:pt x="45087" y="494857"/>
                  </a:cubicBezTo>
                  <a:cubicBezTo>
                    <a:pt x="46796" y="489666"/>
                    <a:pt x="50214" y="480150"/>
                    <a:pt x="50214" y="480150"/>
                  </a:cubicBezTo>
                  <a:cubicBezTo>
                    <a:pt x="50214" y="480150"/>
                    <a:pt x="61320" y="465443"/>
                    <a:pt x="61320" y="462847"/>
                  </a:cubicBezTo>
                  <a:cubicBezTo>
                    <a:pt x="62175" y="460252"/>
                    <a:pt x="66447" y="452466"/>
                    <a:pt x="66447" y="452466"/>
                  </a:cubicBezTo>
                  <a:cubicBezTo>
                    <a:pt x="66447" y="452466"/>
                    <a:pt x="66447" y="452466"/>
                    <a:pt x="70719" y="425646"/>
                  </a:cubicBezTo>
                  <a:cubicBezTo>
                    <a:pt x="70719" y="425646"/>
                    <a:pt x="70719" y="425646"/>
                    <a:pt x="72427" y="399692"/>
                  </a:cubicBezTo>
                  <a:cubicBezTo>
                    <a:pt x="72427" y="399692"/>
                    <a:pt x="72427" y="399692"/>
                    <a:pt x="77554" y="378929"/>
                  </a:cubicBezTo>
                  <a:cubicBezTo>
                    <a:pt x="77554" y="378929"/>
                    <a:pt x="77554" y="378929"/>
                    <a:pt x="75845" y="346054"/>
                  </a:cubicBezTo>
                  <a:cubicBezTo>
                    <a:pt x="75845" y="346054"/>
                    <a:pt x="75845" y="346054"/>
                    <a:pt x="75845" y="322695"/>
                  </a:cubicBezTo>
                  <a:cubicBezTo>
                    <a:pt x="75845" y="322695"/>
                    <a:pt x="75845" y="322695"/>
                    <a:pt x="72427" y="307123"/>
                  </a:cubicBezTo>
                  <a:cubicBezTo>
                    <a:pt x="72427" y="307123"/>
                    <a:pt x="72427" y="307123"/>
                    <a:pt x="61320" y="282034"/>
                  </a:cubicBezTo>
                  <a:cubicBezTo>
                    <a:pt x="61320" y="282034"/>
                    <a:pt x="61320" y="282034"/>
                    <a:pt x="57049" y="266462"/>
                  </a:cubicBezTo>
                  <a:cubicBezTo>
                    <a:pt x="57049" y="266462"/>
                    <a:pt x="53631" y="263001"/>
                    <a:pt x="50214" y="259541"/>
                  </a:cubicBezTo>
                  <a:cubicBezTo>
                    <a:pt x="50214" y="259541"/>
                    <a:pt x="50214" y="259541"/>
                    <a:pt x="56194" y="253485"/>
                  </a:cubicBezTo>
                  <a:cubicBezTo>
                    <a:pt x="56194" y="253485"/>
                    <a:pt x="56194" y="253485"/>
                    <a:pt x="74990" y="237912"/>
                  </a:cubicBezTo>
                  <a:cubicBezTo>
                    <a:pt x="74990" y="237912"/>
                    <a:pt x="74990" y="237912"/>
                    <a:pt x="81825" y="220609"/>
                  </a:cubicBezTo>
                  <a:cubicBezTo>
                    <a:pt x="81825" y="220609"/>
                    <a:pt x="81825" y="220609"/>
                    <a:pt x="83534" y="212823"/>
                  </a:cubicBezTo>
                  <a:cubicBezTo>
                    <a:pt x="83534" y="212823"/>
                    <a:pt x="83534" y="212823"/>
                    <a:pt x="84389" y="213688"/>
                  </a:cubicBezTo>
                  <a:cubicBezTo>
                    <a:pt x="84389" y="213688"/>
                    <a:pt x="84389" y="213688"/>
                    <a:pt x="97204" y="206767"/>
                  </a:cubicBezTo>
                  <a:cubicBezTo>
                    <a:pt x="97204" y="206767"/>
                    <a:pt x="97204" y="206767"/>
                    <a:pt x="109165" y="187734"/>
                  </a:cubicBezTo>
                  <a:cubicBezTo>
                    <a:pt x="109165" y="187734"/>
                    <a:pt x="109165" y="187734"/>
                    <a:pt x="132234" y="166971"/>
                  </a:cubicBezTo>
                  <a:cubicBezTo>
                    <a:pt x="132234" y="166971"/>
                    <a:pt x="132234" y="166971"/>
                    <a:pt x="151884" y="146208"/>
                  </a:cubicBezTo>
                  <a:cubicBezTo>
                    <a:pt x="151884" y="146208"/>
                    <a:pt x="153593" y="121984"/>
                    <a:pt x="153593" y="116793"/>
                  </a:cubicBezTo>
                  <a:cubicBezTo>
                    <a:pt x="153593" y="112468"/>
                    <a:pt x="160428" y="106412"/>
                    <a:pt x="164700" y="99491"/>
                  </a:cubicBezTo>
                  <a:cubicBezTo>
                    <a:pt x="168117" y="92570"/>
                    <a:pt x="175807" y="90839"/>
                    <a:pt x="178370" y="88244"/>
                  </a:cubicBezTo>
                  <a:cubicBezTo>
                    <a:pt x="180933" y="86514"/>
                    <a:pt x="196312" y="73537"/>
                    <a:pt x="196312" y="73537"/>
                  </a:cubicBezTo>
                  <a:cubicBezTo>
                    <a:pt x="196312" y="73537"/>
                    <a:pt x="222797" y="65750"/>
                    <a:pt x="227924" y="61425"/>
                  </a:cubicBezTo>
                  <a:cubicBezTo>
                    <a:pt x="233050" y="57099"/>
                    <a:pt x="239030" y="52773"/>
                    <a:pt x="239030" y="52773"/>
                  </a:cubicBezTo>
                  <a:cubicBezTo>
                    <a:pt x="239030" y="52773"/>
                    <a:pt x="239030" y="52773"/>
                    <a:pt x="258681" y="49313"/>
                  </a:cubicBezTo>
                  <a:cubicBezTo>
                    <a:pt x="258681" y="49313"/>
                    <a:pt x="284312" y="44122"/>
                    <a:pt x="286875" y="43257"/>
                  </a:cubicBezTo>
                  <a:cubicBezTo>
                    <a:pt x="288584" y="41527"/>
                    <a:pt x="301400" y="32875"/>
                    <a:pt x="301400" y="32875"/>
                  </a:cubicBezTo>
                  <a:cubicBezTo>
                    <a:pt x="301400" y="32875"/>
                    <a:pt x="301400" y="32875"/>
                    <a:pt x="315924" y="23359"/>
                  </a:cubicBezTo>
                  <a:cubicBezTo>
                    <a:pt x="315924" y="23359"/>
                    <a:pt x="315924" y="23359"/>
                    <a:pt x="327885" y="10382"/>
                  </a:cubicBezTo>
                  <a:cubicBezTo>
                    <a:pt x="327885" y="10382"/>
                    <a:pt x="327885" y="10382"/>
                    <a:pt x="33642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Oval 23">
            <a:extLst>
              <a:ext uri="{FF2B5EF4-FFF2-40B4-BE49-F238E27FC236}">
                <a16:creationId xmlns:a16="http://schemas.microsoft.com/office/drawing/2014/main" id="{C7C23025-0610-E077-A4F2-58E6267BC84B}"/>
              </a:ext>
            </a:extLst>
          </p:cNvPr>
          <p:cNvSpPr>
            <a:spLocks noChangeAspect="1"/>
          </p:cNvSpPr>
          <p:nvPr/>
        </p:nvSpPr>
        <p:spPr bwMode="auto">
          <a:xfrm>
            <a:off x="2046079" y="3804704"/>
            <a:ext cx="45720" cy="45720"/>
          </a:xfrm>
          <a:prstGeom prst="ellipse">
            <a:avLst/>
          </a:prstGeom>
          <a:solidFill>
            <a:srgbClr val="1928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49CFE550-ECC6-12EC-BB68-CAB8E99F3344}"/>
              </a:ext>
            </a:extLst>
          </p:cNvPr>
          <p:cNvSpPr txBox="1"/>
          <p:nvPr/>
        </p:nvSpPr>
        <p:spPr>
          <a:xfrm>
            <a:off x="1466558" y="3783560"/>
            <a:ext cx="1128835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800" b="1" i="1" kern="0" dirty="0">
                <a:solidFill>
                  <a:srgbClr val="192854"/>
                </a:solidFill>
                <a:latin typeface="Altivo Regular" panose="020B0000000000000000" pitchFamily="34" charset="77"/>
              </a:rPr>
              <a:t>Ciudad de Guatemala </a:t>
            </a: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id="{C946D5DA-7CCD-632E-50BD-2722B3E6F010}"/>
              </a:ext>
            </a:extLst>
          </p:cNvPr>
          <p:cNvSpPr txBox="1"/>
          <p:nvPr/>
        </p:nvSpPr>
        <p:spPr>
          <a:xfrm>
            <a:off x="782862" y="2791491"/>
            <a:ext cx="530915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800" b="1" kern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MEXICO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FD2791-9D81-845F-366D-8C4CD06CD2AA}"/>
              </a:ext>
            </a:extLst>
          </p:cNvPr>
          <p:cNvSpPr txBox="1"/>
          <p:nvPr/>
        </p:nvSpPr>
        <p:spPr>
          <a:xfrm>
            <a:off x="1376055" y="1843534"/>
            <a:ext cx="116538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800" b="1" kern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UNITED STATES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A28999-7A95-2CF5-4852-2D2D90D85E2F}"/>
              </a:ext>
            </a:extLst>
          </p:cNvPr>
          <p:cNvSpPr txBox="1"/>
          <p:nvPr/>
        </p:nvSpPr>
        <p:spPr>
          <a:xfrm>
            <a:off x="3447998" y="3066701"/>
            <a:ext cx="426720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800" b="1" kern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CUBA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2C96F-6FBA-8C31-DF7D-AA2D912C464B}"/>
              </a:ext>
            </a:extLst>
          </p:cNvPr>
          <p:cNvSpPr txBox="1"/>
          <p:nvPr/>
        </p:nvSpPr>
        <p:spPr>
          <a:xfrm>
            <a:off x="2393044" y="3688843"/>
            <a:ext cx="684803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800" b="1" kern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</a:t>
            </a:r>
            <a:r>
              <a:rPr lang="en-US" sz="800" b="1" kern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ONDURAS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302877-74E2-4696-EB8D-AC2911BF18D1}"/>
              </a:ext>
            </a:extLst>
          </p:cNvPr>
          <p:cNvSpPr txBox="1"/>
          <p:nvPr/>
        </p:nvSpPr>
        <p:spPr>
          <a:xfrm>
            <a:off x="2508734" y="3979435"/>
            <a:ext cx="712053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800" b="1" kern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NICARAGUA</a:t>
            </a:r>
            <a:endParaRPr lang="en-US" sz="800" b="1" kern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F79CF9-2F12-AFCD-CC37-10FA082346D2}"/>
              </a:ext>
            </a:extLst>
          </p:cNvPr>
          <p:cNvSpPr txBox="1"/>
          <p:nvPr/>
        </p:nvSpPr>
        <p:spPr>
          <a:xfrm>
            <a:off x="1598280" y="3957756"/>
            <a:ext cx="768159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800" b="1" kern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EL SALVADOR</a:t>
            </a:r>
            <a:endParaRPr lang="en-US" sz="800" b="1" kern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00995E-6243-FA63-9D6D-9515625C017A}"/>
              </a:ext>
            </a:extLst>
          </p:cNvPr>
          <p:cNvSpPr txBox="1"/>
          <p:nvPr/>
        </p:nvSpPr>
        <p:spPr>
          <a:xfrm>
            <a:off x="2127805" y="4403638"/>
            <a:ext cx="694421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800" b="1" kern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COSTA RICA</a:t>
            </a:r>
            <a:endParaRPr lang="en-US" sz="800" b="1" kern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9D0972-D6A7-89BF-4EBA-4D105782DA3F}"/>
              </a:ext>
            </a:extLst>
          </p:cNvPr>
          <p:cNvSpPr txBox="1"/>
          <p:nvPr/>
        </p:nvSpPr>
        <p:spPr>
          <a:xfrm>
            <a:off x="2816843" y="4547537"/>
            <a:ext cx="583813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800" b="1" kern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PANAMA</a:t>
            </a:r>
            <a:endParaRPr lang="en-US" sz="800" b="1" kern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ctangle 38">
            <a:extLst>
              <a:ext uri="{FF2B5EF4-FFF2-40B4-BE49-F238E27FC236}">
                <a16:creationId xmlns:a16="http://schemas.microsoft.com/office/drawing/2014/main" id="{AC45FDF6-526F-17C2-61D7-67F17A931C94}"/>
              </a:ext>
            </a:extLst>
          </p:cNvPr>
          <p:cNvSpPr/>
          <p:nvPr/>
        </p:nvSpPr>
        <p:spPr bwMode="auto">
          <a:xfrm>
            <a:off x="434409" y="5589241"/>
            <a:ext cx="3736851" cy="246221"/>
          </a:xfrm>
          <a:prstGeom prst="rect">
            <a:avLst/>
          </a:prstGeom>
          <a:solidFill>
            <a:srgbClr val="20386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4" dist="12700" dir="5400000">
              <a:srgbClr val="005EC4">
                <a:alpha val="96000"/>
              </a:srgbClr>
            </a:prstShdw>
          </a:effectLst>
        </p:spPr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ltivo Regular" panose="020B0000000000000000" pitchFamily="34" charset="77"/>
              </a:rPr>
              <a:t>… A PUNTO DE SUBIR A LA CATEGORIA DE GRADO DE INVERSIÓN</a:t>
            </a:r>
          </a:p>
        </p:txBody>
      </p:sp>
      <p:grpSp>
        <p:nvGrpSpPr>
          <p:cNvPr id="36" name="Group 39">
            <a:extLst>
              <a:ext uri="{FF2B5EF4-FFF2-40B4-BE49-F238E27FC236}">
                <a16:creationId xmlns:a16="http://schemas.microsoft.com/office/drawing/2014/main" id="{32D17502-A548-8A44-1381-21DBB262B339}"/>
              </a:ext>
            </a:extLst>
          </p:cNvPr>
          <p:cNvGrpSpPr/>
          <p:nvPr/>
        </p:nvGrpSpPr>
        <p:grpSpPr>
          <a:xfrm>
            <a:off x="1686996" y="6006413"/>
            <a:ext cx="961543" cy="480011"/>
            <a:chOff x="4268044" y="1917530"/>
            <a:chExt cx="756000" cy="480011"/>
          </a:xfrm>
        </p:grpSpPr>
        <p:sp>
          <p:nvSpPr>
            <p:cNvPr id="37" name="Rectangle 40">
              <a:extLst>
                <a:ext uri="{FF2B5EF4-FFF2-40B4-BE49-F238E27FC236}">
                  <a16:creationId xmlns:a16="http://schemas.microsoft.com/office/drawing/2014/main" id="{4D64F1A6-2F18-237C-D8B1-431C44B602DE}"/>
                </a:ext>
              </a:extLst>
            </p:cNvPr>
            <p:cNvSpPr/>
            <p:nvPr/>
          </p:nvSpPr>
          <p:spPr bwMode="auto">
            <a:xfrm>
              <a:off x="4268044" y="1917530"/>
              <a:ext cx="756000" cy="4800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br>
                <a:rPr lang="es-AR" sz="1100" b="1" i="1" dirty="0">
                  <a:latin typeface="Altivo Regular" panose="020B0000000000000000" pitchFamily="34" charset="77"/>
                </a:rPr>
              </a:br>
              <a:r>
                <a:rPr lang="es-AR" sz="1100" b="1" i="1" dirty="0">
                  <a:latin typeface="Altivo Regular" panose="020B0000000000000000" pitchFamily="34" charset="77"/>
                </a:rPr>
                <a:t>Ba1 </a:t>
              </a:r>
              <a:r>
                <a:rPr lang="es-AR" sz="900" i="1" dirty="0">
                  <a:latin typeface="Altivo Regular" panose="020B0000000000000000" pitchFamily="34" charset="77"/>
                </a:rPr>
                <a:t>(Estable)</a:t>
              </a:r>
            </a:p>
          </p:txBody>
        </p:sp>
        <p:pic>
          <p:nvPicPr>
            <p:cNvPr id="38" name="Picture 41">
              <a:extLst>
                <a:ext uri="{FF2B5EF4-FFF2-40B4-BE49-F238E27FC236}">
                  <a16:creationId xmlns:a16="http://schemas.microsoft.com/office/drawing/2014/main" id="{55EC1455-6617-78C3-9138-6DF720301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7284" y="1996445"/>
              <a:ext cx="637520" cy="117191"/>
            </a:xfrm>
            <a:prstGeom prst="rect">
              <a:avLst/>
            </a:prstGeom>
          </p:spPr>
        </p:pic>
      </p:grpSp>
      <p:grpSp>
        <p:nvGrpSpPr>
          <p:cNvPr id="39" name="Group 42">
            <a:extLst>
              <a:ext uri="{FF2B5EF4-FFF2-40B4-BE49-F238E27FC236}">
                <a16:creationId xmlns:a16="http://schemas.microsoft.com/office/drawing/2014/main" id="{A28D75AD-76A9-A78F-3372-1A24362C09C3}"/>
              </a:ext>
            </a:extLst>
          </p:cNvPr>
          <p:cNvGrpSpPr/>
          <p:nvPr/>
        </p:nvGrpSpPr>
        <p:grpSpPr>
          <a:xfrm>
            <a:off x="2946729" y="6020222"/>
            <a:ext cx="1040250" cy="480011"/>
            <a:chOff x="8064472" y="3395592"/>
            <a:chExt cx="1040250" cy="480011"/>
          </a:xfrm>
        </p:grpSpPr>
        <p:sp>
          <p:nvSpPr>
            <p:cNvPr id="40" name="Rectangle 43">
              <a:extLst>
                <a:ext uri="{FF2B5EF4-FFF2-40B4-BE49-F238E27FC236}">
                  <a16:creationId xmlns:a16="http://schemas.microsoft.com/office/drawing/2014/main" id="{9E03F7F1-9F32-872D-6BB6-378FAA1C368D}"/>
                </a:ext>
              </a:extLst>
            </p:cNvPr>
            <p:cNvSpPr/>
            <p:nvPr/>
          </p:nvSpPr>
          <p:spPr bwMode="auto">
            <a:xfrm>
              <a:off x="8064472" y="3395592"/>
              <a:ext cx="1040250" cy="4800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AR" sz="1200" i="1" dirty="0">
                  <a:latin typeface="Altivo Regular" panose="020B0000000000000000" pitchFamily="34" charset="77"/>
                </a:rPr>
                <a:t> 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AR" sz="1100" b="1" i="1" dirty="0">
                  <a:latin typeface="Altivo Regular" panose="020B0000000000000000" pitchFamily="34" charset="77"/>
                </a:rPr>
                <a:t>BB</a:t>
              </a:r>
              <a:r>
                <a:rPr lang="es-AR" sz="1200" b="1" i="1" dirty="0">
                  <a:latin typeface="Altivo Regular" panose="020B0000000000000000" pitchFamily="34" charset="77"/>
                </a:rPr>
                <a:t>+ (Estable)</a:t>
              </a:r>
              <a:endParaRPr lang="es-AR" sz="1000" i="1" dirty="0">
                <a:solidFill>
                  <a:schemeClr val="bg1">
                    <a:lumMod val="95000"/>
                  </a:schemeClr>
                </a:solidFill>
                <a:latin typeface="Altivo Regular" panose="020B0000000000000000" pitchFamily="34" charset="77"/>
              </a:endParaRPr>
            </a:p>
          </p:txBody>
        </p:sp>
        <p:pic>
          <p:nvPicPr>
            <p:cNvPr id="41" name="Picture 44">
              <a:extLst>
                <a:ext uri="{FF2B5EF4-FFF2-40B4-BE49-F238E27FC236}">
                  <a16:creationId xmlns:a16="http://schemas.microsoft.com/office/drawing/2014/main" id="{47572078-A10D-E59E-6894-9FBD4424ED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9168"/>
            <a:stretch/>
          </p:blipFill>
          <p:spPr>
            <a:xfrm>
              <a:off x="8230707" y="3446205"/>
              <a:ext cx="423347" cy="240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</p:grpSp>
      <p:grpSp>
        <p:nvGrpSpPr>
          <p:cNvPr id="42" name="Group 45">
            <a:extLst>
              <a:ext uri="{FF2B5EF4-FFF2-40B4-BE49-F238E27FC236}">
                <a16:creationId xmlns:a16="http://schemas.microsoft.com/office/drawing/2014/main" id="{4648532E-7926-0FDB-42F5-C62DAB12CF9B}"/>
              </a:ext>
            </a:extLst>
          </p:cNvPr>
          <p:cNvGrpSpPr/>
          <p:nvPr/>
        </p:nvGrpSpPr>
        <p:grpSpPr>
          <a:xfrm>
            <a:off x="548507" y="6024997"/>
            <a:ext cx="945439" cy="480011"/>
            <a:chOff x="2699792" y="1918228"/>
            <a:chExt cx="756000" cy="480011"/>
          </a:xfrm>
        </p:grpSpPr>
        <p:sp>
          <p:nvSpPr>
            <p:cNvPr id="43" name="Rectangle 46">
              <a:extLst>
                <a:ext uri="{FF2B5EF4-FFF2-40B4-BE49-F238E27FC236}">
                  <a16:creationId xmlns:a16="http://schemas.microsoft.com/office/drawing/2014/main" id="{1A7F5EEF-42D3-6191-71A1-E059E2F1DAB8}"/>
                </a:ext>
              </a:extLst>
            </p:cNvPr>
            <p:cNvSpPr/>
            <p:nvPr/>
          </p:nvSpPr>
          <p:spPr bwMode="auto">
            <a:xfrm>
              <a:off x="2699792" y="1918228"/>
              <a:ext cx="756000" cy="4800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AR" sz="1100" b="1" i="1" dirty="0">
                  <a:latin typeface="Altivo Regular" panose="020B0000000000000000" pitchFamily="34" charset="77"/>
                </a:rPr>
                <a:t>BB+</a:t>
              </a:r>
              <a:r>
                <a:rPr lang="es-AR" sz="1200" b="1" i="1" dirty="0">
                  <a:latin typeface="Altivo Regular" panose="020B0000000000000000" pitchFamily="34" charset="77"/>
                </a:rPr>
                <a:t> </a:t>
              </a:r>
              <a:r>
                <a:rPr lang="es-AR" sz="900" i="1" dirty="0">
                  <a:latin typeface="Altivo Regular" panose="020B0000000000000000" pitchFamily="34" charset="77"/>
                </a:rPr>
                <a:t>(Estable)</a:t>
              </a:r>
              <a:r>
                <a:rPr lang="es-AR" sz="1200" b="1" i="1" dirty="0">
                  <a:solidFill>
                    <a:schemeClr val="accent6"/>
                  </a:solidFill>
                  <a:latin typeface="Altivo Regular" panose="020B0000000000000000" pitchFamily="34" charset="77"/>
                </a:rPr>
                <a:t> </a:t>
              </a:r>
            </a:p>
          </p:txBody>
        </p:sp>
        <p:pic>
          <p:nvPicPr>
            <p:cNvPr id="44" name="Picture 47">
              <a:extLst>
                <a:ext uri="{FF2B5EF4-FFF2-40B4-BE49-F238E27FC236}">
                  <a16:creationId xmlns:a16="http://schemas.microsoft.com/office/drawing/2014/main" id="{407826C3-54BC-12DF-ED0C-6629AB449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59032" y="1945405"/>
              <a:ext cx="637519" cy="154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</p:grpSp>
      <p:sp>
        <p:nvSpPr>
          <p:cNvPr id="45" name="TextBox 49">
            <a:extLst>
              <a:ext uri="{FF2B5EF4-FFF2-40B4-BE49-F238E27FC236}">
                <a16:creationId xmlns:a16="http://schemas.microsoft.com/office/drawing/2014/main" id="{ADCB6801-9308-A858-E028-1D3303C2BB94}"/>
              </a:ext>
            </a:extLst>
          </p:cNvPr>
          <p:cNvSpPr txBox="1"/>
          <p:nvPr/>
        </p:nvSpPr>
        <p:spPr>
          <a:xfrm>
            <a:off x="2058157" y="3530868"/>
            <a:ext cx="808234" cy="2308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900" b="1" i="1" kern="0" dirty="0">
                <a:solidFill>
                  <a:srgbClr val="192854"/>
                </a:solidFill>
              </a:rPr>
              <a:t>GUATEMALA</a:t>
            </a:r>
          </a:p>
        </p:txBody>
      </p:sp>
      <p:sp>
        <p:nvSpPr>
          <p:cNvPr id="46" name="Rectangle 8">
            <a:extLst>
              <a:ext uri="{FF2B5EF4-FFF2-40B4-BE49-F238E27FC236}">
                <a16:creationId xmlns:a16="http://schemas.microsoft.com/office/drawing/2014/main" id="{873F222C-D380-3A1D-2AE9-63D2723AE700}"/>
              </a:ext>
            </a:extLst>
          </p:cNvPr>
          <p:cNvSpPr/>
          <p:nvPr/>
        </p:nvSpPr>
        <p:spPr bwMode="auto">
          <a:xfrm>
            <a:off x="4754878" y="1504974"/>
            <a:ext cx="3736851" cy="246221"/>
          </a:xfrm>
          <a:prstGeom prst="rect">
            <a:avLst/>
          </a:prstGeom>
          <a:solidFill>
            <a:srgbClr val="20386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4" dist="12700" dir="5400000">
              <a:srgbClr val="005EC4">
                <a:alpha val="96000"/>
              </a:srgbClr>
            </a:prstShdw>
          </a:effectLst>
        </p:spPr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ltivo Regular" panose="020B0000000000000000" pitchFamily="34" charset="77"/>
              </a:rPr>
              <a:t>… Y UNA ECONOMÍA ATRACTIVA PARA LOS NEGOCIOS…</a:t>
            </a:r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58AFF8E1-1B7D-0EE5-DDCC-DF4DC8E9C31C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5257451" y="1970423"/>
            <a:ext cx="2592476" cy="949061"/>
          </a:xfrm>
          <a:prstGeom prst="roundRect">
            <a:avLst/>
          </a:prstGeom>
          <a:solidFill>
            <a:srgbClr val="DBE8F9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36000" numCol="1" rtlCol="0" anchor="b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Altivo Regular" panose="020B0000000000000000" pitchFamily="34" charset="0"/>
              </a:rPr>
              <a:t>SÓLIDO Y ESTABLE</a:t>
            </a:r>
            <a:br>
              <a:rPr lang="en-US" sz="1100" b="1" kern="0" dirty="0">
                <a:solidFill>
                  <a:srgbClr val="002060"/>
                </a:solidFill>
                <a:latin typeface="Altivo Regular" panose="020B0000000000000000" pitchFamily="34" charset="0"/>
              </a:rPr>
            </a:br>
            <a:r>
              <a:rPr lang="en-US" sz="1100" b="1" i="1" kern="0" dirty="0">
                <a:solidFill>
                  <a:srgbClr val="00B0F0"/>
                </a:solidFill>
                <a:latin typeface="Altivo Regular" panose="020B0000000000000000" pitchFamily="34" charset="0"/>
              </a:rPr>
              <a:t>DESEMPEÑO DEK CRECIMIENTO</a:t>
            </a:r>
            <a:endParaRPr lang="en-US" sz="1100" b="1" i="1" dirty="0">
              <a:solidFill>
                <a:srgbClr val="00B0F0"/>
              </a:solidFill>
              <a:latin typeface="Altivo Regular" panose="020B0000000000000000" pitchFamily="34" charset="0"/>
            </a:endParaRPr>
          </a:p>
        </p:txBody>
      </p:sp>
      <p:sp>
        <p:nvSpPr>
          <p:cNvPr id="48" name="Rectangle 19">
            <a:extLst>
              <a:ext uri="{FF2B5EF4-FFF2-40B4-BE49-F238E27FC236}">
                <a16:creationId xmlns:a16="http://schemas.microsoft.com/office/drawing/2014/main" id="{0B30FCC2-FE14-4696-255F-84CC02076775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5257451" y="3165598"/>
            <a:ext cx="2592476" cy="949061"/>
          </a:xfrm>
          <a:prstGeom prst="roundRect">
            <a:avLst/>
          </a:prstGeom>
          <a:solidFill>
            <a:srgbClr val="DBE8F9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36000" numCol="1" rtlCol="0" anchor="b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Altivo Regular" panose="020B0000000000000000" pitchFamily="34" charset="0"/>
              </a:rPr>
              <a:t>ÚNICO HISTORIAL DE</a:t>
            </a:r>
            <a:br>
              <a:rPr lang="en-US" sz="1100" b="1" kern="0" dirty="0">
                <a:solidFill>
                  <a:srgbClr val="002060"/>
                </a:solidFill>
                <a:latin typeface="Altivo Regular" panose="020B0000000000000000" pitchFamily="34" charset="0"/>
              </a:rPr>
            </a:br>
            <a:r>
              <a:rPr lang="en-US" sz="1100" b="1" i="1" kern="0" dirty="0">
                <a:solidFill>
                  <a:srgbClr val="00B0F0"/>
                </a:solidFill>
                <a:latin typeface="Altivo Regular" panose="020B0000000000000000" pitchFamily="34" charset="0"/>
              </a:rPr>
              <a:t>DISCIPLINA FISCAL</a:t>
            </a:r>
            <a:endParaRPr lang="en-US" sz="1100" b="1" i="1" dirty="0">
              <a:solidFill>
                <a:srgbClr val="00B0F0"/>
              </a:solidFill>
              <a:latin typeface="Altivo Regular" panose="020B0000000000000000" pitchFamily="34" charset="0"/>
            </a:endParaRPr>
          </a:p>
        </p:txBody>
      </p:sp>
      <p:sp>
        <p:nvSpPr>
          <p:cNvPr id="49" name="Rectangle 20">
            <a:extLst>
              <a:ext uri="{FF2B5EF4-FFF2-40B4-BE49-F238E27FC236}">
                <a16:creationId xmlns:a16="http://schemas.microsoft.com/office/drawing/2014/main" id="{ECC9CA05-4150-C22B-D784-AB00744AABF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257451" y="4360773"/>
            <a:ext cx="2592476" cy="949061"/>
          </a:xfrm>
          <a:prstGeom prst="roundRect">
            <a:avLst/>
          </a:prstGeom>
          <a:solidFill>
            <a:srgbClr val="DBE8F9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36000" numCol="1" rtlCol="0" anchor="b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Altivo Regular" panose="020B0000000000000000" pitchFamily="34" charset="0"/>
              </a:rPr>
              <a:t>FUERTE </a:t>
            </a:r>
            <a:br>
              <a:rPr lang="en-US" sz="1100" b="1" kern="0" dirty="0">
                <a:solidFill>
                  <a:srgbClr val="002060"/>
                </a:solidFill>
                <a:latin typeface="Altivo Regular" panose="020B0000000000000000" pitchFamily="34" charset="0"/>
              </a:rPr>
            </a:br>
            <a:r>
              <a:rPr lang="en-US" sz="1100" b="1" i="1" kern="0" dirty="0">
                <a:solidFill>
                  <a:srgbClr val="00B0F0"/>
                </a:solidFill>
                <a:latin typeface="Altivo Regular" panose="020B0000000000000000" pitchFamily="34" charset="0"/>
              </a:rPr>
              <a:t>DESEMPEÑO EXTERNO</a:t>
            </a:r>
            <a:endParaRPr lang="en-US" sz="1100" b="1" i="1" dirty="0">
              <a:solidFill>
                <a:srgbClr val="00B0F0"/>
              </a:solidFill>
              <a:latin typeface="Altivo Regular" panose="020B0000000000000000" pitchFamily="34" charset="0"/>
            </a:endParaRPr>
          </a:p>
        </p:txBody>
      </p:sp>
      <p:sp>
        <p:nvSpPr>
          <p:cNvPr id="50" name="Rectangle 21">
            <a:extLst>
              <a:ext uri="{FF2B5EF4-FFF2-40B4-BE49-F238E27FC236}">
                <a16:creationId xmlns:a16="http://schemas.microsoft.com/office/drawing/2014/main" id="{04814DB9-9F8A-D763-885D-C2BA921B753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257451" y="5555947"/>
            <a:ext cx="2592476" cy="949061"/>
          </a:xfrm>
          <a:prstGeom prst="roundRect">
            <a:avLst/>
          </a:prstGeom>
          <a:solidFill>
            <a:srgbClr val="DBE8F9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36000" numCol="1" rtlCol="0" anchor="b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Altivo Regular" panose="020B0000000000000000" pitchFamily="34" charset="0"/>
              </a:rPr>
              <a:t>AGENDA HACIA</a:t>
            </a:r>
            <a:br>
              <a:rPr lang="en-US" sz="1100" b="1" kern="0" dirty="0">
                <a:solidFill>
                  <a:srgbClr val="002060"/>
                </a:solidFill>
                <a:latin typeface="Altivo Regular" panose="020B0000000000000000" pitchFamily="34" charset="0"/>
              </a:rPr>
            </a:br>
            <a:r>
              <a:rPr lang="en-US" sz="1100" b="1" i="1" kern="0" dirty="0">
                <a:solidFill>
                  <a:srgbClr val="00B0F0"/>
                </a:solidFill>
                <a:latin typeface="Altivo Regular" panose="020B0000000000000000" pitchFamily="34" charset="0"/>
              </a:rPr>
              <a:t>UN CRECIMIENTO SOSTENIBLE</a:t>
            </a:r>
            <a:endParaRPr lang="en-US" sz="1100" b="1" i="1" dirty="0">
              <a:solidFill>
                <a:srgbClr val="00B0F0"/>
              </a:solidFill>
              <a:latin typeface="Altivo Regular" panose="020B0000000000000000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87AD11BD-C9B5-0C43-C6E5-7976B1714E9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lum bright="-38000"/>
          </a:blip>
          <a:stretch>
            <a:fillRect/>
          </a:stretch>
        </p:blipFill>
        <p:spPr>
          <a:xfrm>
            <a:off x="6345235" y="1989678"/>
            <a:ext cx="432048" cy="42675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11D52F4-93FD-1328-450F-3D480EBD01E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lum bright="-40000"/>
          </a:blip>
          <a:stretch>
            <a:fillRect/>
          </a:stretch>
        </p:blipFill>
        <p:spPr>
          <a:xfrm>
            <a:off x="6342979" y="3225530"/>
            <a:ext cx="445840" cy="44584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FC3B242-6874-7176-3353-BFF6F0870C61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lum bright="-40000"/>
          </a:blip>
          <a:stretch>
            <a:fillRect/>
          </a:stretch>
        </p:blipFill>
        <p:spPr>
          <a:xfrm>
            <a:off x="6330769" y="4390562"/>
            <a:ext cx="445840" cy="44584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80B2448-05FF-3CE3-A2DD-64BC49782C9D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lum bright="-40000"/>
          </a:blip>
          <a:stretch>
            <a:fillRect/>
          </a:stretch>
        </p:blipFill>
        <p:spPr>
          <a:xfrm>
            <a:off x="6330769" y="5613211"/>
            <a:ext cx="445840" cy="445840"/>
          </a:xfrm>
          <a:prstGeom prst="rect">
            <a:avLst/>
          </a:prstGeom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62B7D502-5152-8424-7405-A58D07BD7662}"/>
              </a:ext>
            </a:extLst>
          </p:cNvPr>
          <p:cNvSpPr txBox="1"/>
          <p:nvPr/>
        </p:nvSpPr>
        <p:spPr>
          <a:xfrm>
            <a:off x="8522347" y="1760168"/>
            <a:ext cx="343334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203864"/>
                </a:solidFill>
                <a:latin typeface="Altivo Regular" panose="020B0000000000000000" pitchFamily="34" charset="77"/>
              </a:rPr>
              <a:t>Abril (2024) S&amp;P mejoró la perspectiva de calificación y en mayo de 2025 la elevó a BB+ (estable)</a:t>
            </a:r>
          </a:p>
          <a:p>
            <a:endParaRPr lang="es-ES" sz="2000" dirty="0">
              <a:solidFill>
                <a:srgbClr val="203864"/>
              </a:solidFill>
              <a:latin typeface="Altivo Regular" panose="020B0000000000000000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203864"/>
                </a:solidFill>
                <a:latin typeface="Altivo Regular" panose="020B0000000000000000" pitchFamily="34" charset="77"/>
              </a:rPr>
              <a:t>Fitch Ratings emitió dos acciones positivas en 2025, mejorando la perspectiva en febrero y la aumentó la calificación a BB+ (estable) en octubre </a:t>
            </a:r>
          </a:p>
          <a:p>
            <a:endParaRPr lang="es-ES" sz="2000" b="1" dirty="0">
              <a:solidFill>
                <a:srgbClr val="203864"/>
              </a:solidFill>
              <a:latin typeface="Altivo Regular" panose="020B0000000000000000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203864"/>
                </a:solidFill>
                <a:latin typeface="Altivo Regular" panose="020B0000000000000000" pitchFamily="34" charset="77"/>
              </a:rPr>
              <a:t>Moody's mantiene la categoría Ba1(estable) en junio de 2022.</a:t>
            </a:r>
            <a:endParaRPr lang="es-GT" sz="2000" dirty="0">
              <a:solidFill>
                <a:srgbClr val="203864"/>
              </a:solidFill>
              <a:latin typeface="Altivo Regular" panose="020B0000000000000000" pitchFamily="34" charset="77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8DB936E-91C5-9E52-15C5-6A73A665050A}"/>
              </a:ext>
            </a:extLst>
          </p:cNvPr>
          <p:cNvSpPr txBox="1"/>
          <p:nvPr/>
        </p:nvSpPr>
        <p:spPr>
          <a:xfrm>
            <a:off x="297580" y="6534764"/>
            <a:ext cx="3192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50" dirty="0"/>
              <a:t>Fuente: MINFIN </a:t>
            </a:r>
          </a:p>
        </p:txBody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CAA48742-B8FC-4665-6769-82C56FAF5F6D}"/>
              </a:ext>
            </a:extLst>
          </p:cNvPr>
          <p:cNvSpPr>
            <a:spLocks noChangeAspect="1"/>
          </p:cNvSpPr>
          <p:nvPr/>
        </p:nvSpPr>
        <p:spPr bwMode="gray">
          <a:xfrm>
            <a:off x="2708207" y="5869795"/>
            <a:ext cx="1475925" cy="887258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3175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99684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69519C6-B3F3-1F22-17F9-FB4B869EB98C}"/>
              </a:ext>
            </a:extLst>
          </p:cNvPr>
          <p:cNvSpPr/>
          <p:nvPr/>
        </p:nvSpPr>
        <p:spPr>
          <a:xfrm>
            <a:off x="-57665" y="-74140"/>
            <a:ext cx="12307330" cy="7006281"/>
          </a:xfrm>
          <a:prstGeom prst="rect">
            <a:avLst/>
          </a:prstGeom>
          <a:solidFill>
            <a:srgbClr val="002E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68032F-1410-0E24-2443-69AE573364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155" y="2617621"/>
            <a:ext cx="4447854" cy="146230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B1634F9-6A2A-D989-4745-E499F2239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755" y="2427097"/>
            <a:ext cx="1843355" cy="18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7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039F9-B9B8-81D2-ECE5-D35B97AB1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744AC614-0704-8038-1574-65B8C035C577}"/>
              </a:ext>
            </a:extLst>
          </p:cNvPr>
          <p:cNvGrpSpPr/>
          <p:nvPr/>
        </p:nvGrpSpPr>
        <p:grpSpPr>
          <a:xfrm>
            <a:off x="1991924" y="786082"/>
            <a:ext cx="8241657" cy="814279"/>
            <a:chOff x="454667" y="1471720"/>
            <a:chExt cx="8241657" cy="814279"/>
          </a:xfrm>
          <a:solidFill>
            <a:srgbClr val="002060"/>
          </a:solidFill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487746EA-FBAC-59A2-6BB7-F2945E33904D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Principales indicadores de ejecución del presupuesto ingresos y egresos, septiembre de 2025</a:t>
              </a:r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F57B8408-E5F6-4149-A7DE-0CBFF6DB85AC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solidFill>
              <a:srgbClr val="178CC5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kumimoji="0" lang="en-US" sz="105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BFEE67CC-AB0F-C36D-D722-151378B2258E}"/>
              </a:ext>
            </a:extLst>
          </p:cNvPr>
          <p:cNvGrpSpPr/>
          <p:nvPr/>
        </p:nvGrpSpPr>
        <p:grpSpPr>
          <a:xfrm>
            <a:off x="2335171" y="1805058"/>
            <a:ext cx="7890469" cy="814279"/>
            <a:chOff x="454667" y="1471720"/>
            <a:chExt cx="8241657" cy="814279"/>
          </a:xfrm>
          <a:solidFill>
            <a:srgbClr val="002060"/>
          </a:solidFill>
        </p:grpSpPr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8CED245B-4689-C461-BAAF-A2FEE8495655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Ingresos tributarios: se mantiene la meta de recaudación fijada en Q109,302.6 millones</a:t>
              </a:r>
            </a:p>
          </p:txBody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0BA368FE-3490-B833-B0D5-8CB52C6BC56A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solidFill>
              <a:srgbClr val="178CC5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1a</a:t>
              </a:r>
              <a:endParaRPr kumimoji="0" lang="en-US" sz="105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17AB91FF-9D37-013A-9852-3AF35BFDB653}"/>
              </a:ext>
            </a:extLst>
          </p:cNvPr>
          <p:cNvSpPr txBox="1">
            <a:spLocks/>
          </p:cNvSpPr>
          <p:nvPr/>
        </p:nvSpPr>
        <p:spPr>
          <a:xfrm>
            <a:off x="2139627" y="18232"/>
            <a:ext cx="2141428" cy="814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GT" sz="24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es-GT" sz="4000" b="1" dirty="0">
              <a:solidFill>
                <a:srgbClr val="87C0D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0" name="Group 8">
            <a:extLst>
              <a:ext uri="{FF2B5EF4-FFF2-40B4-BE49-F238E27FC236}">
                <a16:creationId xmlns:a16="http://schemas.microsoft.com/office/drawing/2014/main" id="{1634980F-2FCC-DDA1-71B7-1FF9A0569859}"/>
              </a:ext>
            </a:extLst>
          </p:cNvPr>
          <p:cNvGrpSpPr/>
          <p:nvPr/>
        </p:nvGrpSpPr>
        <p:grpSpPr>
          <a:xfrm>
            <a:off x="2335171" y="2846476"/>
            <a:ext cx="7881657" cy="814279"/>
            <a:chOff x="454667" y="1471720"/>
            <a:chExt cx="8241657" cy="814279"/>
          </a:xfrm>
          <a:solidFill>
            <a:srgbClr val="002060"/>
          </a:solidFill>
        </p:grpSpPr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3082A0B4-5E75-A2BF-9A50-48C5BD2CE758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MX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Presupuesto de egresos: el 68.4% del presupuesto se ha ejecutado</a:t>
              </a:r>
            </a:p>
          </p:txBody>
        </p:sp>
        <p:sp>
          <p:nvSpPr>
            <p:cNvPr id="22" name="Oval 13">
              <a:extLst>
                <a:ext uri="{FF2B5EF4-FFF2-40B4-BE49-F238E27FC236}">
                  <a16:creationId xmlns:a16="http://schemas.microsoft.com/office/drawing/2014/main" id="{577DF34A-169E-C6BB-9FC1-F15F33FA068E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solidFill>
              <a:srgbClr val="178CC5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sz="1050" b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1b</a:t>
              </a:r>
              <a:endParaRPr kumimoji="0" lang="en-US" sz="105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4" name="Group 8">
            <a:extLst>
              <a:ext uri="{FF2B5EF4-FFF2-40B4-BE49-F238E27FC236}">
                <a16:creationId xmlns:a16="http://schemas.microsoft.com/office/drawing/2014/main" id="{44453DEB-14EF-E40A-D01C-3DE3175EDAC1}"/>
              </a:ext>
            </a:extLst>
          </p:cNvPr>
          <p:cNvGrpSpPr/>
          <p:nvPr/>
        </p:nvGrpSpPr>
        <p:grpSpPr>
          <a:xfrm>
            <a:off x="2335171" y="3887114"/>
            <a:ext cx="7881657" cy="814279"/>
            <a:chOff x="454667" y="1471720"/>
            <a:chExt cx="8241657" cy="814279"/>
          </a:xfrm>
          <a:solidFill>
            <a:srgbClr val="002060"/>
          </a:solidFill>
        </p:grpSpPr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C24F92BC-0BA4-7119-3121-13140CD8A7E4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Presupuesto de egresos: Ejecución de la inversión pública</a:t>
              </a: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43AF0D4B-6233-D983-FC94-B026FCFA0CBF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solidFill>
              <a:srgbClr val="178CC5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1c</a:t>
              </a:r>
              <a:endParaRPr kumimoji="0" lang="en-US" sz="105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E1359A25-FB32-0110-BAD4-5615640977AA}"/>
              </a:ext>
            </a:extLst>
          </p:cNvPr>
          <p:cNvGrpSpPr/>
          <p:nvPr/>
        </p:nvGrpSpPr>
        <p:grpSpPr>
          <a:xfrm>
            <a:off x="2139627" y="4836453"/>
            <a:ext cx="8086013" cy="814279"/>
            <a:chOff x="454667" y="1471720"/>
            <a:chExt cx="8241657" cy="814279"/>
          </a:xfrm>
          <a:solidFill>
            <a:srgbClr val="192854"/>
          </a:solidFill>
        </p:grpSpPr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6B62382E-02FE-7766-4E71-10A8DD5335FF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Devolución de Impuestos</a:t>
              </a:r>
            </a:p>
          </p:txBody>
        </p:sp>
        <p:sp>
          <p:nvSpPr>
            <p:cNvPr id="26" name="Oval 13">
              <a:extLst>
                <a:ext uri="{FF2B5EF4-FFF2-40B4-BE49-F238E27FC236}">
                  <a16:creationId xmlns:a16="http://schemas.microsoft.com/office/drawing/2014/main" id="{C7ED62E2-E124-0479-EA90-7EDBBABA12F9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kumimoji="0" lang="en-US" sz="105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F133C440-5D96-B526-D4BF-A29C1A0DEDAD}"/>
              </a:ext>
            </a:extLst>
          </p:cNvPr>
          <p:cNvGrpSpPr/>
          <p:nvPr/>
        </p:nvGrpSpPr>
        <p:grpSpPr>
          <a:xfrm>
            <a:off x="2165917" y="5697091"/>
            <a:ext cx="8086013" cy="814279"/>
            <a:chOff x="454667" y="1471720"/>
            <a:chExt cx="8241657" cy="814279"/>
          </a:xfrm>
          <a:solidFill>
            <a:srgbClr val="002060"/>
          </a:solidFill>
        </p:grpSpPr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7FDEFF70-83FB-8020-B5A5-16A131EC2BA0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Mejora de la calificación crediticia del país a BB+ (estable) por parte de Fitch</a:t>
              </a:r>
            </a:p>
          </p:txBody>
        </p:sp>
        <p:sp>
          <p:nvSpPr>
            <p:cNvPr id="27" name="Oval 13">
              <a:extLst>
                <a:ext uri="{FF2B5EF4-FFF2-40B4-BE49-F238E27FC236}">
                  <a16:creationId xmlns:a16="http://schemas.microsoft.com/office/drawing/2014/main" id="{29414527-29DE-1379-6A8E-C293C676A03E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solidFill>
              <a:srgbClr val="178CC5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endParaRPr kumimoji="0" lang="en-US" sz="105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180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0391A-4CAB-508D-FDA8-DA27518A6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AF09F7C2-204F-8665-D055-09875C5DA822}"/>
              </a:ext>
            </a:extLst>
          </p:cNvPr>
          <p:cNvGrpSpPr/>
          <p:nvPr/>
        </p:nvGrpSpPr>
        <p:grpSpPr>
          <a:xfrm>
            <a:off x="1991924" y="786082"/>
            <a:ext cx="8241657" cy="814279"/>
            <a:chOff x="454667" y="1471720"/>
            <a:chExt cx="8241657" cy="814279"/>
          </a:xfrm>
          <a:solidFill>
            <a:srgbClr val="002060"/>
          </a:solidFill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CDB06783-874E-5C40-DAD2-0108B7BD1FA0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Principales indicadores de ejecución del presupuesto ingresos y egresos, septiembre de 2025</a:t>
              </a:r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10CFD24A-3A5C-462B-0E46-6F456B2650A3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solidFill>
              <a:srgbClr val="178CC5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1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40FE5362-C660-429F-75B2-404114A32B42}"/>
              </a:ext>
            </a:extLst>
          </p:cNvPr>
          <p:cNvGrpSpPr/>
          <p:nvPr/>
        </p:nvGrpSpPr>
        <p:grpSpPr>
          <a:xfrm>
            <a:off x="2335171" y="1805058"/>
            <a:ext cx="7890469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B3C1C749-1093-ECE6-6205-9EF5F6976811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Ingresos tributarios: se mantiene la meta de recaudación fijada en Q109,302.6 millones</a:t>
              </a:r>
            </a:p>
          </p:txBody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1E67E42E-A195-A227-2D0D-78DC87A438B6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1a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20" name="Group 8">
            <a:extLst>
              <a:ext uri="{FF2B5EF4-FFF2-40B4-BE49-F238E27FC236}">
                <a16:creationId xmlns:a16="http://schemas.microsoft.com/office/drawing/2014/main" id="{9542B766-4238-5C80-40C4-7441024F6157}"/>
              </a:ext>
            </a:extLst>
          </p:cNvPr>
          <p:cNvGrpSpPr/>
          <p:nvPr/>
        </p:nvGrpSpPr>
        <p:grpSpPr>
          <a:xfrm>
            <a:off x="2335171" y="2846476"/>
            <a:ext cx="7881657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055FDA1F-5A11-BC9C-D132-B6825395422B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MX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Presupuesto de egresos: el 68.4% del presupuesto se ha ejecutado</a:t>
              </a:r>
            </a:p>
          </p:txBody>
        </p:sp>
        <p:sp>
          <p:nvSpPr>
            <p:cNvPr id="22" name="Oval 13">
              <a:extLst>
                <a:ext uri="{FF2B5EF4-FFF2-40B4-BE49-F238E27FC236}">
                  <a16:creationId xmlns:a16="http://schemas.microsoft.com/office/drawing/2014/main" id="{0765F8B4-5BF9-3953-565D-0F5FBA39E3FE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sz="1100" b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ltivo Regular" panose="020B0000000000000000" pitchFamily="34" charset="77"/>
                </a:rPr>
                <a:t>1b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14" name="Group 8">
            <a:extLst>
              <a:ext uri="{FF2B5EF4-FFF2-40B4-BE49-F238E27FC236}">
                <a16:creationId xmlns:a16="http://schemas.microsoft.com/office/drawing/2014/main" id="{24C052A5-2A57-55E5-0155-84C38E731490}"/>
              </a:ext>
            </a:extLst>
          </p:cNvPr>
          <p:cNvGrpSpPr/>
          <p:nvPr/>
        </p:nvGrpSpPr>
        <p:grpSpPr>
          <a:xfrm>
            <a:off x="2335171" y="3887114"/>
            <a:ext cx="7881657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BEFAD987-A57C-402A-8A83-36EE55A3EB82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Presupuesto de egresos: Ejecución de la inversión pública</a:t>
              </a: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667D5DA6-9781-F47A-3E40-F597407607A7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1c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2B05C195-0197-DCD8-6A65-22614A8CF239}"/>
              </a:ext>
            </a:extLst>
          </p:cNvPr>
          <p:cNvGrpSpPr/>
          <p:nvPr/>
        </p:nvGrpSpPr>
        <p:grpSpPr>
          <a:xfrm>
            <a:off x="2139627" y="4836453"/>
            <a:ext cx="8086013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EECEFDA1-21C7-C19B-93DB-EEBA7C6DEF35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Devolución de Impuestos</a:t>
              </a:r>
            </a:p>
          </p:txBody>
        </p:sp>
        <p:sp>
          <p:nvSpPr>
            <p:cNvPr id="26" name="Oval 13">
              <a:extLst>
                <a:ext uri="{FF2B5EF4-FFF2-40B4-BE49-F238E27FC236}">
                  <a16:creationId xmlns:a16="http://schemas.microsoft.com/office/drawing/2014/main" id="{D2F46C54-8992-06ED-19A6-80B032FA8F93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2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3BFCE24E-12F6-E305-681B-ED2467143B50}"/>
              </a:ext>
            </a:extLst>
          </p:cNvPr>
          <p:cNvGrpSpPr/>
          <p:nvPr/>
        </p:nvGrpSpPr>
        <p:grpSpPr>
          <a:xfrm>
            <a:off x="2165917" y="5697091"/>
            <a:ext cx="8086013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CF8E3203-63FC-1A1A-C43E-0C37FCFAFB19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Mejora de la calificación crediticia del país a BB+ (estable) por parte de Fitch</a:t>
              </a:r>
            </a:p>
          </p:txBody>
        </p:sp>
        <p:sp>
          <p:nvSpPr>
            <p:cNvPr id="27" name="Oval 13">
              <a:extLst>
                <a:ext uri="{FF2B5EF4-FFF2-40B4-BE49-F238E27FC236}">
                  <a16:creationId xmlns:a16="http://schemas.microsoft.com/office/drawing/2014/main" id="{03A16BB3-D76D-2176-F5C5-090C986A8D00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3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30809D2-1F06-8F61-14F3-535AA30FAE63}"/>
              </a:ext>
            </a:extLst>
          </p:cNvPr>
          <p:cNvSpPr txBox="1">
            <a:spLocks/>
          </p:cNvSpPr>
          <p:nvPr/>
        </p:nvSpPr>
        <p:spPr>
          <a:xfrm>
            <a:off x="2139627" y="18232"/>
            <a:ext cx="2141428" cy="814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GT" sz="24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es-GT" sz="4000" b="1" dirty="0">
              <a:solidFill>
                <a:srgbClr val="87C0D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0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7CE29-05BF-13CD-D720-3D249D54E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4">
            <a:extLst>
              <a:ext uri="{FF2B5EF4-FFF2-40B4-BE49-F238E27FC236}">
                <a16:creationId xmlns:a16="http://schemas.microsoft.com/office/drawing/2014/main" id="{9D8DD064-2782-C597-F798-80CB3BCD64F9}"/>
              </a:ext>
            </a:extLst>
          </p:cNvPr>
          <p:cNvSpPr txBox="1"/>
          <p:nvPr/>
        </p:nvSpPr>
        <p:spPr>
          <a:xfrm>
            <a:off x="573115" y="6458797"/>
            <a:ext cx="39161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G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SAT y MINFIN</a:t>
            </a:r>
            <a:endParaRPr lang="es-GT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1769AAC9-DBC4-C7C5-4D2D-985A309DF5D8}"/>
              </a:ext>
            </a:extLst>
          </p:cNvPr>
          <p:cNvSpPr txBox="1"/>
          <p:nvPr/>
        </p:nvSpPr>
        <p:spPr>
          <a:xfrm>
            <a:off x="1761565" y="1461559"/>
            <a:ext cx="5433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G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1200" kern="0" dirty="0">
                <a:solidFill>
                  <a:srgbClr val="23B2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Cifras en millones de Quetzales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8BDFEC-3949-F8F7-9B79-3583BF68D648}"/>
              </a:ext>
            </a:extLst>
          </p:cNvPr>
          <p:cNvSpPr/>
          <p:nvPr/>
        </p:nvSpPr>
        <p:spPr bwMode="auto">
          <a:xfrm>
            <a:off x="2417365" y="156179"/>
            <a:ext cx="8147735" cy="7115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2200" b="1" i="1" dirty="0">
                <a:solidFill>
                  <a:schemeClr val="accent1">
                    <a:lumMod val="50000"/>
                  </a:schemeClr>
                </a:solidFill>
                <a:latin typeface="Altivo Regular" panose="020B0000000000000000"/>
                <a:ea typeface="+mj-ea"/>
                <a:cs typeface="+mj-cs"/>
              </a:rPr>
              <a:t>El ritmo de los ingresos tributarios se mantiene constante para alcanzar la meta de recaudación de Q109,302.6 millones</a:t>
            </a: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2BA87E95-F20A-4E86-A667-F7ECBBC0929F}"/>
              </a:ext>
            </a:extLst>
          </p:cNvPr>
          <p:cNvSpPr/>
          <p:nvPr/>
        </p:nvSpPr>
        <p:spPr bwMode="auto">
          <a:xfrm>
            <a:off x="2072705" y="151955"/>
            <a:ext cx="344660" cy="360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GT" sz="1100" b="1" dirty="0">
                <a:solidFill>
                  <a:schemeClr val="bg1"/>
                </a:solidFill>
                <a:latin typeface="Altivo Regular" panose="020B0000000000000000" pitchFamily="34" charset="77"/>
              </a:rPr>
              <a:t>1a</a:t>
            </a:r>
            <a:endParaRPr kumimoji="0" lang="en-US" sz="11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ltivo Regular" panose="020B0000000000000000" pitchFamily="34" charset="77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499CCFA-4300-472A-A1BC-489AC66FC610}"/>
              </a:ext>
            </a:extLst>
          </p:cNvPr>
          <p:cNvCxnSpPr>
            <a:cxnSpLocks/>
          </p:cNvCxnSpPr>
          <p:nvPr/>
        </p:nvCxnSpPr>
        <p:spPr>
          <a:xfrm flipV="1">
            <a:off x="2211564" y="817050"/>
            <a:ext cx="8450569" cy="1898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6">
            <a:extLst>
              <a:ext uri="{FF2B5EF4-FFF2-40B4-BE49-F238E27FC236}">
                <a16:creationId xmlns:a16="http://schemas.microsoft.com/office/drawing/2014/main" id="{88956643-9B4C-29D7-1032-E7971851607D}"/>
              </a:ext>
            </a:extLst>
          </p:cNvPr>
          <p:cNvSpPr txBox="1"/>
          <p:nvPr/>
        </p:nvSpPr>
        <p:spPr>
          <a:xfrm>
            <a:off x="7895692" y="1461558"/>
            <a:ext cx="3854073" cy="4579391"/>
          </a:xfrm>
          <a:prstGeom prst="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108000" bIns="36000" numCol="1" rtlCol="0" anchor="ctr" anchorCtr="0" compatLnSpc="1">
            <a:prstTxWarp prst="textNoShape">
              <a:avLst/>
            </a:prstTxWarp>
          </a:bodyPr>
          <a:lstStyle>
            <a:defPPr>
              <a:defRPr lang="es-GT"/>
            </a:defPPr>
            <a:lvl1pPr marL="72000" marR="0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 sz="2000" b="1">
                <a:solidFill>
                  <a:srgbClr val="002060"/>
                </a:solidFill>
                <a:latin typeface="Altivo Regular" panose="020B0000000000000000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1600" dirty="0">
                <a:latin typeface="Verdana" panose="020B0604030504040204" pitchFamily="34" charset="0"/>
                <a:ea typeface="Verdana" panose="020B0604030504040204" pitchFamily="34" charset="0"/>
              </a:rPr>
              <a:t>Al 22 de octubre de 2025 se ha recaudado el 80.6% de la meta de 2025:Q88,068.7 millones</a:t>
            </a:r>
          </a:p>
          <a:p>
            <a:pPr lvl="0" algn="ctr"/>
            <a:endParaRPr lang="es-GT" sz="16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lang="es-GT" sz="1600" dirty="0">
                <a:latin typeface="Verdana" panose="020B0604030504040204" pitchFamily="34" charset="0"/>
                <a:ea typeface="Verdana" panose="020B0604030504040204" pitchFamily="34" charset="0"/>
              </a:rPr>
              <a:t>El crecimiento observado de la recaudación  tributaria está por encima del 9.2%</a:t>
            </a:r>
          </a:p>
          <a:p>
            <a:pPr lvl="0" algn="ctr"/>
            <a:endParaRPr lang="es-G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lang="es-GT" sz="1600" dirty="0">
                <a:latin typeface="Verdana" panose="020B0604030504040204" pitchFamily="34" charset="0"/>
                <a:ea typeface="Verdana" panose="020B0604030504040204" pitchFamily="34" charset="0"/>
              </a:rPr>
              <a:t>La recaudación obtenida a octubre está por encima de la meta prevista, debido a las mejoras en la administración tributaria y un crecimiento económico robusto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48F6ADA1-D8C0-4E07-BE24-7ED48B755E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975032"/>
              </p:ext>
            </p:extLst>
          </p:nvPr>
        </p:nvGraphicFramePr>
        <p:xfrm>
          <a:off x="573114" y="1817333"/>
          <a:ext cx="6770961" cy="464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05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F446C-1514-4706-6EF6-0CE224A91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4">
            <a:extLst>
              <a:ext uri="{FF2B5EF4-FFF2-40B4-BE49-F238E27FC236}">
                <a16:creationId xmlns:a16="http://schemas.microsoft.com/office/drawing/2014/main" id="{41D7667A-F87C-D443-A32D-F2D356E95182}"/>
              </a:ext>
            </a:extLst>
          </p:cNvPr>
          <p:cNvSpPr txBox="1"/>
          <p:nvPr/>
        </p:nvSpPr>
        <p:spPr>
          <a:xfrm>
            <a:off x="882291" y="6217387"/>
            <a:ext cx="39161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G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SAT y MINFIN</a:t>
            </a:r>
            <a:endParaRPr lang="es-GT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F5F98132-4CF1-2ECD-F10E-5819E6BF3829}"/>
              </a:ext>
            </a:extLst>
          </p:cNvPr>
          <p:cNvSpPr txBox="1"/>
          <p:nvPr/>
        </p:nvSpPr>
        <p:spPr>
          <a:xfrm>
            <a:off x="2331200" y="825268"/>
            <a:ext cx="714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GT"/>
            </a:defPPr>
            <a:lvl1pPr algn="ctr">
              <a:defRPr sz="2000" kern="0">
                <a:solidFill>
                  <a:srgbClr val="23B2E3"/>
                </a:solidFill>
                <a:latin typeface="Altivo Regular" panose="020B000000000000000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GT" sz="1800" i="1" dirty="0">
                <a:solidFill>
                  <a:schemeClr val="accent3"/>
                </a:solidFill>
              </a:rPr>
              <a:t>Variación relativa de la recaudación neta, por impuesto, 2025-2024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2C10228-42FF-4C6B-A31B-5C174DA116F9}"/>
              </a:ext>
            </a:extLst>
          </p:cNvPr>
          <p:cNvSpPr/>
          <p:nvPr/>
        </p:nvSpPr>
        <p:spPr bwMode="auto">
          <a:xfrm>
            <a:off x="2357640" y="117728"/>
            <a:ext cx="8297526" cy="686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2200" b="1" i="1" dirty="0">
                <a:solidFill>
                  <a:schemeClr val="accent1">
                    <a:lumMod val="50000"/>
                  </a:schemeClr>
                </a:solidFill>
                <a:latin typeface="Altivo Regular" panose="020B0000000000000000"/>
                <a:ea typeface="+mj-ea"/>
                <a:cs typeface="+mj-cs"/>
              </a:rPr>
              <a:t>El ritmo de crecimiento por impuesto muestra la tendencia hacia la meta de recaudación  </a:t>
            </a: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F425FC9E-0B24-4C87-B631-EC761D7FD71C}"/>
              </a:ext>
            </a:extLst>
          </p:cNvPr>
          <p:cNvSpPr/>
          <p:nvPr/>
        </p:nvSpPr>
        <p:spPr bwMode="auto">
          <a:xfrm>
            <a:off x="2005790" y="194731"/>
            <a:ext cx="344660" cy="360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GT" sz="1100" b="1" dirty="0">
                <a:solidFill>
                  <a:schemeClr val="bg1"/>
                </a:solidFill>
                <a:latin typeface="Altivo Regular" panose="020B0000000000000000" pitchFamily="34" charset="77"/>
              </a:rPr>
              <a:t>1a</a:t>
            </a:r>
            <a:endParaRPr kumimoji="0" lang="en-US" sz="11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ltivo Regular" panose="020B0000000000000000" pitchFamily="34" charset="77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ACC20B4-2610-49C4-A3D3-5B81F4780135}"/>
              </a:ext>
            </a:extLst>
          </p:cNvPr>
          <p:cNvCxnSpPr>
            <a:cxnSpLocks/>
          </p:cNvCxnSpPr>
          <p:nvPr/>
        </p:nvCxnSpPr>
        <p:spPr>
          <a:xfrm flipV="1">
            <a:off x="2331198" y="765357"/>
            <a:ext cx="8450569" cy="1898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6">
            <a:extLst>
              <a:ext uri="{FF2B5EF4-FFF2-40B4-BE49-F238E27FC236}">
                <a16:creationId xmlns:a16="http://schemas.microsoft.com/office/drawing/2014/main" id="{4F958A24-6892-18B2-3E4C-1B2A31A78DF2}"/>
              </a:ext>
            </a:extLst>
          </p:cNvPr>
          <p:cNvSpPr txBox="1"/>
          <p:nvPr/>
        </p:nvSpPr>
        <p:spPr>
          <a:xfrm>
            <a:off x="8604134" y="2312220"/>
            <a:ext cx="2944052" cy="2902949"/>
          </a:xfrm>
          <a:prstGeom prst="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108000" bIns="36000" numCol="1" rtlCol="0" anchor="ctr" anchorCtr="0" compatLnSpc="1">
            <a:prstTxWarp prst="textNoShape">
              <a:avLst/>
            </a:prstTxWarp>
          </a:bodyPr>
          <a:lstStyle>
            <a:defPPr>
              <a:defRPr lang="es-GT"/>
            </a:defPPr>
            <a:lvl1pPr marL="414900" marR="0" indent="-34290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2000" b="1">
                <a:solidFill>
                  <a:srgbClr val="002060"/>
                </a:solidFill>
                <a:latin typeface="Altivo Regular" panose="020B0000000000000000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 algn="ctr">
              <a:buNone/>
            </a:pPr>
            <a:r>
              <a:rPr lang="es-GT" sz="1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impuestos que están impulsando la recaudación son los derechos arancelarios, ISR e IVA, relacionados con una actividad económica doméstica pujante y los esfuerzos que emprende la SAT por promover el cumplimiento de las obligaciones tributarias y aduanera</a:t>
            </a:r>
            <a:endParaRPr lang="es-G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53E2DD8-03C4-4760-9834-38F91954CD24}"/>
              </a:ext>
            </a:extLst>
          </p:cNvPr>
          <p:cNvGrpSpPr/>
          <p:nvPr/>
        </p:nvGrpSpPr>
        <p:grpSpPr>
          <a:xfrm>
            <a:off x="511969" y="1559028"/>
            <a:ext cx="7563627" cy="4533615"/>
            <a:chOff x="0" y="0"/>
            <a:chExt cx="7300913" cy="3767138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FB88CB39-9205-4BC4-9ABF-894276F9844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11119417"/>
                </p:ext>
              </p:extLst>
            </p:nvPr>
          </p:nvGraphicFramePr>
          <p:xfrm>
            <a:off x="0" y="0"/>
            <a:ext cx="7300913" cy="37671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C4CA614B-80BB-5F48-9E02-13AA78C952E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748339" y="1385888"/>
              <a:ext cx="728047" cy="674797"/>
            </a:xfrm>
            <a:custGeom>
              <a:avLst/>
              <a:gdLst>
                <a:gd name="T0" fmla="*/ 297 w 3884"/>
                <a:gd name="T1" fmla="*/ 1346 h 1600"/>
                <a:gd name="T2" fmla="*/ 2310 w 3884"/>
                <a:gd name="T3" fmla="*/ 1448 h 1600"/>
                <a:gd name="T4" fmla="*/ 3810 w 3884"/>
                <a:gd name="T5" fmla="*/ 884 h 1600"/>
                <a:gd name="T6" fmla="*/ 1945 w 3884"/>
                <a:gd name="T7" fmla="*/ 137 h 1600"/>
                <a:gd name="T8" fmla="*/ 74 w 3884"/>
                <a:gd name="T9" fmla="*/ 724 h 1600"/>
                <a:gd name="T10" fmla="*/ 781 w 3884"/>
                <a:gd name="T11" fmla="*/ 1072 h 1600"/>
                <a:gd name="T12" fmla="*/ 0 w 3884"/>
                <a:gd name="T13" fmla="*/ 724 h 1600"/>
                <a:gd name="T14" fmla="*/ 1951 w 3884"/>
                <a:gd name="T15" fmla="*/ 68 h 1600"/>
                <a:gd name="T16" fmla="*/ 3878 w 3884"/>
                <a:gd name="T17" fmla="*/ 884 h 1600"/>
                <a:gd name="T18" fmla="*/ 2276 w 3884"/>
                <a:gd name="T19" fmla="*/ 1523 h 1600"/>
                <a:gd name="T20" fmla="*/ 297 w 3884"/>
                <a:gd name="T21" fmla="*/ 1346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C00000"/>
            </a:solidFill>
            <a:ln w="3175">
              <a:solidFill>
                <a:srgbClr val="C00000"/>
              </a:solidFill>
              <a:round/>
              <a:headEnd/>
              <a:tailEnd/>
            </a:ln>
          </p:spPr>
          <p:txBody>
            <a:bodyPr wrap="square" tIns="91440" bIns="9144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75CC3B66-43F0-405A-A612-C4D5E4D907D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367339" y="1938338"/>
              <a:ext cx="728047" cy="674797"/>
            </a:xfrm>
            <a:custGeom>
              <a:avLst/>
              <a:gdLst>
                <a:gd name="T0" fmla="*/ 297 w 3884"/>
                <a:gd name="T1" fmla="*/ 1346 h 1600"/>
                <a:gd name="T2" fmla="*/ 2310 w 3884"/>
                <a:gd name="T3" fmla="*/ 1448 h 1600"/>
                <a:gd name="T4" fmla="*/ 3810 w 3884"/>
                <a:gd name="T5" fmla="*/ 884 h 1600"/>
                <a:gd name="T6" fmla="*/ 1945 w 3884"/>
                <a:gd name="T7" fmla="*/ 137 h 1600"/>
                <a:gd name="T8" fmla="*/ 74 w 3884"/>
                <a:gd name="T9" fmla="*/ 724 h 1600"/>
                <a:gd name="T10" fmla="*/ 781 w 3884"/>
                <a:gd name="T11" fmla="*/ 1072 h 1600"/>
                <a:gd name="T12" fmla="*/ 0 w 3884"/>
                <a:gd name="T13" fmla="*/ 724 h 1600"/>
                <a:gd name="T14" fmla="*/ 1951 w 3884"/>
                <a:gd name="T15" fmla="*/ 68 h 1600"/>
                <a:gd name="T16" fmla="*/ 3878 w 3884"/>
                <a:gd name="T17" fmla="*/ 884 h 1600"/>
                <a:gd name="T18" fmla="*/ 2276 w 3884"/>
                <a:gd name="T19" fmla="*/ 1523 h 1600"/>
                <a:gd name="T20" fmla="*/ 297 w 3884"/>
                <a:gd name="T21" fmla="*/ 1346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C00000"/>
            </a:solidFill>
            <a:ln w="3175">
              <a:solidFill>
                <a:srgbClr val="C00000"/>
              </a:solidFill>
              <a:round/>
              <a:headEnd/>
              <a:tailEnd/>
            </a:ln>
          </p:spPr>
          <p:txBody>
            <a:bodyPr wrap="square" tIns="91440" bIns="9144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8149025E-9A2B-42E7-8DD4-4ED8A5AD71C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034089" y="2386013"/>
              <a:ext cx="728047" cy="674797"/>
            </a:xfrm>
            <a:custGeom>
              <a:avLst/>
              <a:gdLst>
                <a:gd name="T0" fmla="*/ 297 w 3884"/>
                <a:gd name="T1" fmla="*/ 1346 h 1600"/>
                <a:gd name="T2" fmla="*/ 2310 w 3884"/>
                <a:gd name="T3" fmla="*/ 1448 h 1600"/>
                <a:gd name="T4" fmla="*/ 3810 w 3884"/>
                <a:gd name="T5" fmla="*/ 884 h 1600"/>
                <a:gd name="T6" fmla="*/ 1945 w 3884"/>
                <a:gd name="T7" fmla="*/ 137 h 1600"/>
                <a:gd name="T8" fmla="*/ 74 w 3884"/>
                <a:gd name="T9" fmla="*/ 724 h 1600"/>
                <a:gd name="T10" fmla="*/ 781 w 3884"/>
                <a:gd name="T11" fmla="*/ 1072 h 1600"/>
                <a:gd name="T12" fmla="*/ 0 w 3884"/>
                <a:gd name="T13" fmla="*/ 724 h 1600"/>
                <a:gd name="T14" fmla="*/ 1951 w 3884"/>
                <a:gd name="T15" fmla="*/ 68 h 1600"/>
                <a:gd name="T16" fmla="*/ 3878 w 3884"/>
                <a:gd name="T17" fmla="*/ 884 h 1600"/>
                <a:gd name="T18" fmla="*/ 2276 w 3884"/>
                <a:gd name="T19" fmla="*/ 1523 h 1600"/>
                <a:gd name="T20" fmla="*/ 297 w 3884"/>
                <a:gd name="T21" fmla="*/ 1346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C00000"/>
            </a:solidFill>
            <a:ln w="3175">
              <a:solidFill>
                <a:srgbClr val="C00000"/>
              </a:solidFill>
              <a:round/>
              <a:headEnd/>
              <a:tailEnd/>
            </a:ln>
          </p:spPr>
          <p:txBody>
            <a:bodyPr wrap="square" tIns="91440" bIns="9144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50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F4F72-3E9B-09A2-55DD-92590F23D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56A46004-CB32-080A-90F7-51AAC968141D}"/>
              </a:ext>
            </a:extLst>
          </p:cNvPr>
          <p:cNvGrpSpPr/>
          <p:nvPr/>
        </p:nvGrpSpPr>
        <p:grpSpPr>
          <a:xfrm>
            <a:off x="1991924" y="786082"/>
            <a:ext cx="8241657" cy="814279"/>
            <a:chOff x="454667" y="1471720"/>
            <a:chExt cx="8241657" cy="814279"/>
          </a:xfrm>
          <a:solidFill>
            <a:srgbClr val="002060"/>
          </a:solidFill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2BC668A1-6473-CDCC-6E6E-EF2A5ECDA8DE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Principales indicadores de ejecución del presupuesto ingresos y egresos, septiembre de 2025</a:t>
              </a:r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9E255E92-5B51-53AA-4274-1666C4536921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1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E944E6BE-0E08-3B1F-33BD-8F46B71CAB5D}"/>
              </a:ext>
            </a:extLst>
          </p:cNvPr>
          <p:cNvGrpSpPr/>
          <p:nvPr/>
        </p:nvGrpSpPr>
        <p:grpSpPr>
          <a:xfrm>
            <a:off x="2335171" y="1805058"/>
            <a:ext cx="7890469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AA56F08A-7011-2570-6994-B72B7EF31DF6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Ingresos tributarios: se mantiene la meta de recaudación fijada en Q109,302.6 millones</a:t>
              </a:r>
            </a:p>
          </p:txBody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2E174C20-C897-1985-C834-66002527D556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1a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20" name="Group 8">
            <a:extLst>
              <a:ext uri="{FF2B5EF4-FFF2-40B4-BE49-F238E27FC236}">
                <a16:creationId xmlns:a16="http://schemas.microsoft.com/office/drawing/2014/main" id="{1B01A28C-A588-E4F4-5594-C7CCB91D0512}"/>
              </a:ext>
            </a:extLst>
          </p:cNvPr>
          <p:cNvGrpSpPr/>
          <p:nvPr/>
        </p:nvGrpSpPr>
        <p:grpSpPr>
          <a:xfrm>
            <a:off x="2335171" y="2846476"/>
            <a:ext cx="7881657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3FE8C507-3768-7113-7A4A-EC8D7C8987C8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MX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Presupuesto de egresos: el 68.4% del presupuesto se ha ejecutado</a:t>
              </a:r>
            </a:p>
          </p:txBody>
        </p:sp>
        <p:sp>
          <p:nvSpPr>
            <p:cNvPr id="22" name="Oval 13">
              <a:extLst>
                <a:ext uri="{FF2B5EF4-FFF2-40B4-BE49-F238E27FC236}">
                  <a16:creationId xmlns:a16="http://schemas.microsoft.com/office/drawing/2014/main" id="{833FEB9A-ACF5-741B-C0ED-7B4116AE942D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solidFill>
              <a:srgbClr val="0070C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sz="1100" b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ltivo Regular" panose="020B0000000000000000" pitchFamily="34" charset="77"/>
                </a:rPr>
                <a:t>1b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14" name="Group 8">
            <a:extLst>
              <a:ext uri="{FF2B5EF4-FFF2-40B4-BE49-F238E27FC236}">
                <a16:creationId xmlns:a16="http://schemas.microsoft.com/office/drawing/2014/main" id="{6866508A-1ACE-A5C8-5F71-525F5D60E9C7}"/>
              </a:ext>
            </a:extLst>
          </p:cNvPr>
          <p:cNvGrpSpPr/>
          <p:nvPr/>
        </p:nvGrpSpPr>
        <p:grpSpPr>
          <a:xfrm>
            <a:off x="2335171" y="3887114"/>
            <a:ext cx="7881657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3F6EB177-BE08-DF88-EF76-0DF11405406F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Presupuesto de egresos: Ejecución de la inversión pública</a:t>
              </a: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0E1435C6-2E8C-9899-A691-6160A85B2C40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1c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02860899-9FBD-D5CD-7CD3-BAFCE6ECA4F8}"/>
              </a:ext>
            </a:extLst>
          </p:cNvPr>
          <p:cNvGrpSpPr/>
          <p:nvPr/>
        </p:nvGrpSpPr>
        <p:grpSpPr>
          <a:xfrm>
            <a:off x="2139627" y="4836453"/>
            <a:ext cx="8086013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754FFFD1-2523-688C-4DA3-47ABF4CA07EC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Devolución de Impuestos</a:t>
              </a:r>
            </a:p>
          </p:txBody>
        </p:sp>
        <p:sp>
          <p:nvSpPr>
            <p:cNvPr id="26" name="Oval 13">
              <a:extLst>
                <a:ext uri="{FF2B5EF4-FFF2-40B4-BE49-F238E27FC236}">
                  <a16:creationId xmlns:a16="http://schemas.microsoft.com/office/drawing/2014/main" id="{00F52C30-AF46-1CCC-483B-9BF0133FEFB2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2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A801CE69-CCC8-0F8C-962F-186E650B35F2}"/>
              </a:ext>
            </a:extLst>
          </p:cNvPr>
          <p:cNvGrpSpPr/>
          <p:nvPr/>
        </p:nvGrpSpPr>
        <p:grpSpPr>
          <a:xfrm>
            <a:off x="2165917" y="5697091"/>
            <a:ext cx="8086013" cy="814279"/>
            <a:chOff x="454667" y="1471720"/>
            <a:chExt cx="8241657" cy="8142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10735D50-FC40-BAD2-576B-805D469DA7D0}"/>
                </a:ext>
              </a:extLst>
            </p:cNvPr>
            <p:cNvSpPr/>
            <p:nvPr/>
          </p:nvSpPr>
          <p:spPr bwMode="auto">
            <a:xfrm>
              <a:off x="619123" y="1471720"/>
              <a:ext cx="8077201" cy="814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Mejora de la calificación crediticia del país a BB+ (estable) por parte de Fitch</a:t>
              </a:r>
            </a:p>
          </p:txBody>
        </p:sp>
        <p:sp>
          <p:nvSpPr>
            <p:cNvPr id="27" name="Oval 13">
              <a:extLst>
                <a:ext uri="{FF2B5EF4-FFF2-40B4-BE49-F238E27FC236}">
                  <a16:creationId xmlns:a16="http://schemas.microsoft.com/office/drawing/2014/main" id="{4747BA49-328F-3A67-D269-6E9426155C9B}"/>
                </a:ext>
              </a:extLst>
            </p:cNvPr>
            <p:cNvSpPr/>
            <p:nvPr/>
          </p:nvSpPr>
          <p:spPr bwMode="auto">
            <a:xfrm>
              <a:off x="454667" y="1698859"/>
              <a:ext cx="360000" cy="360000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GT" sz="1100" b="1" dirty="0">
                  <a:solidFill>
                    <a:schemeClr val="bg1"/>
                  </a:solidFill>
                  <a:latin typeface="Altivo Regular" panose="020B0000000000000000" pitchFamily="34" charset="77"/>
                </a:rPr>
                <a:t>3</a:t>
              </a:r>
              <a:endParaRPr kumimoji="0" lang="en-US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01B6BE2-1FC5-D313-B827-6FC448C94A7E}"/>
              </a:ext>
            </a:extLst>
          </p:cNvPr>
          <p:cNvSpPr txBox="1">
            <a:spLocks/>
          </p:cNvSpPr>
          <p:nvPr/>
        </p:nvSpPr>
        <p:spPr>
          <a:xfrm>
            <a:off x="2139627" y="18232"/>
            <a:ext cx="2141428" cy="814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GT" sz="2400" b="1" dirty="0">
                <a:solidFill>
                  <a:srgbClr val="1928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es-GT" sz="4000" b="1" dirty="0">
              <a:solidFill>
                <a:srgbClr val="87C0D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46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F3CDF-BE32-3A1D-3005-409D6BB92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5F17029-C924-71BB-9394-BC8A55B33F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156426"/>
              </p:ext>
            </p:extLst>
          </p:nvPr>
        </p:nvGraphicFramePr>
        <p:xfrm>
          <a:off x="715595" y="1824779"/>
          <a:ext cx="10274078" cy="465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FC9E67D7-09F0-955B-FDAE-3FFD22E4E520}"/>
              </a:ext>
            </a:extLst>
          </p:cNvPr>
          <p:cNvSpPr txBox="1">
            <a:spLocks/>
          </p:cNvSpPr>
          <p:nvPr/>
        </p:nvSpPr>
        <p:spPr>
          <a:xfrm>
            <a:off x="2224687" y="1810144"/>
            <a:ext cx="671703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800" b="1" dirty="0">
                <a:solidFill>
                  <a:srgbClr val="203864"/>
                </a:solidFill>
                <a:latin typeface="Altivo Regular" panose="020B0000000000000000" pitchFamily="34" charset="77"/>
              </a:rPr>
              <a:t>Ejecución Presupuestaria</a:t>
            </a:r>
            <a:br>
              <a:rPr lang="es-GT" sz="1800" b="1" dirty="0">
                <a:solidFill>
                  <a:srgbClr val="203864"/>
                </a:solidFill>
                <a:latin typeface="Altivo Regular" panose="020B0000000000000000" pitchFamily="34" charset="77"/>
              </a:rPr>
            </a:br>
            <a:r>
              <a:rPr lang="es-GT" sz="1800" dirty="0">
                <a:solidFill>
                  <a:srgbClr val="203864"/>
                </a:solidFill>
                <a:latin typeface="Altivo Regular" panose="020B0000000000000000" pitchFamily="34" charset="77"/>
              </a:rPr>
              <a:t>Porcentaje </a:t>
            </a:r>
            <a:br>
              <a:rPr lang="es-GT" sz="1800" dirty="0">
                <a:solidFill>
                  <a:srgbClr val="203864"/>
                </a:solidFill>
                <a:latin typeface="Altivo Regular" panose="020B0000000000000000" pitchFamily="34" charset="77"/>
              </a:rPr>
            </a:br>
            <a:r>
              <a:rPr lang="es-GT" sz="1800" dirty="0">
                <a:solidFill>
                  <a:srgbClr val="203864"/>
                </a:solidFill>
                <a:latin typeface="Altivo Regular" panose="020B0000000000000000" pitchFamily="34" charset="77"/>
              </a:rPr>
              <a:t>al 23 de octubre de cada año</a:t>
            </a:r>
            <a:br>
              <a:rPr lang="es-GT" sz="1800" b="1" dirty="0">
                <a:solidFill>
                  <a:srgbClr val="203864"/>
                </a:solidFill>
                <a:latin typeface="Altivo Regular" panose="020B0000000000000000" pitchFamily="34" charset="77"/>
              </a:rPr>
            </a:br>
            <a:endParaRPr lang="es-GT" sz="1800" b="1" dirty="0">
              <a:solidFill>
                <a:srgbClr val="203864"/>
              </a:solidFill>
              <a:latin typeface="Altivo Regular" panose="020B0000000000000000" pitchFamily="34" charset="77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9486E4B-455B-C9C8-9114-9B532B0D2397}"/>
              </a:ext>
            </a:extLst>
          </p:cNvPr>
          <p:cNvSpPr/>
          <p:nvPr/>
        </p:nvSpPr>
        <p:spPr>
          <a:xfrm>
            <a:off x="2739115" y="5760423"/>
            <a:ext cx="888520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C1CBEF2-ABA9-804C-8118-8B4ECDB0C315}"/>
              </a:ext>
            </a:extLst>
          </p:cNvPr>
          <p:cNvSpPr/>
          <p:nvPr/>
        </p:nvSpPr>
        <p:spPr>
          <a:xfrm>
            <a:off x="8345104" y="2296083"/>
            <a:ext cx="2105706" cy="35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Q105,889.3 millones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CuadroTexto 14">
            <a:extLst>
              <a:ext uri="{FF2B5EF4-FFF2-40B4-BE49-F238E27FC236}">
                <a16:creationId xmlns:a16="http://schemas.microsoft.com/office/drawing/2014/main" id="{9F303B83-86BD-4088-AA34-7C18074BDB7F}"/>
              </a:ext>
            </a:extLst>
          </p:cNvPr>
          <p:cNvSpPr txBox="1"/>
          <p:nvPr/>
        </p:nvSpPr>
        <p:spPr>
          <a:xfrm>
            <a:off x="428653" y="6435805"/>
            <a:ext cx="39161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G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900" dirty="0"/>
              <a:t>Fuente: MINFIN - SICOIN</a:t>
            </a:r>
            <a:endParaRPr lang="es-GT" sz="900" dirty="0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45DFB23D-33C8-4CF6-B50C-759D58818357}"/>
              </a:ext>
            </a:extLst>
          </p:cNvPr>
          <p:cNvSpPr/>
          <p:nvPr/>
        </p:nvSpPr>
        <p:spPr bwMode="auto">
          <a:xfrm>
            <a:off x="2052357" y="390135"/>
            <a:ext cx="344660" cy="360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GT" sz="1100" b="1" dirty="0">
                <a:solidFill>
                  <a:schemeClr val="bg1"/>
                </a:solidFill>
                <a:latin typeface="Altivo Regular" panose="020B0000000000000000" pitchFamily="34" charset="77"/>
              </a:rPr>
              <a:t>1b</a:t>
            </a:r>
            <a:endParaRPr kumimoji="0" lang="en-US" sz="11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ltivo Regular" panose="020B0000000000000000" pitchFamily="34" charset="77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FF4C8D0-1FDA-471A-8EB3-380E2F7ECD14}"/>
              </a:ext>
            </a:extLst>
          </p:cNvPr>
          <p:cNvCxnSpPr>
            <a:cxnSpLocks/>
          </p:cNvCxnSpPr>
          <p:nvPr/>
        </p:nvCxnSpPr>
        <p:spPr>
          <a:xfrm flipV="1">
            <a:off x="2052357" y="866745"/>
            <a:ext cx="8450569" cy="1898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6">
            <a:extLst>
              <a:ext uri="{FF2B5EF4-FFF2-40B4-BE49-F238E27FC236}">
                <a16:creationId xmlns:a16="http://schemas.microsoft.com/office/drawing/2014/main" id="{D8F19812-07D6-3819-B555-6148BF60D3E4}"/>
              </a:ext>
            </a:extLst>
          </p:cNvPr>
          <p:cNvSpPr txBox="1">
            <a:spLocks/>
          </p:cNvSpPr>
          <p:nvPr/>
        </p:nvSpPr>
        <p:spPr>
          <a:xfrm>
            <a:off x="2397017" y="168275"/>
            <a:ext cx="8440256" cy="592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200" b="1" i="1" dirty="0">
                <a:solidFill>
                  <a:schemeClr val="accent1">
                    <a:lumMod val="50000"/>
                  </a:schemeClr>
                </a:solidFill>
                <a:latin typeface="Altivo Regular" panose="020B0000000000000000"/>
              </a:rPr>
              <a:t>Avance en la ejecución presupuestaria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51DA4958-E2E2-02DC-C9D5-CFFB99A0B8A2}"/>
              </a:ext>
            </a:extLst>
          </p:cNvPr>
          <p:cNvSpPr>
            <a:spLocks noChangeAspect="1"/>
          </p:cNvSpPr>
          <p:nvPr/>
        </p:nvSpPr>
        <p:spPr bwMode="gray">
          <a:xfrm>
            <a:off x="8861691" y="3653959"/>
            <a:ext cx="934835" cy="841592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3175">
            <a:solidFill>
              <a:srgbClr val="C00000"/>
            </a:solidFill>
            <a:round/>
            <a:headEnd/>
            <a:tailEnd/>
          </a:ln>
        </p:spPr>
        <p:txBody>
          <a:bodyPr tIns="91440" bIns="91440" anchor="ctr"/>
          <a:lstStyle>
            <a:defPPr>
              <a:defRPr lang="es-G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F775461B-2328-476E-8A2F-A15D27DE9735}"/>
              </a:ext>
            </a:extLst>
          </p:cNvPr>
          <p:cNvSpPr txBox="1">
            <a:spLocks/>
          </p:cNvSpPr>
          <p:nvPr/>
        </p:nvSpPr>
        <p:spPr>
          <a:xfrm>
            <a:off x="2069707" y="946164"/>
            <a:ext cx="8440256" cy="572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i="1" kern="0" dirty="0">
                <a:solidFill>
                  <a:schemeClr val="accent3"/>
                </a:solidFill>
                <a:latin typeface="Altivo Regular" panose="020B0000000000000000"/>
                <a:ea typeface="Verdana" panose="020B0604030504040204" pitchFamily="34" charset="0"/>
              </a:rPr>
              <a:t>Comparación de la ejecución en el segundo año de gobierno de las dos administraciones anteriores con la administración del presidente Arévalo</a:t>
            </a:r>
          </a:p>
        </p:txBody>
      </p:sp>
    </p:spTree>
    <p:extLst>
      <p:ext uri="{BB962C8B-B14F-4D97-AF65-F5344CB8AC3E}">
        <p14:creationId xmlns:p14="http://schemas.microsoft.com/office/powerpoint/2010/main" val="233243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AF407-B930-EB4B-ACBB-366BDEEFC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A2ADE270-A0B5-042C-5C37-8DE7744BA158}"/>
              </a:ext>
            </a:extLst>
          </p:cNvPr>
          <p:cNvSpPr txBox="1">
            <a:spLocks/>
          </p:cNvSpPr>
          <p:nvPr/>
        </p:nvSpPr>
        <p:spPr>
          <a:xfrm>
            <a:off x="2328281" y="162456"/>
            <a:ext cx="8301173" cy="7726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GT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200" b="1" i="1">
                <a:latin typeface="Altivo Regular" panose="020B0000000000000000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Al 23 de octubre 2025 la ejecución presupuestaria del gobierno central fue del 68.4%, equivalente a Q105,889.3 millones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01EFBB-BAB7-7236-2BF1-D2889CE51FAA}"/>
              </a:ext>
            </a:extLst>
          </p:cNvPr>
          <p:cNvSpPr txBox="1"/>
          <p:nvPr/>
        </p:nvSpPr>
        <p:spPr>
          <a:xfrm>
            <a:off x="3378027" y="5830976"/>
            <a:ext cx="8450569" cy="6264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108000" bIns="36000" numCol="1" rtlCol="0" anchor="ctr" anchorCtr="0" compatLnSpc="1">
            <a:prstTxWarp prst="textNoShape">
              <a:avLst/>
            </a:prstTxWarp>
          </a:bodyPr>
          <a:lstStyle>
            <a:defPPr>
              <a:defRPr lang="es-GT"/>
            </a:defPPr>
            <a:lvl1pPr marL="72000" marR="0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 sz="2000" b="0">
                <a:solidFill>
                  <a:srgbClr val="002060"/>
                </a:solidFill>
                <a:latin typeface="Altivo Regular" panose="020B0000000000000000" pitchFamily="34" charset="77"/>
              </a:defRPr>
            </a:lvl1pPr>
          </a:lstStyle>
          <a:p>
            <a:pPr algn="r"/>
            <a:r>
              <a:rPr lang="es-GT" sz="1600" dirty="0">
                <a:solidFill>
                  <a:srgbClr val="203864"/>
                </a:solidFill>
              </a:rPr>
              <a:t>La variación interanual  de la ejecución del gasto (2025-2024) es de </a:t>
            </a:r>
            <a:r>
              <a:rPr lang="es-GT" sz="1600" b="1" dirty="0">
                <a:solidFill>
                  <a:srgbClr val="203864"/>
                </a:solidFill>
              </a:rPr>
              <a:t>16.1% comparando el gasto a la misma fecha del 23 de octubre</a:t>
            </a:r>
            <a:r>
              <a:rPr lang="es-GT" sz="1600" dirty="0">
                <a:solidFill>
                  <a:srgbClr val="203864"/>
                </a:solidFill>
              </a:rPr>
              <a:t>, consolidando la tendencia  positiva en la ejecución presupuestaria.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34B2967-C01C-B794-61A6-42E514AD01DD}"/>
              </a:ext>
            </a:extLst>
          </p:cNvPr>
          <p:cNvSpPr txBox="1">
            <a:spLocks/>
          </p:cNvSpPr>
          <p:nvPr/>
        </p:nvSpPr>
        <p:spPr>
          <a:xfrm>
            <a:off x="2178885" y="1175951"/>
            <a:ext cx="8972105" cy="1020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1600" b="1" dirty="0">
                <a:solidFill>
                  <a:srgbClr val="203864"/>
                </a:solidFill>
                <a:latin typeface="Altivo Regular" panose="020B0000000000000000" pitchFamily="34" charset="77"/>
              </a:rPr>
              <a:t>Comportamiento de la ejecución del gasto  durante 2024 y 2025</a:t>
            </a:r>
            <a:br>
              <a:rPr lang="es-GT" sz="1600" b="1" dirty="0">
                <a:solidFill>
                  <a:srgbClr val="203864"/>
                </a:solidFill>
                <a:latin typeface="Altivo Regular" panose="020B0000000000000000" pitchFamily="34" charset="77"/>
              </a:rPr>
            </a:br>
            <a:r>
              <a:rPr lang="es-GT" sz="1600" dirty="0">
                <a:solidFill>
                  <a:srgbClr val="203864"/>
                </a:solidFill>
                <a:latin typeface="Altivo Regular" panose="020B0000000000000000" pitchFamily="34" charset="77"/>
              </a:rPr>
              <a:t>Variación interanual acumulada de la ejecución </a:t>
            </a:r>
            <a:br>
              <a:rPr lang="es-GT" sz="1600" dirty="0">
                <a:solidFill>
                  <a:srgbClr val="203864"/>
                </a:solidFill>
                <a:latin typeface="Altivo Regular" panose="020B0000000000000000" pitchFamily="34" charset="77"/>
              </a:rPr>
            </a:br>
            <a:r>
              <a:rPr lang="es-GT" sz="1600" dirty="0">
                <a:solidFill>
                  <a:srgbClr val="203864"/>
                </a:solidFill>
                <a:latin typeface="Altivo Regular" panose="020B0000000000000000" pitchFamily="34" charset="77"/>
              </a:rPr>
              <a:t>al 23 de octubre de cada año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F7A973B-F3A0-96CB-A5A6-4750E033A215}"/>
              </a:ext>
            </a:extLst>
          </p:cNvPr>
          <p:cNvCxnSpPr>
            <a:cxnSpLocks/>
          </p:cNvCxnSpPr>
          <p:nvPr/>
        </p:nvCxnSpPr>
        <p:spPr>
          <a:xfrm flipV="1">
            <a:off x="2178885" y="986807"/>
            <a:ext cx="8450569" cy="1898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14">
            <a:extLst>
              <a:ext uri="{FF2B5EF4-FFF2-40B4-BE49-F238E27FC236}">
                <a16:creationId xmlns:a16="http://schemas.microsoft.com/office/drawing/2014/main" id="{66728AA9-4C2B-4B46-846B-CE640198A04F}"/>
              </a:ext>
            </a:extLst>
          </p:cNvPr>
          <p:cNvSpPr txBox="1"/>
          <p:nvPr/>
        </p:nvSpPr>
        <p:spPr>
          <a:xfrm>
            <a:off x="543276" y="6417242"/>
            <a:ext cx="39161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G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900" dirty="0"/>
              <a:t>Fuente: MINFIN - SICOIN </a:t>
            </a:r>
          </a:p>
        </p:txBody>
      </p:sp>
      <p:sp>
        <p:nvSpPr>
          <p:cNvPr id="8" name="Oval 33">
            <a:extLst>
              <a:ext uri="{FF2B5EF4-FFF2-40B4-BE49-F238E27FC236}">
                <a16:creationId xmlns:a16="http://schemas.microsoft.com/office/drawing/2014/main" id="{B886781E-5A5B-417B-A179-DF37CC2BDC19}"/>
              </a:ext>
            </a:extLst>
          </p:cNvPr>
          <p:cNvSpPr/>
          <p:nvPr/>
        </p:nvSpPr>
        <p:spPr bwMode="auto">
          <a:xfrm>
            <a:off x="1994946" y="325342"/>
            <a:ext cx="333335" cy="309914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GT" sz="1100" b="1" dirty="0">
                <a:solidFill>
                  <a:schemeClr val="bg1"/>
                </a:solidFill>
                <a:latin typeface="Altivo Regular" panose="020B0000000000000000" pitchFamily="34" charset="77"/>
              </a:rPr>
              <a:t>1</a:t>
            </a:r>
            <a:r>
              <a:rPr kumimoji="0" lang="es-GT" sz="11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tivo Regular" panose="020B0000000000000000" pitchFamily="34" charset="77"/>
              </a:rPr>
              <a:t>.b</a:t>
            </a:r>
            <a:endParaRPr kumimoji="0" lang="en-US" sz="11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ltivo Regular" panose="020B0000000000000000" pitchFamily="34" charset="77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C6D5BBA-F2A3-4CAC-A1B7-052EDC39AE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854565"/>
              </p:ext>
            </p:extLst>
          </p:nvPr>
        </p:nvGraphicFramePr>
        <p:xfrm>
          <a:off x="543276" y="1979379"/>
          <a:ext cx="11285320" cy="3623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2177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MTEXTLINKS" val="&lt;Data vendor=&quot;FactSet&quot; application=&quot;PresLink&quot; version=&quot;2013.1&quot; XMLVersion=&quot;C591227E-C126-49DE-B816-0EB840665770&quot; iXMLVersion=&quot;1&quot;&gt;&#10;  &lt;SrcLMs&gt;&#10;    &lt;Main FileType=&quot;1&quot; FileUID=&quot;&quot; FileName=&quot;Sacha - Presentation backups v13.xlsx&quot; Path=&quot;\\ad.com\data\paris\Projects\L'Oreal\18. Sacha\2. Excel\99. Various presentation backups&quot; Landmark=&quot;_bdm.0a42d50928b440e4a6d745768635e37f.edm&quot; LMFriendly=&quot;Auto-generated range name&quot; SheetSlideName=&quot;_bdm.ed392c8d3a554187b390f25f4c6c6356.edm&quot; Address=&quot;'SBB'!F25&quot; AddrAdjusted=&quot;'SBB'!F25&quot; LastUpdate=&quot;2022.04.27:10.26.16&quot; FileDesc=&quot;Sacha - Presentation backups v13.xlsx&quot; Text=&quot;1,1&quot; Value=&quot;1.10905687171658&quot; Inst=&quot;1&quot; SBR=&quot;False&quot; SBC=&quot;False&quot; DestType=&quot;&quot; HeaderRows=&quot;0&quot; TableRowIndex=&quot;0&quot; TableColIndex=&quot;0&quot; /&gt;&#10;  &lt;/SrcLMs&gt;&#10;&lt;/Data&gt;"/>
  <p:tag name="DMTEXTLINKSFLEXIBLE" val="&lt;Data vendor=&quot;FactSet&quot; application=&quot;PresLink&quot; version=&quot;2013.1&quot; XMLVersion=&quot;C591227E-C126-49DE-B816-0EB840665770&quot; iXMLVersion=&quot;1&quot;&gt;&#10;  &lt;SrcLMs&gt;&#10;    &lt;Main FileType=&quot;1&quot; FileUID=&quot;&quot; FileName=&quot;Sacha - Presentation backups v13.xlsx&quot; Path=&quot;&quot; Landmark=&quot;_bdm.0a42d50928b440e4a6d745768635e37f.edm&quot; LMFriendly=&quot;Auto-generated range name&quot; SheetSlideName=&quot;_bdm.ed392c8d3a554187b390f25f4c6c6356.edm&quot; Address=&quot;'SBB'!F25&quot; AddrAdjusted=&quot;'SBB'!F25&quot; LastUpdate=&quot;2022.04.27:10.26.16&quot; FileDesc=&quot;Sacha - Presentation backups v13.xlsx&quot; Text=&quot;1,1&quot; Value=&quot;1.10905687171658&quot; Inst=&quot;1&quot; SBR=&quot;False&quot; SBC=&quot;False&quot; DestType=&quot;&quot; HeaderRows=&quot;0&quot; TableRowIndex=&quot;0&quot; TableColIndex=&quot;0&quot; /&gt;&#10;  &lt;/SrcLMs&gt;&#10;&lt;/Dat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MTEXTLINKS" val="&lt;Data vendor=&quot;FactSet&quot; application=&quot;PresLink&quot; version=&quot;2013.1&quot; XMLVersion=&quot;C591227E-C126-49DE-B816-0EB840665770&quot; iXMLVersion=&quot;1&quot;&gt;&#10;  &lt;SrcLMs&gt;&#10;    &lt;Main FileType=&quot;1&quot; FileUID=&quot;&quot; FileName=&quot;Sacha - Presentation backups v13.xlsx&quot; Path=&quot;\\ad.com\data\paris\Projects\L'Oreal\18. Sacha\2. Excel\99. Various presentation backups&quot; Landmark=&quot;_bdm.0a42d50928b440e4a6d745768635e37f.edm&quot; LMFriendly=&quot;Auto-generated range name&quot; SheetSlideName=&quot;_bdm.ed392c8d3a554187b390f25f4c6c6356.edm&quot; Address=&quot;'SBB'!F25&quot; AddrAdjusted=&quot;'SBB'!F25&quot; LastUpdate=&quot;2022.04.27:10.26.16&quot; FileDesc=&quot;Sacha - Presentation backups v13.xlsx&quot; Text=&quot;1,1&quot; Value=&quot;1.10905687171658&quot; Inst=&quot;1&quot; SBR=&quot;False&quot; SBC=&quot;False&quot; DestType=&quot;&quot; HeaderRows=&quot;0&quot; TableRowIndex=&quot;0&quot; TableColIndex=&quot;0&quot; /&gt;&#10;  &lt;/SrcLMs&gt;&#10;&lt;/Data&gt;"/>
  <p:tag name="DMTEXTLINKSFLEXIBLE" val="&lt;Data vendor=&quot;FactSet&quot; application=&quot;PresLink&quot; version=&quot;2013.1&quot; XMLVersion=&quot;C591227E-C126-49DE-B816-0EB840665770&quot; iXMLVersion=&quot;1&quot;&gt;&#10;  &lt;SrcLMs&gt;&#10;    &lt;Main FileType=&quot;1&quot; FileUID=&quot;&quot; FileName=&quot;Sacha - Presentation backups v13.xlsx&quot; Path=&quot;&quot; Landmark=&quot;_bdm.0a42d50928b440e4a6d745768635e37f.edm&quot; LMFriendly=&quot;Auto-generated range name&quot; SheetSlideName=&quot;_bdm.ed392c8d3a554187b390f25f4c6c6356.edm&quot; Address=&quot;'SBB'!F25&quot; AddrAdjusted=&quot;'SBB'!F25&quot; LastUpdate=&quot;2022.04.27:10.26.16&quot; FileDesc=&quot;Sacha - Presentation backups v13.xlsx&quot; Text=&quot;1,1&quot; Value=&quot;1.10905687171658&quot; Inst=&quot;1&quot; SBR=&quot;False&quot; SBC=&quot;False&quot; DestType=&quot;&quot; HeaderRows=&quot;0&quot; TableRowIndex=&quot;0&quot; TableColIndex=&quot;0&quot; /&gt;&#10;  &lt;/SrcLMs&gt;&#10;&lt;/Dat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MTEXTLINKS" val="&lt;Data vendor=&quot;FactSet&quot; application=&quot;PresLink&quot; version=&quot;2013.1&quot; XMLVersion=&quot;C591227E-C126-49DE-B816-0EB840665770&quot; iXMLVersion=&quot;1&quot;&gt;&#10;  &lt;SrcLMs&gt;&#10;    &lt;Main FileType=&quot;1&quot; FileUID=&quot;&quot; FileName=&quot;Sacha - Presentation backups v13.xlsx&quot; Path=&quot;\\ad.com\data\paris\Projects\L'Oreal\18. Sacha\2. Excel\99. Various presentation backups&quot; Landmark=&quot;_bdm.0a42d50928b440e4a6d745768635e37f.edm&quot; LMFriendly=&quot;Auto-generated range name&quot; SheetSlideName=&quot;_bdm.ed392c8d3a554187b390f25f4c6c6356.edm&quot; Address=&quot;'SBB'!F25&quot; AddrAdjusted=&quot;'SBB'!F25&quot; LastUpdate=&quot;2022.04.27:10.26.16&quot; FileDesc=&quot;Sacha - Presentation backups v13.xlsx&quot; Text=&quot;1,1&quot; Value=&quot;1.10905687171658&quot; Inst=&quot;1&quot; SBR=&quot;False&quot; SBC=&quot;False&quot; DestType=&quot;&quot; HeaderRows=&quot;0&quot; TableRowIndex=&quot;0&quot; TableColIndex=&quot;0&quot; /&gt;&#10;  &lt;/SrcLMs&gt;&#10;&lt;/Data&gt;"/>
  <p:tag name="DMTEXTLINKSFLEXIBLE" val="&lt;Data vendor=&quot;FactSet&quot; application=&quot;PresLink&quot; version=&quot;2013.1&quot; XMLVersion=&quot;C591227E-C126-49DE-B816-0EB840665770&quot; iXMLVersion=&quot;1&quot;&gt;&#10;  &lt;SrcLMs&gt;&#10;    &lt;Main FileType=&quot;1&quot; FileUID=&quot;&quot; FileName=&quot;Sacha - Presentation backups v13.xlsx&quot; Path=&quot;&quot; Landmark=&quot;_bdm.0a42d50928b440e4a6d745768635e37f.edm&quot; LMFriendly=&quot;Auto-generated range name&quot; SheetSlideName=&quot;_bdm.ed392c8d3a554187b390f25f4c6c6356.edm&quot; Address=&quot;'SBB'!F25&quot; AddrAdjusted=&quot;'SBB'!F25&quot; LastUpdate=&quot;2022.04.27:10.26.16&quot; FileDesc=&quot;Sacha - Presentation backups v13.xlsx&quot; Text=&quot;1,1&quot; Value=&quot;1.10905687171658&quot; Inst=&quot;1&quot; SBR=&quot;False&quot; SBC=&quot;False&quot; DestType=&quot;&quot; HeaderRows=&quot;0&quot; TableRowIndex=&quot;0&quot; TableColIndex=&quot;0&quot; /&gt;&#10;  &lt;/SrcLMs&gt;&#10;&lt;/Dat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MTEXTLINKS" val="&lt;Data vendor=&quot;FactSet&quot; application=&quot;PresLink&quot; version=&quot;2013.1&quot; XMLVersion=&quot;C591227E-C126-49DE-B816-0EB840665770&quot; iXMLVersion=&quot;1&quot;&gt;&#10;  &lt;SrcLMs&gt;&#10;    &lt;Main FileType=&quot;1&quot; FileUID=&quot;&quot; FileName=&quot;Sacha - Presentation backups v13.xlsx&quot; Path=&quot;\\ad.com\data\paris\Projects\L'Oreal\18. Sacha\2. Excel\99. Various presentation backups&quot; Landmark=&quot;_bdm.0a42d50928b440e4a6d745768635e37f.edm&quot; LMFriendly=&quot;Auto-generated range name&quot; SheetSlideName=&quot;_bdm.ed392c8d3a554187b390f25f4c6c6356.edm&quot; Address=&quot;'SBB'!F25&quot; AddrAdjusted=&quot;'SBB'!F25&quot; LastUpdate=&quot;2022.04.27:10.26.16&quot; FileDesc=&quot;Sacha - Presentation backups v13.xlsx&quot; Text=&quot;1,1&quot; Value=&quot;1.10905687171658&quot; Inst=&quot;1&quot; SBR=&quot;False&quot; SBC=&quot;False&quot; DestType=&quot;&quot; HeaderRows=&quot;0&quot; TableRowIndex=&quot;0&quot; TableColIndex=&quot;0&quot; /&gt;&#10;  &lt;/SrcLMs&gt;&#10;&lt;/Data&gt;"/>
  <p:tag name="DMTEXTLINKSFLEXIBLE" val="&lt;Data vendor=&quot;FactSet&quot; application=&quot;PresLink&quot; version=&quot;2013.1&quot; XMLVersion=&quot;C591227E-C126-49DE-B816-0EB840665770&quot; iXMLVersion=&quot;1&quot;&gt;&#10;  &lt;SrcLMs&gt;&#10;    &lt;Main FileType=&quot;1&quot; FileUID=&quot;&quot; FileName=&quot;Sacha - Presentation backups v13.xlsx&quot; Path=&quot;&quot; Landmark=&quot;_bdm.0a42d50928b440e4a6d745768635e37f.edm&quot; LMFriendly=&quot;Auto-generated range name&quot; SheetSlideName=&quot;_bdm.ed392c8d3a554187b390f25f4c6c6356.edm&quot; Address=&quot;'SBB'!F25&quot; AddrAdjusted=&quot;'SBB'!F25&quot; LastUpdate=&quot;2022.04.27:10.26.16&quot; FileDesc=&quot;Sacha - Presentation backups v13.xlsx&quot; Text=&quot;1,1&quot; Value=&quot;1.10905687171658&quot; Inst=&quot;1&quot; SBR=&quot;False&quot; SBC=&quot;False&quot; DestType=&quot;&quot; HeaderRows=&quot;0&quot; TableRowIndex=&quot;0&quot; TableColIndex=&quot;0&quot; /&gt;&#10;  &lt;/SrcLMs&gt;&#10;&lt;/Data&gt;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A6AA9362A9B048A2E15197012A6969" ma:contentTypeVersion="14" ma:contentTypeDescription="Create a new document." ma:contentTypeScope="" ma:versionID="a48a8fbc9f50961e409f546579a40148">
  <xsd:schema xmlns:xsd="http://www.w3.org/2001/XMLSchema" xmlns:xs="http://www.w3.org/2001/XMLSchema" xmlns:p="http://schemas.microsoft.com/office/2006/metadata/properties" xmlns:ns3="52200c5c-fd28-42d7-ac4c-16815c6f38a2" targetNamespace="http://schemas.microsoft.com/office/2006/metadata/properties" ma:root="true" ma:fieldsID="a2e9a780f74c49498057225411ba13aa" ns3:_="">
    <xsd:import namespace="52200c5c-fd28-42d7-ac4c-16815c6f38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_activity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00c5c-fd28-42d7-ac4c-16815c6f38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2200c5c-fd28-42d7-ac4c-16815c6f38a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48F35F-475F-407E-91BB-CFCE84611BF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2200c5c-fd28-42d7-ac4c-16815c6f38a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676890-71C8-4434-9465-4AD02595283F}">
  <ds:schemaRefs>
    <ds:schemaRef ds:uri="52200c5c-fd28-42d7-ac4c-16815c6f38a2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666B0F-13A8-4D29-9C0B-3184CA5A08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4078</TotalTime>
  <Words>1703</Words>
  <Application>Microsoft Office PowerPoint</Application>
  <PresentationFormat>Panorámica</PresentationFormat>
  <Paragraphs>249</Paragraphs>
  <Slides>22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ＭＳ Ｐゴシック</vt:lpstr>
      <vt:lpstr>Altivo Regular</vt:lpstr>
      <vt:lpstr>Arial</vt:lpstr>
      <vt:lpstr>Calibri</vt:lpstr>
      <vt:lpstr>Calibri Light</vt:lpstr>
      <vt:lpstr>Gill Sans MT</vt:lpstr>
      <vt:lpstr>Lato</vt:lpstr>
      <vt:lpstr>Poppins</vt:lpstr>
      <vt:lpstr>Verdana</vt:lpstr>
      <vt:lpstr>Tema de Office</vt:lpstr>
      <vt:lpstr>Presentación de PowerPoint</vt:lpstr>
      <vt:lpstr>Ejecución del presupuesto de ingresos y egresos, al 23 de octubre de 2025,y otros asuntos relacionados a las finanzas públicas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Joachin</dc:creator>
  <cp:lastModifiedBy>Jonathan Menkos</cp:lastModifiedBy>
  <cp:revision>255</cp:revision>
  <dcterms:created xsi:type="dcterms:W3CDTF">2020-01-14T01:41:24Z</dcterms:created>
  <dcterms:modified xsi:type="dcterms:W3CDTF">2025-10-27T12:03:37Z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0x01010095A6AA9362A9B048A2E15197012A6969</vt:lpwstr>
  </property>
</Properties>
</file>