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8ghwRNX3o33g89bfMm5A5dFql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G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1246293" y="3311843"/>
            <a:ext cx="9970347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906838" y="522288"/>
            <a:ext cx="4649787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9799" y="2644139"/>
              <a:ext cx="7767043" cy="1566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80002" y="5296827"/>
              <a:ext cx="4029259" cy="10297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56289" y="1819033"/>
            <a:ext cx="1007942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9600" u="none" cap="none" strike="noStrike">
                <a:solidFill>
                  <a:srgbClr val="004FA2"/>
                </a:solidFill>
                <a:latin typeface="Arial"/>
                <a:ea typeface="Arial"/>
                <a:cs typeface="Arial"/>
                <a:sym typeface="Arial"/>
              </a:rPr>
              <a:t>Precios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9600" u="none" cap="none" strike="noStrike">
                <a:solidFill>
                  <a:srgbClr val="004FA2"/>
                </a:solidFill>
                <a:latin typeface="Arial"/>
                <a:ea typeface="Arial"/>
                <a:cs typeface="Arial"/>
                <a:sym typeface="Arial"/>
              </a:rPr>
              <a:t>de combustibles</a:t>
            </a:r>
            <a:endParaRPr b="0" i="0" sz="9600" u="none" cap="none" strike="noStrike">
              <a:solidFill>
                <a:srgbClr val="004F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2253" y="5224936"/>
            <a:ext cx="3977004" cy="13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38903" y="729605"/>
            <a:ext cx="10651482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Precios afectados por situación geopolítica  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1010" y="6243391"/>
            <a:ext cx="1798224" cy="53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30185" t="0"/>
          <a:stretch/>
        </p:blipFill>
        <p:spPr>
          <a:xfrm>
            <a:off x="7503604" y="2037764"/>
            <a:ext cx="4688396" cy="377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779047" y="1386776"/>
            <a:ext cx="6441791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17 de febrero: Tendencia al alza de los precios. 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28 de febrero:  Inició incremento ante riesgo geopolítico en estrecho de Ormuz. 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13 de marzo: US$98.71/barril.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Guatemala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100% importador 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= afecta variaciones del mercado internacional.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Inventario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 en las terminales: 20 días aproximadamente con un abastecimiento entre 10 a 15 días.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El Plan Centinela: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 MEM, Mineco, SAT, PDH Y CONRED</a:t>
            </a:r>
            <a:endParaRPr/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Desde 2005 </a:t>
            </a:r>
            <a:endParaRPr/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A nivel nacional</a:t>
            </a:r>
            <a:endParaRPr/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609BE9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Inspección a estaciones de servicio y expendios de gas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46662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496334" y="1033604"/>
            <a:ext cx="8243038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Comportamiento Precios internacionales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1010" y="6118179"/>
            <a:ext cx="1798224" cy="5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496335" y="2671918"/>
            <a:ext cx="255129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El petróleo crudo ha presentado un </a:t>
            </a:r>
            <a:r>
              <a:rPr b="1" i="0" lang="es-GT" sz="2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incremento de 47.28% </a:t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Respecto a la última semana de febrero 2026.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8415" y="1888517"/>
            <a:ext cx="8504751" cy="425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0718" y="1937923"/>
            <a:ext cx="7750299" cy="38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570983" y="1888687"/>
            <a:ext cx="337438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Incrementos por tipo de gasolina: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Superior 40.83%,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Regular 41.15%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Diésel 58.26% </a:t>
            </a:r>
            <a:endParaRPr/>
          </a:p>
          <a:p>
            <a:pPr indent="-571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Respecto a la última semana de febrero.</a:t>
            </a:r>
            <a:endParaRPr/>
          </a:p>
          <a:p>
            <a:pPr indent="-571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96334" y="1008889"/>
            <a:ext cx="8243038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Comportamiento Precios internacionales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1010" y="6118179"/>
            <a:ext cx="1798224" cy="5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570983" y="4358083"/>
            <a:ext cx="3096889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Estados Unidos: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0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Superior 16.81%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0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Regular 20.53%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0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Diésel del 30.87%</a:t>
            </a:r>
            <a:endParaRPr/>
          </a:p>
          <a:p>
            <a:pPr indent="-571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Respecto a la última semana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de febrero.</a:t>
            </a:r>
            <a:endParaRPr/>
          </a:p>
          <a:p>
            <a:pPr indent="-571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8819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4063" y="1829793"/>
            <a:ext cx="7951489" cy="423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438269" y="2486966"/>
            <a:ext cx="321580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Incrementos </a:t>
            </a: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a nivel nacional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Superior 18.09%,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Regular 18.90%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Char char="•"/>
            </a:pPr>
            <a:r>
              <a:rPr b="1" i="0" lang="es-GT" sz="2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Diésel 26.70%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GT" sz="14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Respecto a la última semana de febrero.</a:t>
            </a:r>
            <a:endParaRPr b="1" i="0" sz="14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78103" y="941128"/>
            <a:ext cx="9932907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Comportamiento Precios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nacionales y región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1010" y="6118179"/>
            <a:ext cx="1798224" cy="53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496326" y="1177072"/>
            <a:ext cx="9932907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Comportamiento Precios nacionales y región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1010" y="6118179"/>
            <a:ext cx="1798224" cy="53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326" y="2214072"/>
            <a:ext cx="11412908" cy="355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1103" l="0" r="14863" t="-1"/>
          <a:stretch/>
        </p:blipFill>
        <p:spPr>
          <a:xfrm>
            <a:off x="5892800" y="1131200"/>
            <a:ext cx="6016433" cy="4665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435102" y="1316865"/>
            <a:ext cx="529259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Supervisiones en Guatemala, Peten, Quetzaltenango, Huehuetenango, Izabal, Sololá, Totonicapán, Retalhuleu y Baja Verapaz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Char char="•"/>
            </a:pP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258 monitoreos 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realizados de enero a la segunda semana de marzo 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Char char="•"/>
            </a:pPr>
            <a:r>
              <a:rPr b="1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: Garantizar que los combustibles y el gas propano cumplan con estándares de calidad, cantidad y en condiciones seguras.</a:t>
            </a:r>
            <a:endParaRPr/>
          </a:p>
          <a:p>
            <a:pPr indent="-571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949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24B2E3"/>
              </a:buClr>
              <a:buSzPts val="1800"/>
              <a:buFont typeface="Arial"/>
              <a:buChar char="•"/>
            </a:pPr>
            <a:r>
              <a:rPr b="0" i="0" lang="es-GT" sz="18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Tras los incrementos por el conflicto en Oriente Medio, el Plan Centinela seguirá intensificando las inspecciones para resguardar los derechos del consumidor, e interponiendo denuncias.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435102" y="733145"/>
            <a:ext cx="5864098" cy="65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983"/>
              </a:buClr>
              <a:buSzPts val="3600"/>
              <a:buFont typeface="Arial"/>
              <a:buNone/>
            </a:pPr>
            <a:r>
              <a:rPr b="1" i="0" lang="es-GT" sz="3600" u="none" cap="none" strike="noStrike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Plan Centinela </a:t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1010" y="6118179"/>
            <a:ext cx="1798224" cy="53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2701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9"/>
          <p:cNvGrpSpPr/>
          <p:nvPr/>
        </p:nvGrpSpPr>
        <p:grpSpPr>
          <a:xfrm>
            <a:off x="1305607" y="1137069"/>
            <a:ext cx="10652026" cy="5584541"/>
            <a:chOff x="188839" y="711807"/>
            <a:chExt cx="11420450" cy="6009804"/>
          </a:xfrm>
        </p:grpSpPr>
        <p:sp>
          <p:nvSpPr>
            <p:cNvPr id="162" name="Google Shape;162;p9"/>
            <p:cNvSpPr/>
            <p:nvPr/>
          </p:nvSpPr>
          <p:spPr>
            <a:xfrm>
              <a:off x="188840" y="711807"/>
              <a:ext cx="2889208" cy="2307062"/>
            </a:xfrm>
            <a:prstGeom prst="roundRect">
              <a:avLst>
                <a:gd fmla="val 1292" name="adj"/>
              </a:avLst>
            </a:prstGeom>
            <a:solidFill>
              <a:srgbClr val="F9F7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582712" y="5702337"/>
              <a:ext cx="11026577" cy="653852"/>
            </a:xfrm>
            <a:prstGeom prst="roundRect">
              <a:avLst>
                <a:gd fmla="val 3820" name="adj"/>
              </a:avLst>
            </a:prstGeom>
            <a:solidFill>
              <a:srgbClr val="EDD5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reencoded.png" id="164" name="Google Shape;16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9201" y="5942446"/>
              <a:ext cx="208062" cy="166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9"/>
            <p:cNvSpPr/>
            <p:nvPr/>
          </p:nvSpPr>
          <p:spPr>
            <a:xfrm>
              <a:off x="582712" y="6521189"/>
              <a:ext cx="11026577" cy="200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s-GT" sz="1042">
                  <a:solidFill>
                    <a:srgbClr val="504C49"/>
                  </a:solidFill>
                  <a:latin typeface="Arial"/>
                  <a:ea typeface="Arial"/>
                  <a:cs typeface="Arial"/>
                  <a:sym typeface="Arial"/>
                </a:rPr>
                <a:t>Fuentes: International Energy Agency (IEA) · US Department of Energy · USDA Economic Research Service</a:t>
              </a:r>
              <a:endParaRPr sz="104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 txBox="1"/>
            <p:nvPr/>
          </p:nvSpPr>
          <p:spPr>
            <a:xfrm>
              <a:off x="1070866" y="5778918"/>
              <a:ext cx="102870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G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 el combustible depende 100% del petróleo, cualquier incremento se siente completo.</a:t>
              </a:r>
              <a:br>
                <a:rPr b="1" lang="es-G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s-G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 hay mezcla con etanol, el combustible ya no depende exclusivamente del petróleo, y eso ayuda a amortiguar el impacto</a:t>
              </a:r>
              <a:endParaRPr b="1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188839" y="813906"/>
              <a:ext cx="11306385" cy="4737105"/>
              <a:chOff x="188839" y="813906"/>
              <a:chExt cx="11306385" cy="4737105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5391426" y="3803167"/>
                <a:ext cx="1585783" cy="107636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rgbClr val="C4E0B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INCREMENTO 5.9ctv </a:t>
                </a: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PRECIO </a:t>
                </a: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E10</a:t>
                </a: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55329" y="1226455"/>
                <a:ext cx="2616283" cy="1252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El precio de la gasolina depende directamente del petróleo internacional.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Cuando el barril sube, el combustible sube.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Gasolina pura = 100% exposición al petróleo.</a:t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>
                <a:off x="188839" y="3183871"/>
                <a:ext cx="2870339" cy="2321284"/>
              </a:xfrm>
              <a:prstGeom prst="roundRect">
                <a:avLst>
                  <a:gd fmla="val 1292" name="adj"/>
                </a:avLst>
              </a:prstGeom>
              <a:solidFill>
                <a:srgbClr val="F9F7F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9"/>
              <p:cNvSpPr/>
              <p:nvPr/>
            </p:nvSpPr>
            <p:spPr>
              <a:xfrm>
                <a:off x="374190" y="3776614"/>
                <a:ext cx="2597423" cy="1001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La gasolina </a:t>
                </a: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E10</a:t>
                </a: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 combina </a:t>
                </a: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90% gasolina</a:t>
                </a: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 (petróleo) y </a:t>
                </a: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10% etanol</a:t>
                </a:r>
                <a:r>
                  <a:rPr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 (origen vegetal), introduciendo una fuente energética adicional en cada litro de combustible.</a:t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9"/>
              <p:cNvSpPr txBox="1"/>
              <p:nvPr/>
            </p:nvSpPr>
            <p:spPr>
              <a:xfrm>
                <a:off x="3840896" y="1001167"/>
                <a:ext cx="5143471" cy="605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6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 aumento de 10 centavos en petróleo crudo afecta de manera directa al precio de la gasolina</a:t>
                </a:r>
                <a:endParaRPr/>
              </a:p>
            </p:txBody>
          </p:sp>
          <p:sp>
            <p:nvSpPr>
              <p:cNvPr id="173" name="Google Shape;173;p9"/>
              <p:cNvSpPr txBox="1"/>
              <p:nvPr/>
            </p:nvSpPr>
            <p:spPr>
              <a:xfrm>
                <a:off x="188839" y="813906"/>
                <a:ext cx="3219569" cy="347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Alta dependencia del petróleo</a:t>
                </a:r>
                <a:endParaRPr b="1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9"/>
              <p:cNvSpPr txBox="1"/>
              <p:nvPr/>
            </p:nvSpPr>
            <p:spPr>
              <a:xfrm>
                <a:off x="248892" y="3225741"/>
                <a:ext cx="2722721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rgbClr val="504C49"/>
                    </a:solidFill>
                    <a:latin typeface="Arial"/>
                    <a:ea typeface="Arial"/>
                    <a:cs typeface="Arial"/>
                    <a:sym typeface="Arial"/>
                  </a:rPr>
                  <a:t>Diversificación del combustible</a:t>
                </a:r>
                <a:endParaRPr b="1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9"/>
              <p:cNvSpPr txBox="1"/>
              <p:nvPr/>
            </p:nvSpPr>
            <p:spPr>
              <a:xfrm>
                <a:off x="3408408" y="5120433"/>
                <a:ext cx="4304269" cy="430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s-GT" sz="1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Fuente: Elaboración propia con base en US Department of Energy · USDA Economic Research Service</a:t>
                </a:r>
                <a:endParaRPr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9"/>
              <p:cNvSpPr/>
              <p:nvPr/>
            </p:nvSpPr>
            <p:spPr>
              <a:xfrm>
                <a:off x="3840896" y="1781430"/>
                <a:ext cx="1669845" cy="107636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INCREMENTO 10ctv </a:t>
                </a: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PRECIO  DEL PETRÓLEO CRUDO</a:t>
                </a:r>
                <a:endParaRPr/>
              </a:p>
            </p:txBody>
          </p:sp>
          <p:sp>
            <p:nvSpPr>
              <p:cNvPr id="177" name="Google Shape;177;p9"/>
              <p:cNvSpPr/>
              <p:nvPr/>
            </p:nvSpPr>
            <p:spPr>
              <a:xfrm>
                <a:off x="7069099" y="1758096"/>
                <a:ext cx="1585783" cy="107636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INCREMENTO 10ctv </a:t>
                </a: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PRECIO EN GASOLINAS</a:t>
                </a:r>
                <a:endParaRPr/>
              </a:p>
            </p:txBody>
          </p:sp>
          <p:sp>
            <p:nvSpPr>
              <p:cNvPr id="178" name="Google Shape;178;p9"/>
              <p:cNvSpPr/>
              <p:nvPr/>
            </p:nvSpPr>
            <p:spPr>
              <a:xfrm>
                <a:off x="5677231" y="1851141"/>
                <a:ext cx="1225379" cy="957500"/>
              </a:xfrm>
              <a:prstGeom prst="rightArrow">
                <a:avLst>
                  <a:gd fmla="val 50000" name="adj1"/>
                  <a:gd fmla="val 37095" name="adj2"/>
                </a:avLst>
              </a:pr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Shock de aumento</a:t>
                </a:r>
                <a:endParaRPr/>
              </a:p>
            </p:txBody>
          </p:sp>
          <p:cxnSp>
            <p:nvCxnSpPr>
              <p:cNvPr id="179" name="Google Shape;179;p9"/>
              <p:cNvCxnSpPr/>
              <p:nvPr/>
            </p:nvCxnSpPr>
            <p:spPr>
              <a:xfrm>
                <a:off x="3408408" y="3033092"/>
                <a:ext cx="571500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80" name="Google Shape;180;p9"/>
              <p:cNvSpPr txBox="1"/>
              <p:nvPr/>
            </p:nvSpPr>
            <p:spPr>
              <a:xfrm>
                <a:off x="3096036" y="3130524"/>
                <a:ext cx="6387766" cy="605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6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 aumento de 10 centavos en la gasolina mayorista afecta de manera diferente al precio de la Gasolina E10 en el corto y largo plazo</a:t>
                </a:r>
                <a:endParaRPr/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3202459" y="3791761"/>
                <a:ext cx="1585783" cy="107636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INCREMENTO 10ctv </a:t>
                </a: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PRECIO EN GASOLINAS</a:t>
                </a:r>
                <a:endParaRPr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4674071" y="3944880"/>
                <a:ext cx="849554" cy="770123"/>
              </a:xfrm>
              <a:prstGeom prst="rightArrow">
                <a:avLst>
                  <a:gd fmla="val 50000" name="adj1"/>
                  <a:gd fmla="val 37095" name="adj2"/>
                </a:avLst>
              </a:prstGeom>
              <a:gradFill>
                <a:gsLst>
                  <a:gs pos="0">
                    <a:srgbClr val="B4D4A5"/>
                  </a:gs>
                  <a:gs pos="50000">
                    <a:srgbClr val="A8CD97"/>
                  </a:gs>
                  <a:gs pos="100000">
                    <a:srgbClr val="9BC985"/>
                  </a:gs>
                </a:gsLst>
                <a:lin ang="5400000" scaled="0"/>
              </a:gradFill>
              <a:ln cap="flat" cmpd="sng" w="95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Corto Plazo</a:t>
                </a: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7537631" y="3805665"/>
                <a:ext cx="1585783" cy="107636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rgbClr val="5481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INCREMENTO 8.3ctv </a:t>
                </a:r>
                <a:r>
                  <a:rPr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PRECIO </a:t>
                </a:r>
                <a:r>
                  <a:rPr b="1" lang="es-GT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E10</a:t>
                </a: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6879384" y="3944880"/>
                <a:ext cx="849554" cy="770123"/>
              </a:xfrm>
              <a:prstGeom prst="rightArrow">
                <a:avLst>
                  <a:gd fmla="val 50000" name="adj1"/>
                  <a:gd fmla="val 29073" name="adj2"/>
                </a:avLst>
              </a:prstGeom>
              <a:solidFill>
                <a:srgbClr val="385623"/>
              </a:solidFill>
              <a:ln cap="flat" cmpd="sng" w="9525">
                <a:solidFill>
                  <a:srgbClr val="5481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GT" sz="15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Largo Plazo</a:t>
                </a: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9077923" y="1001167"/>
                <a:ext cx="343219" cy="1984188"/>
              </a:xfrm>
              <a:prstGeom prst="rightBrace">
                <a:avLst>
                  <a:gd fmla="val 30776" name="adj1"/>
                  <a:gd fmla="val 50000" name="adj2"/>
                </a:avLst>
              </a:prstGeom>
              <a:noFill/>
              <a:ln cap="flat" cmpd="sng" w="1905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9132824" y="3180706"/>
                <a:ext cx="343219" cy="2321284"/>
              </a:xfrm>
              <a:prstGeom prst="rightBrace">
                <a:avLst>
                  <a:gd fmla="val 30776" name="adj1"/>
                  <a:gd fmla="val 50000" name="adj2"/>
                </a:avLst>
              </a:prstGeom>
              <a:noFill/>
              <a:ln cap="flat" cmpd="sng" w="19050">
                <a:solidFill>
                  <a:srgbClr val="5481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9590224" y="1341177"/>
                <a:ext cx="1905000" cy="117389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23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GASOLINA 100% FÓSIL</a:t>
                </a: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9590224" y="3742995"/>
                <a:ext cx="1905000" cy="117389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5481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GT" sz="23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GASOLINA E10</a:t>
                </a:r>
                <a:endParaRPr/>
              </a:p>
            </p:txBody>
          </p:sp>
        </p:grpSp>
      </p:grp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2022" y="6332916"/>
            <a:ext cx="1798224" cy="5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582712" y="665145"/>
            <a:ext cx="12088259" cy="577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2900">
                <a:solidFill>
                  <a:srgbClr val="294983"/>
                </a:solidFill>
                <a:latin typeface="Arial"/>
                <a:ea typeface="Arial"/>
                <a:cs typeface="Arial"/>
                <a:sym typeface="Arial"/>
              </a:rPr>
              <a:t>Cómo la gasolina E10 ayuda a estabilizar el precio del combustible</a:t>
            </a:r>
            <a:endParaRPr sz="1100"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3239"/>
            <a:ext cx="1840237" cy="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2020-01-14T01:41:24Z</dcterms:created>
  <dc:creator>Romeo León</dc:creator>
</cp:coreProperties>
</file>